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62" r:id="rId4"/>
    <p:sldId id="261" r:id="rId5"/>
    <p:sldId id="280" r:id="rId6"/>
    <p:sldId id="281" r:id="rId7"/>
    <p:sldId id="282" r:id="rId8"/>
    <p:sldId id="312" r:id="rId9"/>
    <p:sldId id="283" r:id="rId10"/>
    <p:sldId id="304" r:id="rId11"/>
    <p:sldId id="284" r:id="rId12"/>
    <p:sldId id="313" r:id="rId13"/>
    <p:sldId id="285" r:id="rId14"/>
    <p:sldId id="308" r:id="rId15"/>
    <p:sldId id="286" r:id="rId16"/>
    <p:sldId id="287" r:id="rId17"/>
    <p:sldId id="310" r:id="rId18"/>
    <p:sldId id="288" r:id="rId19"/>
    <p:sldId id="289" r:id="rId20"/>
    <p:sldId id="290" r:id="rId21"/>
    <p:sldId id="291" r:id="rId22"/>
    <p:sldId id="296" r:id="rId23"/>
    <p:sldId id="260" r:id="rId24"/>
    <p:sldId id="302" r:id="rId25"/>
    <p:sldId id="292" r:id="rId26"/>
    <p:sldId id="301" r:id="rId27"/>
    <p:sldId id="297" r:id="rId28"/>
    <p:sldId id="300" r:id="rId29"/>
    <p:sldId id="298" r:id="rId30"/>
    <p:sldId id="306" r:id="rId31"/>
    <p:sldId id="309" r:id="rId32"/>
    <p:sldId id="311" r:id="rId33"/>
    <p:sldId id="257" r:id="rId34"/>
    <p:sldId id="263" r:id="rId35"/>
    <p:sldId id="305" r:id="rId36"/>
    <p:sldId id="265" r:id="rId37"/>
    <p:sldId id="293" r:id="rId38"/>
    <p:sldId id="317" r:id="rId39"/>
    <p:sldId id="294" r:id="rId40"/>
    <p:sldId id="266" r:id="rId41"/>
    <p:sldId id="295" r:id="rId42"/>
    <p:sldId id="303" r:id="rId43"/>
    <p:sldId id="318" r:id="rId44"/>
    <p:sldId id="316" r:id="rId45"/>
    <p:sldId id="319" r:id="rId46"/>
    <p:sldId id="320" r:id="rId47"/>
    <p:sldId id="27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15" autoAdjust="0"/>
  </p:normalViewPr>
  <p:slideViewPr>
    <p:cSldViewPr snapToGrid="0">
      <p:cViewPr varScale="1">
        <p:scale>
          <a:sx n="98" d="100"/>
          <a:sy n="98" d="100"/>
        </p:scale>
        <p:origin x="-44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4972-ACE3-48A9-8409-D3F3ADC2BC8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75EE-D074-4EED-B405-91D993EB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879" y="2910561"/>
            <a:ext cx="9144000" cy="2387600"/>
          </a:xfrm>
        </p:spPr>
        <p:txBody>
          <a:bodyPr>
            <a:noAutofit/>
          </a:bodyPr>
          <a:lstStyle/>
          <a:p>
            <a:r>
              <a:rPr lang="en-US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Atomic Structure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4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6851" y="2366513"/>
            <a:ext cx="5931003" cy="3308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79" y="437736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176" y="339327"/>
            <a:ext cx="5148469" cy="6001643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3600" dirty="0" smtClean="0"/>
              <a:t>This showed that something was travelling in a straight line from the cathode. </a:t>
            </a:r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sz="3600" dirty="0" smtClean="0"/>
              <a:t>Crooks proposed that these were called cathode rays as they were produced by the cathode.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56850" y="5675244"/>
            <a:ext cx="5931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Crooke’s Cathode-ray Tube CRT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15606" t="3234" r="-14209" b="-11243"/>
          <a:stretch/>
        </p:blipFill>
        <p:spPr>
          <a:xfrm>
            <a:off x="5538386" y="139849"/>
            <a:ext cx="3882493" cy="24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7293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Discovering Charged Particles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0" y="1398494"/>
            <a:ext cx="7817701" cy="5260489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Scientists were not convinced that the experiment was proof that cathode rays were streams of charged particles.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J.J. Thompson</a:t>
            </a:r>
            <a:r>
              <a:rPr lang="en-US" sz="4000" dirty="0" smtClean="0"/>
              <a:t>, an English physicist, conducted the same experiment but this time included a magnet in the glass tube. 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09" y="1398494"/>
            <a:ext cx="3706850" cy="52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3" y="365125"/>
            <a:ext cx="6957639" cy="1325563"/>
          </a:xfrm>
        </p:spPr>
        <p:txBody>
          <a:bodyPr/>
          <a:lstStyle/>
          <a:p>
            <a:r>
              <a:rPr lang="en-US" dirty="0" smtClean="0"/>
              <a:t>Discovering Charged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97" y="1872343"/>
            <a:ext cx="7443768" cy="4786640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beam of light was bent in the direction of the magnet.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As light cannot be bent by a magnet </a:t>
            </a:r>
            <a:r>
              <a:rPr lang="en-US" sz="3600" dirty="0" smtClean="0"/>
              <a:t>this was proof that the beam was made up from matter coming from the cathode. </a:t>
            </a:r>
            <a:endParaRPr lang="en-US" sz="3600" dirty="0"/>
          </a:p>
        </p:txBody>
      </p:sp>
      <p:pic>
        <p:nvPicPr>
          <p:cNvPr id="5" name="Picture 2" descr="http://upload.wikimedia.org/wikipedia/commons/1/10/Crookes_magnetic_deflection_t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5213" y="1734615"/>
            <a:ext cx="6456934" cy="33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The Electron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136" y="1606245"/>
            <a:ext cx="6387950" cy="4816069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Thomson repeated this experiment using different metals and different gasses in the tube. 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3600" dirty="0" smtClean="0"/>
              <a:t>He found that charged particles were always produced. </a:t>
            </a:r>
          </a:p>
          <a:p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8" y="1606244"/>
            <a:ext cx="4829127" cy="48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1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Electron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90" y="1332932"/>
            <a:ext cx="11435207" cy="5207451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Since </a:t>
            </a:r>
            <a:r>
              <a:rPr lang="en-US" sz="3600" dirty="0" smtClean="0"/>
              <a:t>the anode was positively charged and the particles were attracted to it he concluded that these particles must be </a:t>
            </a:r>
            <a:r>
              <a:rPr lang="en-US" sz="3600" dirty="0" smtClean="0">
                <a:solidFill>
                  <a:srgbClr val="FF0000"/>
                </a:solidFill>
              </a:rPr>
              <a:t>negatively charged </a:t>
            </a:r>
            <a:r>
              <a:rPr lang="en-US" sz="3600" dirty="0" smtClean="0"/>
              <a:t>(since opposite charges attract).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3600" dirty="0" smtClean="0"/>
              <a:t>We now call these negative charges </a:t>
            </a:r>
            <a:r>
              <a:rPr lang="en-US" sz="3600" b="1" dirty="0" smtClean="0">
                <a:solidFill>
                  <a:srgbClr val="FF0000"/>
                </a:solidFill>
              </a:rPr>
              <a:t>electrons</a:t>
            </a:r>
            <a:r>
              <a:rPr lang="en-US" sz="3600" dirty="0" smtClean="0"/>
              <a:t>. From Thomson's experiments we know that </a:t>
            </a:r>
            <a:r>
              <a:rPr lang="en-US" sz="3600" dirty="0" smtClean="0"/>
              <a:t>they are </a:t>
            </a:r>
            <a:r>
              <a:rPr lang="en-US" sz="3600" dirty="0" smtClean="0"/>
              <a:t>in every type of atom.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636" l="16970" r="80758"/>
                    </a14:imgEffect>
                  </a14:imgLayer>
                </a14:imgProps>
              </a:ext>
            </a:extLst>
          </a:blip>
          <a:srcRect l="13275" r="16970"/>
          <a:stretch/>
        </p:blipFill>
        <p:spPr>
          <a:xfrm rot="7026061">
            <a:off x="9418147" y="4217615"/>
            <a:ext cx="2691904" cy="25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Thomson’s Atomic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744" y="1535169"/>
            <a:ext cx="10515600" cy="3133650"/>
          </a:xfrm>
          <a:solidFill>
            <a:schemeClr val="bg1">
              <a:lumMod val="85000"/>
              <a:alpha val="6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Thomson concluded that since all atoms contained </a:t>
            </a:r>
            <a:r>
              <a:rPr lang="en-US" dirty="0" smtClean="0">
                <a:solidFill>
                  <a:srgbClr val="FF0000"/>
                </a:solidFill>
              </a:rPr>
              <a:t>negatively charged particles </a:t>
            </a:r>
            <a:r>
              <a:rPr lang="en-US" dirty="0" smtClean="0"/>
              <a:t>they must also contain </a:t>
            </a:r>
            <a:r>
              <a:rPr lang="en-US" dirty="0" smtClean="0">
                <a:solidFill>
                  <a:srgbClr val="FF0000"/>
                </a:solidFill>
              </a:rPr>
              <a:t>positively charged particles </a:t>
            </a:r>
            <a:r>
              <a:rPr lang="en-US" dirty="0" smtClean="0"/>
              <a:t>as not all matter is negatively charged. 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US" dirty="0" smtClean="0"/>
              <a:t>Thomson revised Daltons model and produced a model that was positive throughout but has negatively charged electrons spread evenly among the positive charge.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177" y="4026281"/>
            <a:ext cx="3743623" cy="2529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89815" l="2315" r="89815"/>
                    </a14:imgEffect>
                  </a14:imgLayer>
                </a14:imgProps>
              </a:ext>
            </a:extLst>
          </a:blip>
          <a:srcRect r="8534" b="11423"/>
          <a:stretch/>
        </p:blipFill>
        <p:spPr>
          <a:xfrm>
            <a:off x="4492698" y="3957135"/>
            <a:ext cx="2995473" cy="29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13" y="114753"/>
            <a:ext cx="10515600" cy="1325563"/>
          </a:xfrm>
        </p:spPr>
        <p:txBody>
          <a:bodyPr/>
          <a:lstStyle/>
          <a:p>
            <a:r>
              <a:rPr lang="en-US" dirty="0" smtClean="0"/>
              <a:t>Rutherford’s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387" y="365125"/>
            <a:ext cx="4876799" cy="6189940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1906 Ernest Rutherford attempted to verify the Thomson model.</a:t>
            </a:r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3200" dirty="0" smtClean="0"/>
              <a:t>He fired fast moving positive particles called alpha particles at a piece of gold foil. 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3200" dirty="0" smtClean="0"/>
              <a:t>The gold foil was surrounded by a fluorescent screen that would flash when hit by an alpha particle.</a:t>
            </a:r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6" y="1953760"/>
            <a:ext cx="5439457" cy="4601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3" y="1298586"/>
            <a:ext cx="2072444" cy="19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hemwiki.ucdavis.edu/@api/deki/files/8318/Decay.jpg?revis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59782"/>
            <a:ext cx="9829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3973286"/>
            <a:ext cx="5627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Rutherford expected that the alpha particles would pass through the gold with only a few deflections. </a:t>
            </a:r>
          </a:p>
        </p:txBody>
      </p:sp>
    </p:spTree>
    <p:extLst>
      <p:ext uri="{BB962C8B-B14F-4D97-AF65-F5344CB8AC3E}">
        <p14:creationId xmlns:p14="http://schemas.microsoft.com/office/powerpoint/2010/main" val="27056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Rutherford’s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55971" cy="4351338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Rutherford was shocked when he learned that some particles were veering off at large angles. 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3200" dirty="0" smtClean="0"/>
              <a:t>It would take a large positive charge to cause the alpha particles to bounce back. 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Thomson’s model with its uniform mix of negative and positive charges did not allow this to happen.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markaerialwaller.com/images/fixed/RUTHERFORD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57" y="1825625"/>
            <a:ext cx="40200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.teachastronomy.com/astropediaimages/RutherfordGoilF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5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don</a:t>
            </a:r>
            <a:r>
              <a:rPr lang="uk-UA" dirty="0" smtClean="0"/>
              <a:t>’</a:t>
            </a:r>
            <a:r>
              <a:rPr lang="en-US" dirty="0" smtClean="0"/>
              <a:t>t you hit the ground?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87143" y="1741543"/>
            <a:ext cx="5823857" cy="4351337"/>
          </a:xfrm>
          <a:prstGeom prst="rect">
            <a:avLst/>
          </a:prstGeom>
          <a:solidFill>
            <a:schemeClr val="lt1"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0.0000000000004</a:t>
            </a:r>
            <a:r>
              <a:rPr lang="en-US" dirty="0" smtClean="0"/>
              <a:t>%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22" y="2447925"/>
            <a:ext cx="5219700" cy="18097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9089572" y="3526971"/>
            <a:ext cx="0" cy="283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94726" y="4690390"/>
            <a:ext cx="4053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hydrogen atom is 99.9999999999996% </a:t>
            </a:r>
          </a:p>
          <a:p>
            <a:r>
              <a:rPr lang="en-US" dirty="0" smtClean="0"/>
              <a:t>percent empty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1741543"/>
            <a:ext cx="5318302" cy="4351338"/>
          </a:xfrm>
        </p:spPr>
      </p:pic>
    </p:spTree>
    <p:extLst>
      <p:ext uri="{BB962C8B-B14F-4D97-AF65-F5344CB8AC3E}">
        <p14:creationId xmlns:p14="http://schemas.microsoft.com/office/powerpoint/2010/main" val="29334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with a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69696" cy="4351338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first diagram shows what Thomson expected to happen in his experiment.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The second diagram shows what actually happened.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Thomson proposed that almost all of the mass of an atom and all of its positive charge are crammed into an incredibly small area. 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 smtClean="0"/>
              <a:t>In 1920 scientists identified these positively charged particles as </a:t>
            </a:r>
            <a:r>
              <a:rPr lang="en-US" b="1" dirty="0" smtClean="0">
                <a:solidFill>
                  <a:srgbClr val="FF0000"/>
                </a:solidFill>
              </a:rPr>
              <a:t>protons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3567"/>
          <a:stretch/>
        </p:blipFill>
        <p:spPr>
          <a:xfrm>
            <a:off x="8958942" y="238853"/>
            <a:ext cx="2960913" cy="2907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433"/>
          <a:stretch/>
        </p:blipFill>
        <p:spPr>
          <a:xfrm>
            <a:off x="8958943" y="3241458"/>
            <a:ext cx="2960913" cy="336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6138333" cy="5080000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Rutherford’s work was applauded but it raised many questions.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 scientific process continued and new discoveries were made.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Rutherford had discovered the proton but most atoms contained around twice as much mass as was accounted for from the protons alone.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413" y="1422400"/>
            <a:ext cx="4271347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lead to James Chadwick proposing the </a:t>
            </a:r>
            <a:r>
              <a:rPr lang="en-US" b="1" dirty="0" smtClean="0">
                <a:solidFill>
                  <a:srgbClr val="FF0000"/>
                </a:solidFill>
              </a:rPr>
              <a:t>neutron</a:t>
            </a:r>
            <a:r>
              <a:rPr lang="en-US" dirty="0"/>
              <a:t>. </a:t>
            </a:r>
            <a:r>
              <a:rPr lang="en-US" dirty="0" smtClean="0"/>
              <a:t>A neutron </a:t>
            </a:r>
            <a:r>
              <a:rPr lang="en-US" dirty="0"/>
              <a:t>would have the same mass as a proton but be electrically neutral. </a:t>
            </a:r>
          </a:p>
          <a:p>
            <a:endParaRPr lang="en-US" dirty="0"/>
          </a:p>
        </p:txBody>
      </p:sp>
      <p:pic>
        <p:nvPicPr>
          <p:cNvPr id="1026" name="Picture 2" descr="http://astronomy.swin.edu.au/cms/cpg15x/albums/scaled_cache/A-m08a01-i03-33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29" y="2783995"/>
            <a:ext cx="4520270" cy="39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650676" y="2667794"/>
            <a:ext cx="2498727" cy="3644106"/>
            <a:chOff x="8855073" y="2667794"/>
            <a:chExt cx="2095500" cy="33133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5073" y="2667794"/>
              <a:ext cx="2095500" cy="2667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991731" y="5334794"/>
              <a:ext cx="17091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James Chadwick</a:t>
              </a:r>
            </a:p>
            <a:p>
              <a:pPr algn="ctr"/>
              <a:r>
                <a:rPr lang="en-US" dirty="0" smtClean="0"/>
                <a:t>1891-1974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3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darbraescience.wikispaces.com/file/view/atom2.gif/281623826/atom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0" y="363600"/>
            <a:ext cx="6158571" cy="6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79" y="2982203"/>
            <a:ext cx="971371" cy="1047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3337" y="444805"/>
            <a:ext cx="5128592" cy="621708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Diagrams like this one do not give an accurate representation of the extreme smallness of the nucleus.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3200" dirty="0" smtClean="0"/>
              <a:t>For example if the nucleus were the size of a table tennis ball the atom would have a diameter of more than 2.4 km (about 1.5 miles). 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31680" y="363598"/>
            <a:ext cx="268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Rutherford's Model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7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Rutherford's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55" y="1538344"/>
            <a:ext cx="5906845" cy="4638619"/>
          </a:xfrm>
          <a:solidFill>
            <a:schemeClr val="bg1">
              <a:lumMod val="7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helps to explain why in Rutherford’s experiments most of the alpha particles passed right through the gold and when a nucleus was hit there were such large deflections.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of an atom is </a:t>
            </a:r>
            <a:r>
              <a:rPr lang="en-US" dirty="0" smtClean="0">
                <a:solidFill>
                  <a:srgbClr val="FF0000"/>
                </a:solidFill>
              </a:rPr>
              <a:t>empty space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there are problems with this type of model.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193" y="1538344"/>
            <a:ext cx="5831742" cy="46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954" y="1516828"/>
            <a:ext cx="6917110" cy="4862457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Niels Bohr calculated the orbits of electrons and what their energy levels would be.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dirty="0" smtClean="0"/>
              <a:t>Classic physics predicts that electrons should crash into the nucleus of an atom. Obviously this doesn’t happen.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157" y="616269"/>
            <a:ext cx="4422838" cy="6055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40" y="3706346"/>
            <a:ext cx="4446046" cy="29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on the shoulders of giants.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133216" cy="4685643"/>
          </a:xfrm>
          <a:solidFill>
            <a:schemeClr val="bg1">
              <a:lumMod val="85000"/>
              <a:alpha val="6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Other scientists soon discovered that it was impossible to know the precise location of an electron.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3200" dirty="0"/>
              <a:t>Scientists then produced models that considered electrons as </a:t>
            </a:r>
            <a:r>
              <a:rPr lang="en-US" sz="3200" dirty="0">
                <a:solidFill>
                  <a:srgbClr val="FF0000"/>
                </a:solidFill>
              </a:rPr>
              <a:t>waves</a:t>
            </a:r>
            <a:r>
              <a:rPr lang="en-US" sz="3200" dirty="0"/>
              <a:t> rather than orbiting </a:t>
            </a:r>
            <a:r>
              <a:rPr lang="en-US" sz="3200" dirty="0">
                <a:solidFill>
                  <a:srgbClr val="FF0000"/>
                </a:solidFill>
              </a:rPr>
              <a:t>particles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900" dirty="0"/>
          </a:p>
          <a:p>
            <a:pPr marL="0" indent="0">
              <a:buNone/>
            </a:pPr>
            <a:r>
              <a:rPr lang="en-US" sz="3200" dirty="0"/>
              <a:t>Werner </a:t>
            </a:r>
            <a:r>
              <a:rPr lang="en-US" sz="3200" dirty="0" smtClean="0"/>
              <a:t>Heisenberg put forward some of the first research to this effect. 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530814" y="1449106"/>
            <a:ext cx="3391337" cy="5242149"/>
            <a:chOff x="9179187" y="1449107"/>
            <a:chExt cx="2742964" cy="50212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79187" y="1449107"/>
              <a:ext cx="2742964" cy="43513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545618" y="5824034"/>
              <a:ext cx="2010102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Werner Heisenberg</a:t>
              </a:r>
            </a:p>
            <a:p>
              <a:pPr algn="ctr"/>
              <a:r>
                <a:rPr lang="en-US" dirty="0" smtClean="0"/>
                <a:t>1901-1976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7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Electron Cloud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1" y="1588955"/>
            <a:ext cx="5449046" cy="4796375"/>
          </a:xfrm>
          <a:prstGeom prst="rect">
            <a:avLst/>
          </a:prstGeom>
        </p:spPr>
      </p:pic>
      <p:pic>
        <p:nvPicPr>
          <p:cNvPr id="1026" name="Picture 2" descr="http://i177.photobucket.com/albums/w234/smackledorf_photo/electron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257386"/>
            <a:ext cx="3671482" cy="31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8200" y="1588955"/>
            <a:ext cx="5753847" cy="156966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lead to the creation of the </a:t>
            </a:r>
            <a:r>
              <a:rPr lang="en-US" sz="2400" b="1" dirty="0"/>
              <a:t>electron cloud </a:t>
            </a:r>
            <a:r>
              <a:rPr lang="en-US" sz="2400" dirty="0"/>
              <a:t>model that defines a region where an electron is most likely to be found. This is known as </a:t>
            </a:r>
            <a:r>
              <a:rPr lang="en-US" sz="2400" dirty="0">
                <a:solidFill>
                  <a:srgbClr val="FF0000"/>
                </a:solidFill>
              </a:rPr>
              <a:t>quantum mechanics</a:t>
            </a:r>
            <a:r>
              <a:rPr lang="en-US" sz="2400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711005" y="3257386"/>
            <a:ext cx="1961042" cy="3127943"/>
            <a:chOff x="9711005" y="3257386"/>
            <a:chExt cx="1961042" cy="31279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1005" y="3257386"/>
              <a:ext cx="1961042" cy="2756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711005" y="6015997"/>
              <a:ext cx="196104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Max Planck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7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electron is more like a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67629" cy="4627246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Quantum theory deals with the fact that an electron is not really like a </a:t>
            </a:r>
            <a:r>
              <a:rPr lang="en-US" sz="3200" dirty="0" smtClean="0">
                <a:solidFill>
                  <a:srgbClr val="FF0000"/>
                </a:solidFill>
              </a:rPr>
              <a:t>particle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It behaves more like a </a:t>
            </a:r>
            <a:r>
              <a:rPr lang="en-US" sz="3200" dirty="0" smtClean="0">
                <a:solidFill>
                  <a:srgbClr val="FF0000"/>
                </a:solidFill>
              </a:rPr>
              <a:t>wave</a:t>
            </a:r>
            <a:r>
              <a:rPr lang="en-US" sz="3200" dirty="0" smtClean="0"/>
              <a:t>. Rather than a set orbit it has a zone of probability where it is likely to be found. 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6498401" y="1338943"/>
            <a:ext cx="5377913" cy="2411205"/>
            <a:chOff x="6498401" y="1690688"/>
            <a:chExt cx="4941370" cy="20681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8401" y="1690688"/>
              <a:ext cx="1228725" cy="17240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98401" y="3442074"/>
              <a:ext cx="4941370" cy="3167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Erwin </a:t>
              </a:r>
              <a:r>
                <a:rPr lang="en-US" dirty="0" err="1" smtClean="0"/>
                <a:t>Shrodinger</a:t>
              </a:r>
              <a:r>
                <a:rPr lang="en-US" dirty="0" smtClean="0"/>
                <a:t> 1887-1961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212" y="301258"/>
            <a:ext cx="3955101" cy="3047659"/>
          </a:xfrm>
          <a:prstGeom prst="rect">
            <a:avLst/>
          </a:prstGeom>
        </p:spPr>
      </p:pic>
      <p:pic>
        <p:nvPicPr>
          <p:cNvPr id="1026" name="Picture 2" descr="http://www.cabrillo.edu/~jmccullough/Applets/Flash/Modern%20Physics%20and%20Relativity/Images/Particle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2" y="3865047"/>
            <a:ext cx="38385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Quantum Mechanics?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28" y="1778084"/>
            <a:ext cx="6100732" cy="4733183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Perhaps the easiest way to think about this is to think of the blades of a helicopter.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If you were to put a stick in the blades you would hit one. If you threw a ball into the blades at a really high velocity would you still hit one?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094" y="75022"/>
            <a:ext cx="3588629" cy="3588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27" y="3494314"/>
            <a:ext cx="5762996" cy="32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604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An atom is the smallest particle of a substance that can exist by itself.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An atom consists of a </a:t>
            </a:r>
            <a:r>
              <a:rPr lang="en-US" sz="3600" b="1" dirty="0" smtClean="0">
                <a:solidFill>
                  <a:srgbClr val="00B050"/>
                </a:solidFill>
              </a:rPr>
              <a:t>central nucleus </a:t>
            </a:r>
            <a:r>
              <a:rPr lang="en-US" sz="3600" dirty="0" smtClean="0"/>
              <a:t>surrounded by a cloud of </a:t>
            </a:r>
            <a:r>
              <a:rPr lang="en-US" sz="3600" b="1" dirty="0" smtClean="0">
                <a:solidFill>
                  <a:srgbClr val="FF0000"/>
                </a:solidFill>
              </a:rPr>
              <a:t>negatively charged electrons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The nucleus is made up of </a:t>
            </a:r>
            <a:r>
              <a:rPr lang="en-US" sz="3600" b="1" dirty="0" smtClean="0">
                <a:solidFill>
                  <a:srgbClr val="00B050"/>
                </a:solidFill>
              </a:rPr>
              <a:t>positively charged protons </a:t>
            </a:r>
            <a:r>
              <a:rPr lang="en-US" sz="3600" dirty="0" smtClean="0"/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neutrally charged neutrons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Quantum Mechanics?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37" y="1671576"/>
            <a:ext cx="5175363" cy="4846277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The different electron shells are really an area of probability.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They represent the likely area in which an electron can be found.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dirty="0" smtClean="0"/>
              <a:t>Not only this but these shells are 3 dimensional</a:t>
            </a:r>
            <a:endParaRPr lang="en-US" sz="3200" dirty="0"/>
          </a:p>
        </p:txBody>
      </p:sp>
      <p:pic>
        <p:nvPicPr>
          <p:cNvPr id="1026" name="Picture 2" descr="http://i.stack.imgur.com/XkAj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58" y="2184852"/>
            <a:ext cx="4413956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rensicevidence.net/Images/X-ray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29" y="250485"/>
            <a:ext cx="3788229" cy="30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715" y="3364387"/>
            <a:ext cx="4961164" cy="31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smaller than a subatomic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8428"/>
            <a:ext cx="5715000" cy="4909457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Protons and neutrons are made up of smaller particles called quarks. 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A </a:t>
            </a:r>
            <a:r>
              <a:rPr lang="en-US" b="1" dirty="0">
                <a:solidFill>
                  <a:srgbClr val="FF0000"/>
                </a:solidFill>
              </a:rPr>
              <a:t>quark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an elementary particle and a fundamental constituent of matter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Quarks</a:t>
            </a:r>
            <a:r>
              <a:rPr lang="en-US" dirty="0"/>
              <a:t> combine to form composite particles called hadrons, the most stable of which are protons and neutrons, the components of atomic nuclei</a:t>
            </a:r>
          </a:p>
        </p:txBody>
      </p:sp>
      <p:pic>
        <p:nvPicPr>
          <p:cNvPr id="5122" name="Picture 2" descr="http://cubicao.com/nature/imgs/energymatter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1" y="1335767"/>
            <a:ext cx="5238234" cy="34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971" y="4279898"/>
            <a:ext cx="1983405" cy="19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sc11sci.wikispaces.com/file/view/atom_history.png/297878088/640x480/atom_histor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model do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58208" cy="4351338"/>
          </a:xfrm>
          <a:solidFill>
            <a:schemeClr val="accent6">
              <a:lumMod val="40000"/>
              <a:lumOff val="60000"/>
              <a:alpha val="6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students we should have a good appreciation of the ways in which atomic theory has improved over the years.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We should recognize something like a simplified version of the </a:t>
            </a:r>
            <a:r>
              <a:rPr lang="en-US" sz="3200" dirty="0" smtClean="0">
                <a:solidFill>
                  <a:srgbClr val="FF0000"/>
                </a:solidFill>
              </a:rPr>
              <a:t>Niles Bohr </a:t>
            </a:r>
            <a:r>
              <a:rPr lang="en-US" sz="3200" dirty="0" smtClean="0"/>
              <a:t>model shown to the right.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9" b="82166" l="12739" r="91189">
                        <a14:foregroundMark x1="16561" y1="37898" x2="16561" y2="37898"/>
                        <a14:foregroundMark x1="17728" y1="33333" x2="17728" y2="33333"/>
                        <a14:foregroundMark x1="21338" y1="25902" x2="21338" y2="25902"/>
                        <a14:foregroundMark x1="24416" y1="21550" x2="24416" y2="21550"/>
                        <a14:foregroundMark x1="33546" y1="15074" x2="33546" y2="15074"/>
                        <a14:foregroundMark x1="42357" y1="10510" x2="42357" y2="10510"/>
                        <a14:foregroundMark x1="38004" y1="12314" x2="38004" y2="12314"/>
                        <a14:foregroundMark x1="31741" y1="15817" x2="31741" y2="15817"/>
                        <a14:foregroundMark x1="26221" y1="19958" x2="26221" y2="19958"/>
                        <a14:foregroundMark x1="23248" y1="23142" x2="23248" y2="23142"/>
                        <a14:foregroundMark x1="19745" y1="28875" x2="19745" y2="28875"/>
                        <a14:foregroundMark x1="18896" y1="30786" x2="18896" y2="30786"/>
                        <a14:foregroundMark x1="86837" y1="32378" x2="86837" y2="32378"/>
                        <a14:foregroundMark x1="81529" y1="23673" x2="81529" y2="23673"/>
                        <a14:foregroundMark x1="74628" y1="17410" x2="74628" y2="17410"/>
                        <a14:foregroundMark x1="70913" y1="14650" x2="70913" y2="14650"/>
                        <a14:foregroundMark x1="67728" y1="12739" x2="67728" y2="12739"/>
                        <a14:foregroundMark x1="63588" y1="10934" x2="63588" y2="10934"/>
                        <a14:foregroundMark x1="60085" y1="9979" x2="60085" y2="9979"/>
                        <a14:foregroundMark x1="20701" y1="27070" x2="20701" y2="27070"/>
                        <a14:foregroundMark x1="20488" y1="24098" x2="20488" y2="24098"/>
                        <a14:foregroundMark x1="78132" y1="19958" x2="78132" y2="19958"/>
                        <a14:foregroundMark x1="76752" y1="18577" x2="76752" y2="18577"/>
                      </a14:backgroundRemoval>
                    </a14:imgEffect>
                  </a14:imgLayer>
                </a14:imgProps>
              </a:ext>
            </a:extLst>
          </a:blip>
          <a:srcRect l="12010" t="6542" r="8756" b="16344"/>
          <a:stretch/>
        </p:blipFill>
        <p:spPr>
          <a:xfrm rot="8897416">
            <a:off x="7287986" y="1506930"/>
            <a:ext cx="4454611" cy="43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and atom together?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2115"/>
            <a:ext cx="8596668" cy="3880773"/>
          </a:xfrm>
          <a:solidFill>
            <a:schemeClr val="bg1">
              <a:lumMod val="85000"/>
              <a:alpha val="6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electrons in the atoms are bound to the nucleus by electromagnetic force.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When an atom contains an equal number of protons and electrons it has a neutral charge.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70" y="3757924"/>
            <a:ext cx="2892030" cy="2892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280" y="3466116"/>
            <a:ext cx="4610336" cy="3029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366" y="0"/>
            <a:ext cx="2904634" cy="28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67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Strong Nuclear Force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809"/>
          </a:xfrm>
          <a:solidFill>
            <a:schemeClr val="bg2">
              <a:alpha val="6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The neutrons and protons within the nucleus are bond together by a force known as the </a:t>
            </a:r>
            <a:r>
              <a:rPr lang="en-US" sz="4000" dirty="0"/>
              <a:t>s</a:t>
            </a:r>
            <a:r>
              <a:rPr lang="en-US" sz="4000" dirty="0" smtClean="0"/>
              <a:t>trong nuclear force or strong force. 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4000" dirty="0" smtClean="0"/>
              <a:t>This is one of the 4 fundamental forces in nature. The others being the </a:t>
            </a:r>
            <a:r>
              <a:rPr lang="en-US" sz="4000" dirty="0" smtClean="0">
                <a:solidFill>
                  <a:srgbClr val="FF0000"/>
                </a:solidFill>
              </a:rPr>
              <a:t>electromagnetic force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gravity</a:t>
            </a:r>
            <a:r>
              <a:rPr lang="en-US" sz="4000" dirty="0" smtClean="0"/>
              <a:t> and the </a:t>
            </a:r>
            <a:r>
              <a:rPr lang="en-US" sz="4000" dirty="0" smtClean="0">
                <a:solidFill>
                  <a:srgbClr val="FF0000"/>
                </a:solidFill>
              </a:rPr>
              <a:t>weak nuclear force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7865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99" y="365125"/>
            <a:ext cx="11524805" cy="1325563"/>
          </a:xfrm>
          <a:solidFill>
            <a:srgbClr val="E7E6E6">
              <a:alpha val="67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Weak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uclear Force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5401" y="1991808"/>
            <a:ext cx="4011580" cy="4351338"/>
          </a:xfrm>
          <a:solidFill>
            <a:schemeClr val="bg2">
              <a:alpha val="6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The weak nuclear force is what actually keeps sub-atomic particles together and is involved in nuclear decay.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do not need to know much about it right now.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238" y="2044880"/>
            <a:ext cx="7493000" cy="43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rofmattstrassler.files.wordpress.com/2013/02/nuclear_forc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0962"/>
            <a:ext cx="10515600" cy="60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64885" y="5142155"/>
            <a:ext cx="2097741" cy="68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79" r="90187">
                        <a14:backgroundMark x1="42056" y1="851" x2="42056" y2="851"/>
                        <a14:backgroundMark x1="45794" y1="851" x2="45794" y2="851"/>
                        <a14:backgroundMark x1="52336" y1="1277" x2="52336" y2="1277"/>
                      </a14:backgroundRemoval>
                    </a14:imgEffect>
                  </a14:imgLayer>
                </a14:imgProps>
              </a:ext>
            </a:extLst>
          </a:blip>
          <a:srcRect t="-361" r="9849"/>
          <a:stretch/>
        </p:blipFill>
        <p:spPr>
          <a:xfrm>
            <a:off x="6555825" y="-1"/>
            <a:ext cx="5266456" cy="6438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00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That which can’t be cut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76" y="1373804"/>
            <a:ext cx="6304860" cy="5209876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The word atom means that which can’t be cut.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It was coined by a Greek scientist named Democritus who lived from 460 BC to 370 BC.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He asked a simple question. If I cut a stick in half is it still a stick?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21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how small is an atom?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391319" cy="4351338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Atoms are so small that 5 trillion hydrogen atoms could fit on the head of a pin!</a:t>
            </a:r>
            <a:endParaRPr lang="en-US" sz="4400" dirty="0"/>
          </a:p>
        </p:txBody>
      </p:sp>
      <p:pic>
        <p:nvPicPr>
          <p:cNvPr id="3074" name="Picture 2" descr="https://encrypted-tbn3.gstatic.com/images?q=tbn:ANd9GcQwTsXlDObQ4fPoUDo--TyHzvPPNZhmzZ9EOEceGiiLAvIhrYYX3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76" y="207327"/>
            <a:ext cx="3122510" cy="31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357" y="3511606"/>
            <a:ext cx="3161743" cy="31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Measuring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5462"/>
            <a:ext cx="10515600" cy="4351338"/>
          </a:xfrm>
          <a:solidFill>
            <a:schemeClr val="bg2">
              <a:alpha val="67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Angstrom</a:t>
            </a:r>
            <a:r>
              <a:rPr lang="en-US" sz="3200" dirty="0" smtClean="0"/>
              <a:t>: metric length used to measure atoms (1 angstrom = 10</a:t>
            </a:r>
            <a:r>
              <a:rPr lang="en-US" sz="3200" baseline="30000" dirty="0" smtClean="0"/>
              <a:t>-10</a:t>
            </a:r>
            <a:r>
              <a:rPr lang="en-US" sz="3200" dirty="0" smtClean="0"/>
              <a:t> m or one ten billionth of a meter).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1,000,000 </a:t>
            </a:r>
            <a:r>
              <a:rPr lang="en-US" sz="3200" b="1" dirty="0" err="1" smtClean="0">
                <a:solidFill>
                  <a:srgbClr val="FF0000"/>
                </a:solidFill>
              </a:rPr>
              <a:t>femtometer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= 10 Angstrom.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Picometer</a:t>
            </a:r>
            <a:r>
              <a:rPr lang="en-US" sz="3200" dirty="0" smtClean="0"/>
              <a:t>: </a:t>
            </a:r>
            <a:r>
              <a:rPr lang="en-US" sz="3200" dirty="0" smtClean="0"/>
              <a:t>SI unit of length used to measure atoms. 1 angstrom = 100 pm.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A helium atom = 31 pm</a:t>
            </a:r>
            <a:endParaRPr lang="en-US" sz="3200" dirty="0"/>
          </a:p>
        </p:txBody>
      </p:sp>
      <p:pic>
        <p:nvPicPr>
          <p:cNvPr id="1026" name="Picture 2" descr="http://scienceforkids.kidipede.com/chemistry/atoms/pictures/hel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67" y="4662259"/>
            <a:ext cx="3285065" cy="19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50" y="66489"/>
            <a:ext cx="4676775" cy="3276600"/>
          </a:xfrm>
          <a:prstGeom prst="rect">
            <a:avLst/>
          </a:prstGeom>
        </p:spPr>
      </p:pic>
      <p:pic>
        <p:nvPicPr>
          <p:cNvPr id="2050" name="Picture 2" descr="https://encrypted-tbn3.gstatic.com/images?q=tbn:ANd9GcSkj-dyucXmbiUK-FYGW1m7eAKAGkXhAkVzqiS_auWNuY0r9R4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19" y="66489"/>
            <a:ext cx="321463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ngtwist.com/wp-content/uploads/2013/09/illusion-of-solid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29" y="66489"/>
            <a:ext cx="391828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815" y="3448007"/>
            <a:ext cx="5005136" cy="3308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0" y="3448007"/>
            <a:ext cx="6945350" cy="3281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907" y="186232"/>
            <a:ext cx="34930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picometer</a:t>
            </a:r>
            <a:r>
              <a:rPr lang="en-US" dirty="0" smtClean="0"/>
              <a:t> = 1trillionth of a 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225" r="-11225"/>
          <a:stretch>
            <a:fillRect/>
          </a:stretch>
        </p:blipFill>
        <p:spPr>
          <a:xfrm>
            <a:off x="-1183539" y="375779"/>
            <a:ext cx="14498692" cy="5999535"/>
          </a:xfrm>
        </p:spPr>
      </p:pic>
    </p:spTree>
    <p:extLst>
      <p:ext uri="{BB962C8B-B14F-4D97-AF65-F5344CB8AC3E}">
        <p14:creationId xmlns:p14="http://schemas.microsoft.com/office/powerpoint/2010/main" val="33459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xxl.com.my/english/wp-content/uploads/2012/09/fem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Angstrom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525" y="968613"/>
            <a:ext cx="3681837" cy="56010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3401" y="1541997"/>
            <a:ext cx="7300600" cy="5040646"/>
          </a:xfrm>
          <a:solidFill>
            <a:srgbClr val="C5E0B4">
              <a:alpha val="65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/>
              <a:t>ångström</a:t>
            </a:r>
            <a:r>
              <a:rPr lang="en-US" sz="3200" dirty="0"/>
              <a:t> (Swedish: [ˈ</a:t>
            </a:r>
            <a:r>
              <a:rPr lang="en-US" sz="3200" dirty="0" err="1"/>
              <a:t>ɔŋstrøm</a:t>
            </a:r>
            <a:r>
              <a:rPr lang="en-US" sz="3200" dirty="0"/>
              <a:t>]) or angstrom is a unit of length equal to 10</a:t>
            </a:r>
            <a:r>
              <a:rPr lang="en-US" sz="3200" baseline="30000" dirty="0"/>
              <a:t>−10</a:t>
            </a:r>
            <a:r>
              <a:rPr lang="en-US" sz="3200" dirty="0"/>
              <a:t> m (one ten-billionth of a </a:t>
            </a:r>
            <a:r>
              <a:rPr lang="en-US" sz="3200" dirty="0" smtClean="0"/>
              <a:t>meter) </a:t>
            </a:r>
            <a:r>
              <a:rPr lang="en-US" sz="3200" dirty="0"/>
              <a:t>or 0.1 </a:t>
            </a:r>
            <a:r>
              <a:rPr lang="en-US" sz="3200" dirty="0" smtClean="0"/>
              <a:t>nanometer.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Its </a:t>
            </a:r>
            <a:r>
              <a:rPr lang="en-US" sz="3200" dirty="0"/>
              <a:t>symbol is </a:t>
            </a:r>
            <a:r>
              <a:rPr lang="en-US" sz="3200" dirty="0" err="1"/>
              <a:t>Å</a:t>
            </a:r>
            <a:r>
              <a:rPr lang="en-US" sz="3200" dirty="0"/>
              <a:t>, a letter in the Swedish alphabet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dirty="0"/>
              <a:t>The unit is named after the Swedish physicist Anders Jonas </a:t>
            </a:r>
            <a:r>
              <a:rPr lang="en-US" sz="3200" dirty="0" err="1"/>
              <a:t>Ångström</a:t>
            </a:r>
            <a:r>
              <a:rPr lang="en-US" sz="3200" dirty="0"/>
              <a:t> (1814–1874).</a:t>
            </a:r>
          </a:p>
        </p:txBody>
      </p:sp>
    </p:spTree>
    <p:extLst>
      <p:ext uri="{BB962C8B-B14F-4D97-AF65-F5344CB8AC3E}">
        <p14:creationId xmlns:p14="http://schemas.microsoft.com/office/powerpoint/2010/main" val="37895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25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Dimensions of Atoms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172"/>
          <a:stretch/>
        </p:blipFill>
        <p:spPr>
          <a:xfrm>
            <a:off x="375836" y="2048251"/>
            <a:ext cx="6555822" cy="4381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66810" y="751562"/>
            <a:ext cx="4885872" cy="5675586"/>
            <a:chOff x="7166810" y="751562"/>
            <a:chExt cx="4885872" cy="5675586"/>
          </a:xfrm>
        </p:grpSpPr>
        <p:sp>
          <p:nvSpPr>
            <p:cNvPr id="6" name="Rectangle 5"/>
            <p:cNvSpPr/>
            <p:nvPr/>
          </p:nvSpPr>
          <p:spPr>
            <a:xfrm>
              <a:off x="7166810" y="751562"/>
              <a:ext cx="4885872" cy="5675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5426" y="984805"/>
              <a:ext cx="4546462" cy="51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0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words we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76" y="1825625"/>
            <a:ext cx="11391728" cy="4351338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Element</a:t>
            </a:r>
            <a:r>
              <a:rPr lang="en-US" sz="3200" dirty="0" smtClean="0"/>
              <a:t>: a pure chemical substance consisting of only one type of </a:t>
            </a:r>
            <a:r>
              <a:rPr lang="en-US" sz="3200" dirty="0" smtClean="0">
                <a:solidFill>
                  <a:srgbClr val="FFFF00"/>
                </a:solidFill>
              </a:rPr>
              <a:t>atom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Molecule</a:t>
            </a:r>
            <a:r>
              <a:rPr lang="en-US" sz="3200" dirty="0" smtClean="0"/>
              <a:t>: a group of two or more atoms that are electrically neutral.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Ions</a:t>
            </a:r>
            <a:r>
              <a:rPr lang="en-US" sz="3200" dirty="0" smtClean="0"/>
              <a:t>: is an atom or a molecule where the number of electrons does not equal the number of protons. They either carry a positive (+</a:t>
            </a:r>
            <a:r>
              <a:rPr lang="en-US" sz="3200" dirty="0" err="1" smtClean="0"/>
              <a:t>ve</a:t>
            </a:r>
            <a:r>
              <a:rPr lang="en-US" sz="3200" dirty="0" smtClean="0"/>
              <a:t>) or a negative (-</a:t>
            </a:r>
            <a:r>
              <a:rPr lang="en-US" sz="3200" dirty="0" err="1" smtClean="0"/>
              <a:t>ve</a:t>
            </a:r>
            <a:r>
              <a:rPr lang="en-US" sz="3200" dirty="0" smtClean="0"/>
              <a:t>) charge.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55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654"/>
            <a:ext cx="10515600" cy="2541979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Eventually scientists found out that certain substances could not be broken down into simpler parts.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An </a:t>
            </a:r>
            <a:r>
              <a:rPr lang="en-US" sz="3600" b="1" dirty="0" smtClean="0">
                <a:solidFill>
                  <a:srgbClr val="FF0000"/>
                </a:solidFill>
              </a:rPr>
              <a:t>element</a:t>
            </a:r>
            <a:r>
              <a:rPr lang="en-US" sz="3600" dirty="0" smtClean="0"/>
              <a:t> is a substance made of </a:t>
            </a:r>
            <a:r>
              <a:rPr lang="en-US" sz="3600" dirty="0" smtClean="0">
                <a:solidFill>
                  <a:srgbClr val="FFFF00"/>
                </a:solidFill>
              </a:rPr>
              <a:t>atoms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/>
              <a:t>of only one kind. For example iron (Fe) is made of only iron atoms.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40" y="4172066"/>
            <a:ext cx="4752768" cy="2475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172066"/>
            <a:ext cx="2526196" cy="26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58" y="300579"/>
            <a:ext cx="10515600" cy="1325563"/>
          </a:xfrm>
        </p:spPr>
        <p:txBody>
          <a:bodyPr/>
          <a:lstStyle/>
          <a:p>
            <a:r>
              <a:rPr lang="en-US" dirty="0" smtClean="0"/>
              <a:t>Daltons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1626142"/>
            <a:ext cx="8755114" cy="4618206"/>
          </a:xfrm>
          <a:solidFill>
            <a:schemeClr val="bg1">
              <a:lumMod val="8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John Dalton was an English schoolteacher who came up with the following concepts. 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All matter is made of </a:t>
            </a:r>
            <a:r>
              <a:rPr lang="en-US" sz="3200" dirty="0" smtClean="0">
                <a:solidFill>
                  <a:srgbClr val="FF0000"/>
                </a:solidFill>
              </a:rPr>
              <a:t>atoms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Atoms cannot be divided into smaller pieces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All the atoms of an </a:t>
            </a:r>
            <a:r>
              <a:rPr lang="en-US" sz="3200" dirty="0" smtClean="0">
                <a:solidFill>
                  <a:srgbClr val="FF0000"/>
                </a:solidFill>
              </a:rPr>
              <a:t>element</a:t>
            </a:r>
            <a:r>
              <a:rPr lang="en-US" sz="3200" dirty="0" smtClean="0"/>
              <a:t> are exactly alike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Different </a:t>
            </a:r>
            <a:r>
              <a:rPr lang="en-US" sz="3200" dirty="0" smtClean="0">
                <a:solidFill>
                  <a:srgbClr val="FF0000"/>
                </a:solidFill>
              </a:rPr>
              <a:t>elements</a:t>
            </a:r>
            <a:r>
              <a:rPr lang="en-US" sz="3200" dirty="0" smtClean="0"/>
              <a:t> are made of different kinds of </a:t>
            </a:r>
            <a:r>
              <a:rPr lang="en-US" sz="3200" dirty="0" smtClean="0">
                <a:solidFill>
                  <a:srgbClr val="FF0000"/>
                </a:solidFill>
              </a:rPr>
              <a:t>atoms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9875" y="1626142"/>
            <a:ext cx="2830355" cy="4618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963" y="1828791"/>
            <a:ext cx="2600410" cy="3970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875" y="209492"/>
            <a:ext cx="2830355" cy="13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473" y="109992"/>
            <a:ext cx="10515600" cy="1325563"/>
          </a:xfrm>
        </p:spPr>
        <p:txBody>
          <a:bodyPr/>
          <a:lstStyle/>
          <a:p>
            <a:r>
              <a:rPr lang="en-US" dirty="0" smtClean="0"/>
              <a:t>Scientific Evidence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8517" y="2766904"/>
            <a:ext cx="6034741" cy="355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52" y="403808"/>
            <a:ext cx="2950906" cy="2210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735" y="1508973"/>
            <a:ext cx="5148469" cy="446276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William Crookes attempted to test Dalton’s theories in 1870. </a:t>
            </a:r>
          </a:p>
          <a:p>
            <a:endParaRPr lang="en-US" sz="3600" dirty="0"/>
          </a:p>
          <a:p>
            <a:r>
              <a:rPr lang="en-US" sz="3600" dirty="0" smtClean="0"/>
              <a:t>He used a glass tube with almost all the air removed from it. </a:t>
            </a:r>
          </a:p>
          <a:p>
            <a:endParaRPr lang="en-US" sz="2400" dirty="0" smtClean="0"/>
          </a:p>
          <a:p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15606" t="2272" r="-14209" b="-11242"/>
          <a:stretch/>
        </p:blipFill>
        <p:spPr>
          <a:xfrm>
            <a:off x="5377465" y="415521"/>
            <a:ext cx="3882493" cy="2433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8517" y="6293595"/>
            <a:ext cx="6034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Crooke’s Cathode-ray Tube CRT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8517" y="2766904"/>
            <a:ext cx="6034741" cy="355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52" y="403808"/>
            <a:ext cx="2950906" cy="2210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427" y="96786"/>
            <a:ext cx="5426521" cy="646330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sz="3600" dirty="0" smtClean="0"/>
              <a:t>The glass tube had two pieces of metal called electrodes which were connected to a battery wire.</a:t>
            </a:r>
          </a:p>
          <a:p>
            <a:endParaRPr lang="en-US" sz="1000" dirty="0"/>
          </a:p>
          <a:p>
            <a:r>
              <a:rPr lang="en-US" sz="3600" dirty="0" smtClean="0"/>
              <a:t>One electrode was called an </a:t>
            </a:r>
            <a:r>
              <a:rPr lang="en-US" sz="3600" dirty="0" smtClean="0">
                <a:solidFill>
                  <a:srgbClr val="FFFF00"/>
                </a:solidFill>
              </a:rPr>
              <a:t>anode </a:t>
            </a:r>
            <a:r>
              <a:rPr lang="en-US" sz="3600" dirty="0" smtClean="0"/>
              <a:t>and produced a positive charge the other was called a </a:t>
            </a:r>
            <a:r>
              <a:rPr lang="en-US" sz="3600" dirty="0" smtClean="0">
                <a:solidFill>
                  <a:srgbClr val="FF0000"/>
                </a:solidFill>
              </a:rPr>
              <a:t>cathode</a:t>
            </a:r>
            <a:r>
              <a:rPr lang="en-US" sz="3600" dirty="0" smtClean="0"/>
              <a:t> and produced a negative charge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15606" t="2272" r="-14209" b="-11242"/>
          <a:stretch/>
        </p:blipFill>
        <p:spPr>
          <a:xfrm>
            <a:off x="5377465" y="415521"/>
            <a:ext cx="3882493" cy="2433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8517" y="6293595"/>
            <a:ext cx="6034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Crooke’s Cathode-ray Tube CRT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6851" y="2366513"/>
            <a:ext cx="5931003" cy="3418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571" y="118334"/>
            <a:ext cx="2798283" cy="2167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538" y="194636"/>
            <a:ext cx="5148469" cy="6386365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the center of the glass tube was a cross shaped object.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3600" dirty="0" smtClean="0"/>
              <a:t>When the cathode and the anode were connected to the battery the tube lit up with a green glow. 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3600" dirty="0" smtClean="0"/>
              <a:t>A shadow of the cross was visible on the far side.</a:t>
            </a:r>
          </a:p>
          <a:p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5956850" y="5784574"/>
            <a:ext cx="5931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Crooke’s Cathode-ray Tube CRT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12368" t="2272" r="-17446" b="-11242"/>
          <a:stretch/>
        </p:blipFill>
        <p:spPr>
          <a:xfrm>
            <a:off x="5616201" y="118334"/>
            <a:ext cx="3882493" cy="24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1646</Words>
  <Application>Microsoft Macintosh PowerPoint</Application>
  <PresentationFormat>Custom</PresentationFormat>
  <Paragraphs>200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Atomic Structure</vt:lpstr>
      <vt:lpstr>Why don’t you hit the ground?</vt:lpstr>
      <vt:lpstr>What is an Atom</vt:lpstr>
      <vt:lpstr>That which can’t be cut</vt:lpstr>
      <vt:lpstr>A Model of the Atom</vt:lpstr>
      <vt:lpstr>Daltons Concept</vt:lpstr>
      <vt:lpstr>Scientific Evidence</vt:lpstr>
      <vt:lpstr>PowerPoint Presentation</vt:lpstr>
      <vt:lpstr>PowerPoint Presentation</vt:lpstr>
      <vt:lpstr>PowerPoint Presentation</vt:lpstr>
      <vt:lpstr>Discovering Charged Particles</vt:lpstr>
      <vt:lpstr>Discovering Charged Particles</vt:lpstr>
      <vt:lpstr>The Electron</vt:lpstr>
      <vt:lpstr>The Electron</vt:lpstr>
      <vt:lpstr>Thomson’s Atomic Model</vt:lpstr>
      <vt:lpstr>Rutherford’s Experiments</vt:lpstr>
      <vt:lpstr>PowerPoint Presentation</vt:lpstr>
      <vt:lpstr>Rutherford’s Experiments</vt:lpstr>
      <vt:lpstr>PowerPoint Presentation</vt:lpstr>
      <vt:lpstr>A Model with a Nucleus</vt:lpstr>
      <vt:lpstr>The Neutron</vt:lpstr>
      <vt:lpstr>Neutrons</vt:lpstr>
      <vt:lpstr>PowerPoint Presentation</vt:lpstr>
      <vt:lpstr>Rutherford's Model</vt:lpstr>
      <vt:lpstr>Further Developments</vt:lpstr>
      <vt:lpstr>Standing on the shoulders of giants. </vt:lpstr>
      <vt:lpstr>The Electron Cloud model</vt:lpstr>
      <vt:lpstr>An electron is more like a wave</vt:lpstr>
      <vt:lpstr>What is Quantum Mechanics?</vt:lpstr>
      <vt:lpstr>What is Quantum Mechanics?</vt:lpstr>
      <vt:lpstr>PowerPoint Presentation</vt:lpstr>
      <vt:lpstr>What’s smaller than a subatomic particle?</vt:lpstr>
      <vt:lpstr>PowerPoint Presentation</vt:lpstr>
      <vt:lpstr>PowerPoint Presentation</vt:lpstr>
      <vt:lpstr>So what model do we use?</vt:lpstr>
      <vt:lpstr>What keeps and atom together?</vt:lpstr>
      <vt:lpstr>Strong Nuclear Force</vt:lpstr>
      <vt:lpstr>Weak Nuclear Force</vt:lpstr>
      <vt:lpstr>PowerPoint Presentation</vt:lpstr>
      <vt:lpstr>Just how small is an atom?</vt:lpstr>
      <vt:lpstr>Measuring Length</vt:lpstr>
      <vt:lpstr>PowerPoint Presentation</vt:lpstr>
      <vt:lpstr>PowerPoint Presentation</vt:lpstr>
      <vt:lpstr>PowerPoint Presentation</vt:lpstr>
      <vt:lpstr>The Angstrom </vt:lpstr>
      <vt:lpstr>Dimensions of Atoms</vt:lpstr>
      <vt:lpstr>Other words we should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85</cp:revision>
  <dcterms:created xsi:type="dcterms:W3CDTF">2014-06-02T17:56:01Z</dcterms:created>
  <dcterms:modified xsi:type="dcterms:W3CDTF">2016-10-05T14:41:50Z</dcterms:modified>
</cp:coreProperties>
</file>