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6" r:id="rId4"/>
    <p:sldId id="277" r:id="rId5"/>
    <p:sldId id="258" r:id="rId6"/>
    <p:sldId id="289" r:id="rId7"/>
    <p:sldId id="278" r:id="rId8"/>
    <p:sldId id="259" r:id="rId9"/>
    <p:sldId id="291" r:id="rId10"/>
    <p:sldId id="262" r:id="rId11"/>
    <p:sldId id="266" r:id="rId12"/>
    <p:sldId id="281" r:id="rId13"/>
    <p:sldId id="287" r:id="rId14"/>
    <p:sldId id="265" r:id="rId15"/>
    <p:sldId id="260" r:id="rId16"/>
    <p:sldId id="261" r:id="rId17"/>
    <p:sldId id="263" r:id="rId18"/>
    <p:sldId id="26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2" r:id="rId27"/>
    <p:sldId id="283" r:id="rId28"/>
    <p:sldId id="274" r:id="rId29"/>
    <p:sldId id="290" r:id="rId30"/>
    <p:sldId id="275" r:id="rId31"/>
    <p:sldId id="285" r:id="rId32"/>
    <p:sldId id="288" r:id="rId33"/>
    <p:sldId id="284" r:id="rId34"/>
    <p:sldId id="280" r:id="rId35"/>
    <p:sldId id="279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D6CE2-FF77-4129-BA99-53EF8BC67CB8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B36B0-0B06-4E47-8897-34A80C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B36B0-0B06-4E47-8897-34A80C5384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tx1">
              <a:alpha val="75000"/>
            </a:scheme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tx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isenergysolutions.com/wp-content/uploads/2011/12/HIS-energy-vibration-710x270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9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E5F3-FC0B-4783-AD61-E46A2421DE8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8624F-61B9-4B29-AA91-7D5585B9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../../../Java%20Simulations/energy-skate-park_en.ja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890" y="1888742"/>
            <a:ext cx="9811323" cy="1693444"/>
          </a:xfrm>
        </p:spPr>
        <p:txBody>
          <a:bodyPr anchor="ctr"/>
          <a:lstStyle/>
          <a:p>
            <a:r>
              <a:rPr lang="en-US" b="1" dirty="0" smtClean="0"/>
              <a:t>What is Energy?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65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hysicsclassroom.com/mmedia/energy/i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" y="365125"/>
            <a:ext cx="11604396" cy="62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rsgillumscience.com/12Reg_Sci/13RollerCoaster/rc_art/dp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8" y="224172"/>
            <a:ext cx="11660956" cy="65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pic>
        <p:nvPicPr>
          <p:cNvPr id="1026" name="Picture 2" descr="http://images.tutorvista.com/cms/formulaimages/83/potential-energy-formulas-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3133"/>
            <a:ext cx="10515600" cy="48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law of conservation of energy states that;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Energy cannot be created or destroyed. It can be transferred from one type to another.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4000" dirty="0" smtClean="0"/>
              <a:t>Newton's laws of thermodynamics tell us that there is an increasing amount of disorganized energy in the universe (</a:t>
            </a:r>
            <a:r>
              <a:rPr lang="en-US" sz="4000" dirty="0" smtClean="0">
                <a:solidFill>
                  <a:srgbClr val="00B050"/>
                </a:solidFill>
              </a:rPr>
              <a:t>entropy</a:t>
            </a:r>
            <a:r>
              <a:rPr lang="en-US" sz="4000" dirty="0" smtClean="0"/>
              <a:t>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15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Types of 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37" y="2499740"/>
            <a:ext cx="8552578" cy="36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sanford.com/~wsanford/gr8ps/04_red/extras/mpv/graphics/PE-to-KE_mouse-trap-se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65" y="670561"/>
            <a:ext cx="9181595" cy="57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97" y="574909"/>
            <a:ext cx="11636320" cy="53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mary.ws/highschool/physics/home/notes/energy/img4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6" y="433634"/>
            <a:ext cx="9756742" cy="54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788" y="854441"/>
            <a:ext cx="7202078" cy="53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93" y="365125"/>
            <a:ext cx="11291265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Historical Development of the Word "Energy"</a:t>
            </a:r>
            <a:endParaRPr lang="en-US" dirty="0"/>
          </a:p>
        </p:txBody>
      </p:sp>
      <p:pic>
        <p:nvPicPr>
          <p:cNvPr id="1025" name="Picture 1" descr="http://www.energy-fundamentals.eu/img/01_aristo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4" y="1825625"/>
            <a:ext cx="32784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9575" y="1825625"/>
            <a:ext cx="801278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word "</a:t>
            </a:r>
            <a:r>
              <a:rPr lang="en-US" sz="3200" dirty="0">
                <a:solidFill>
                  <a:srgbClr val="FF0000"/>
                </a:solidFill>
              </a:rPr>
              <a:t>energy</a:t>
            </a:r>
            <a:r>
              <a:rPr lang="en-US" sz="3200" dirty="0"/>
              <a:t>" has the Greek origin "</a:t>
            </a:r>
            <a:r>
              <a:rPr lang="en-US" sz="3200" dirty="0" err="1"/>
              <a:t>Enérgeia</a:t>
            </a:r>
            <a:r>
              <a:rPr lang="en-US" sz="3200" dirty="0"/>
              <a:t>". </a:t>
            </a:r>
            <a:endParaRPr lang="en-US" sz="32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Developed </a:t>
            </a:r>
            <a:r>
              <a:rPr lang="en-US" sz="3200" dirty="0"/>
              <a:t>by Aristotle, </a:t>
            </a:r>
            <a:r>
              <a:rPr lang="en-US" sz="3200" dirty="0" err="1"/>
              <a:t>Enérgeia</a:t>
            </a:r>
            <a:r>
              <a:rPr lang="en-US" sz="3200" dirty="0"/>
              <a:t> has no direct translation to English, although it is frequently described as "being at work</a:t>
            </a:r>
            <a:r>
              <a:rPr lang="en-US" sz="3200" dirty="0" smtClean="0"/>
              <a:t>".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Energy was first used in the English language in the 1660s, referring to power.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894" y="772997"/>
            <a:ext cx="9951760" cy="56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imgur.com/H6SS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" y="716437"/>
            <a:ext cx="10225269" cy="58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rp.vhd.me/2503392_l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3" y="365125"/>
            <a:ext cx="8267307" cy="62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.ytimg.com/vi/X4ccuyaz_Sw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7" y="56560"/>
            <a:ext cx="9068586" cy="68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ankopedia.com/CandidatePix/5662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81" y="439884"/>
            <a:ext cx="7038127" cy="62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.com/sites/default/files/2013/03/wile-e-coyote460_mediu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3" y="546753"/>
            <a:ext cx="9458228" cy="5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dirty="0" smtClean="0"/>
              <a:t>We can calculate the mathematical value of an objects potential energy.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4300" dirty="0" smtClean="0">
                <a:solidFill>
                  <a:srgbClr val="FF0000"/>
                </a:solidFill>
              </a:rPr>
              <a:t>Potential Energy = mass x gravity x height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300" dirty="0" smtClean="0">
                <a:solidFill>
                  <a:srgbClr val="FF0000"/>
                </a:solidFill>
              </a:rPr>
              <a:t>PE = m x g x h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300" dirty="0" smtClean="0"/>
              <a:t>Mass is measured in Kg, height in m, and gravity is N (9.8N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1612"/>
            <a:ext cx="10515600" cy="4603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Kinetic energy can also be calculated.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Kinetic energy = ½ mass x velocity</a:t>
            </a:r>
            <a:r>
              <a:rPr lang="en-US" sz="4000" baseline="30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KE= ½ mv</a:t>
            </a:r>
            <a:r>
              <a:rPr lang="en-US" sz="4000" baseline="30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Mass = kg, velocity = m/s. As both these calculations are measurements of energy the answer should be in Joules (J)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5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Thermal Energy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All objects have thermal energy. Thermal energy is heat energy. Heat is the flow of energy from high to low.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32" y="433633"/>
            <a:ext cx="1665735" cy="1658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20" y="411474"/>
            <a:ext cx="1253963" cy="1674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810" y="433633"/>
            <a:ext cx="1208602" cy="16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Chemical energy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Food contains chemical energy. Food contains bonds and energy is stored in these bonds. When chemical bonds are broken apart and new bonds are formed some energy is released.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28255"/>
            <a:ext cx="3679596" cy="24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630"/>
            <a:ext cx="10515600" cy="1325563"/>
          </a:xfrm>
        </p:spPr>
        <p:txBody>
          <a:bodyPr/>
          <a:lstStyle/>
          <a:p>
            <a:r>
              <a:rPr lang="en-US" dirty="0" smtClean="0"/>
              <a:t>What is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Energy is the ability to do </a:t>
            </a:r>
            <a:r>
              <a:rPr lang="en-US" dirty="0" smtClean="0">
                <a:solidFill>
                  <a:srgbClr val="FF0000"/>
                </a:solidFill>
              </a:rPr>
              <a:t>work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/>
              <a:t>Energy is the ability to </a:t>
            </a:r>
            <a:r>
              <a:rPr lang="en-US" dirty="0" smtClean="0">
                <a:solidFill>
                  <a:srgbClr val="00B050"/>
                </a:solidFill>
              </a:rPr>
              <a:t>cause change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/>
              <a:t>All matter has energy but we only notice it when a change takes place.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60" y="4678688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935" y="4654875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439" y="4678688"/>
            <a:ext cx="2084531" cy="1773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235" y="4654875"/>
            <a:ext cx="2619375" cy="17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3633"/>
            <a:ext cx="10515600" cy="5743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Light Energy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Light travels at very fast speeds (300,000 Km/s). </a:t>
            </a: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When light strikes something it can be absorbed, transmitted or reflected. </a:t>
            </a: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Absorbed light becomes thermal energy. The energy carried by light is called radiant energy. </a:t>
            </a:r>
          </a:p>
          <a:p>
            <a:pPr marL="0" indent="0">
              <a:buNone/>
            </a:pP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assconnection.s3.amazonaws.com/255/flashcards/4013255/jpg/electromagneticspectrum-141B490BAC8727894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2" y="223068"/>
            <a:ext cx="116146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39" y="4536313"/>
            <a:ext cx="2339713" cy="2154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052" y="4574406"/>
            <a:ext cx="3870881" cy="2115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14933" y="3889567"/>
            <a:ext cx="3077067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Light waves are electromagnetic waves that can travel through the vacuum of space.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This </a:t>
            </a:r>
            <a:r>
              <a:rPr lang="en-US" sz="2400" dirty="0">
                <a:solidFill>
                  <a:srgbClr val="FF0000"/>
                </a:solidFill>
              </a:rPr>
              <a:t>type of energy is sometimes referred to as radiant energy.</a:t>
            </a:r>
          </a:p>
        </p:txBody>
      </p:sp>
    </p:spTree>
    <p:extLst>
      <p:ext uri="{BB962C8B-B14F-4D97-AF65-F5344CB8AC3E}">
        <p14:creationId xmlns:p14="http://schemas.microsoft.com/office/powerpoint/2010/main" val="37929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Sound </a:t>
            </a:r>
            <a:r>
              <a:rPr lang="en-US" sz="6000" dirty="0" smtClean="0"/>
              <a:t>Energy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Like light energy sound energy is also in wave form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Unlike light, sound </a:t>
            </a:r>
            <a:r>
              <a:rPr lang="en-US" dirty="0">
                <a:solidFill>
                  <a:srgbClr val="FF0000"/>
                </a:solidFill>
              </a:rPr>
              <a:t>energy cannot travel through a vacuum and needs a medium to move through.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www.mediacollege.com/audio/images/loudspeaker-wavef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421170"/>
            <a:ext cx="4857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rtofhearing.com.au/upload/images/The-Art-of-Hearing-Human-Ear-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25" y="4421170"/>
            <a:ext cx="2672683" cy="22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7443"/>
            <a:ext cx="10515600" cy="5409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800" b="1" dirty="0"/>
              <a:t>Electrical </a:t>
            </a:r>
            <a:r>
              <a:rPr lang="en-US" sz="5800" b="1" dirty="0" smtClean="0"/>
              <a:t>Energy</a:t>
            </a:r>
          </a:p>
          <a:p>
            <a:pPr marL="0" indent="0">
              <a:buNone/>
            </a:pPr>
            <a:endParaRPr lang="en-US" sz="5800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electrical current carries electric energy. This energy is used to power our devices and light and heat our homes.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We produce electrical currents by passing a highly conductive metal such as copper through a magnetic field.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produces amperes (amps). Amperes measure the rate at which electrons are flowing in a current.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067694" y="-1"/>
            <a:ext cx="3124309" cy="2527812"/>
            <a:chOff x="9835842" y="0"/>
            <a:chExt cx="2356158" cy="22671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5842" y="0"/>
              <a:ext cx="2356158" cy="19635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835842" y="1963511"/>
              <a:ext cx="2356156" cy="3036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André-Marie </a:t>
              </a:r>
              <a:r>
                <a:rPr lang="en-US" sz="1600" b="1" dirty="0"/>
                <a:t>Ampère</a:t>
              </a:r>
              <a:r>
                <a:rPr lang="en-US" sz="1600" dirty="0"/>
                <a:t> (1775–1836)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3889"/>
            <a:ext cx="10515600" cy="5583074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 smtClean="0"/>
              <a:t>Mechanical Energy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Mechanical energy is the energy possessed by an object due to its motion or its stored energy of position. </a:t>
            </a:r>
          </a:p>
          <a:p>
            <a:pPr marL="0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energy can be mechanical or potential.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89454"/>
            <a:ext cx="495300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874" y="4389454"/>
            <a:ext cx="2792115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663" y="4405269"/>
            <a:ext cx="2006719" cy="20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39" y="226243"/>
            <a:ext cx="10515600" cy="5781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Nuclear Energy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Nuclear fission power plants use the energy released in atoms to generate electricity. This requires complex reactors and produces very dangerous waste products. </a:t>
            </a:r>
          </a:p>
          <a:p>
            <a:pPr marL="0" indent="0">
              <a:buNone/>
            </a:pPr>
            <a:endParaRPr lang="en-US" sz="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As radioactive atoms such as Plutonium decay they release energy. </a:t>
            </a:r>
          </a:p>
          <a:p>
            <a:pPr marL="0" indent="0">
              <a:buNone/>
            </a:pPr>
            <a:endParaRPr lang="en-US" sz="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307" y="3546564"/>
            <a:ext cx="4177150" cy="2788248"/>
          </a:xfrm>
          <a:prstGeom prst="rect">
            <a:avLst/>
          </a:prstGeom>
        </p:spPr>
      </p:pic>
      <p:pic>
        <p:nvPicPr>
          <p:cNvPr id="7170" name="Picture 2" descr="http://www.energy.gov/sites/prod/files/styles/borealis_default_hero_respondlarge/public/nuclear_reactor_technologies_home.png?itok=EtBGG2f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6065"/>
          <a:stretch/>
        </p:blipFill>
        <p:spPr bwMode="auto">
          <a:xfrm>
            <a:off x="6559494" y="3546564"/>
            <a:ext cx="5223280" cy="27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New fusion reactors may soon create energy by joining atoms together. This also creates energy without the same environmental problems. </a:t>
            </a:r>
          </a:p>
          <a:p>
            <a:endParaRPr lang="en-US" dirty="0"/>
          </a:p>
        </p:txBody>
      </p:sp>
      <p:pic>
        <p:nvPicPr>
          <p:cNvPr id="4" name="Picture 2" descr="http://fusionforenergy.europa.eu/understandingfusion/whatisfusion/Whatisfusi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76" y="3523652"/>
            <a:ext cx="4074480" cy="27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thumb/d/df/Sun_in_X-Ray.png/300px-Sun_in_X-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93" y="3523652"/>
            <a:ext cx="3854721" cy="27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Things that move can cause change.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The energy of motion is called kinetic energy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7" y="354202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223" y="3542024"/>
            <a:ext cx="2199821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209" y="3542024"/>
            <a:ext cx="1954183" cy="293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408" y="3542024"/>
            <a:ext cx="1935707" cy="29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Kinetic energy </a:t>
            </a:r>
            <a:r>
              <a:rPr lang="en-US" sz="4400" dirty="0" smtClean="0"/>
              <a:t>(KE) is the energy of motion.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4400" dirty="0" smtClean="0"/>
              <a:t>All matter is moving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4400" dirty="0" smtClean="0"/>
              <a:t>The more KE something has the more it is moving.</a:t>
            </a:r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1026" name="Picture 2" descr="http://f.tqn.com/y/chemistry/1/W/i/G/2/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34" y="4619134"/>
            <a:ext cx="3091999" cy="20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more </a:t>
            </a:r>
            <a:r>
              <a:rPr lang="en-US" sz="4400" dirty="0">
                <a:solidFill>
                  <a:srgbClr val="FF0000"/>
                </a:solidFill>
              </a:rPr>
              <a:t>kinetic energy </a:t>
            </a:r>
            <a:r>
              <a:rPr lang="en-US" sz="4400" dirty="0"/>
              <a:t>something has the more it can change it can cause.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400" dirty="0"/>
              <a:t>Faster moving objects have more energy than slower moving objects. </a:t>
            </a:r>
          </a:p>
          <a:p>
            <a:endParaRPr lang="en-US" dirty="0"/>
          </a:p>
        </p:txBody>
      </p:sp>
      <p:pic>
        <p:nvPicPr>
          <p:cNvPr id="2050" name="Picture 2" descr="http://i.livescience.com/images/i/000/037/550/i02/pitcher-baseball-130307.jpg?13626865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961" y="3785577"/>
            <a:ext cx="1952003" cy="29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and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more </a:t>
            </a:r>
            <a:r>
              <a:rPr lang="en-US" sz="3200" dirty="0" smtClean="0">
                <a:solidFill>
                  <a:srgbClr val="FF0000"/>
                </a:solidFill>
              </a:rPr>
              <a:t>mass</a:t>
            </a:r>
            <a:r>
              <a:rPr lang="en-US" sz="3200" dirty="0" smtClean="0"/>
              <a:t> something has the more energy it has.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A bowling bowl rolling down an alley at 5 m/s has more energy than a soccer ball rolling down an alley at the same speed.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amount of kinetic energy depends on the mass of a moving object.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821" y="119857"/>
            <a:ext cx="280035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430" y="4814642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2228" b="6470"/>
          <a:stretch/>
        </p:blipFill>
        <p:spPr>
          <a:xfrm>
            <a:off x="6735255" y="5394537"/>
            <a:ext cx="857250" cy="7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Potential energy </a:t>
            </a:r>
            <a:r>
              <a:rPr lang="en-US" sz="3200" dirty="0" smtClean="0"/>
              <a:t>(PE) is the energy stored in an object due to its position.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Gravitational PE </a:t>
            </a:r>
            <a:r>
              <a:rPr lang="en-US" sz="3200" dirty="0"/>
              <a:t>– depends on vertical position and mass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5122" name="Picture 2" descr="http://www.bbc.co.uk/staticarchive/6e3f0dcb726303be50509d889c6d852c1e8f4b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58" y="4001294"/>
            <a:ext cx="52006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5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Elastic </a:t>
            </a:r>
            <a:r>
              <a:rPr lang="en-US" dirty="0">
                <a:solidFill>
                  <a:srgbClr val="00B050"/>
                </a:solidFill>
              </a:rPr>
              <a:t>potential energy </a:t>
            </a:r>
            <a:r>
              <a:rPr lang="en-US" dirty="0"/>
              <a:t>– of an extended spring or elastic </a:t>
            </a:r>
            <a:r>
              <a:rPr lang="en-US" dirty="0" smtClean="0"/>
              <a:t>band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Electric potential energy </a:t>
            </a:r>
            <a:r>
              <a:rPr lang="en-US" dirty="0"/>
              <a:t>– of a charge in an electrical </a:t>
            </a:r>
            <a:r>
              <a:rPr lang="en-US" dirty="0" smtClean="0"/>
              <a:t>field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Chemical potential energy </a:t>
            </a:r>
            <a:r>
              <a:rPr lang="en-US" dirty="0" smtClean="0"/>
              <a:t>– for example the energy stored in food.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potential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91" y="105648"/>
            <a:ext cx="2296255" cy="17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qph.is.quoracdn.net/main-qimg-25355b31dc7a0dde5c026158c26268a0?convert_to_webp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260" r="11544" b="7208"/>
          <a:stretch/>
        </p:blipFill>
        <p:spPr bwMode="auto">
          <a:xfrm rot="16200000">
            <a:off x="9648333" y="3605754"/>
            <a:ext cx="1121790" cy="18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726</Words>
  <Application>Microsoft Office PowerPoint</Application>
  <PresentationFormat>Widescreen</PresentationFormat>
  <Paragraphs>123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What is Energy?</vt:lpstr>
      <vt:lpstr>Historical Development of the Word "Energy"</vt:lpstr>
      <vt:lpstr>What is Energy</vt:lpstr>
      <vt:lpstr>Energy of Motion</vt:lpstr>
      <vt:lpstr>Kinetic Energy</vt:lpstr>
      <vt:lpstr>Kinetic Energy</vt:lpstr>
      <vt:lpstr>Kinetic Energy and Mass</vt:lpstr>
      <vt:lpstr>Potential Energy</vt:lpstr>
      <vt:lpstr>Other Types of Potential Energy</vt:lpstr>
      <vt:lpstr>PowerPoint Presentation</vt:lpstr>
      <vt:lpstr>PowerPoint Presentation</vt:lpstr>
      <vt:lpstr>Potential Energy</vt:lpstr>
      <vt:lpstr>PowerPoint Presentation</vt:lpstr>
      <vt:lpstr>The Law of Conservation of Energy</vt:lpstr>
      <vt:lpstr>Identify the Types of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PE</vt:lpstr>
      <vt:lpstr>Calculating KE</vt:lpstr>
      <vt:lpstr>Types of Energy</vt:lpstr>
      <vt:lpstr>Types of Energy</vt:lpstr>
      <vt:lpstr>PowerPoint Presentation</vt:lpstr>
      <vt:lpstr>PowerPoint Presentation</vt:lpstr>
      <vt:lpstr>Sound Energy</vt:lpstr>
      <vt:lpstr>PowerPoint Presentation</vt:lpstr>
      <vt:lpstr>PowerPoint Presentation</vt:lpstr>
      <vt:lpstr>PowerPoint Presentation</vt:lpstr>
      <vt:lpstr>Fusion Reactors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and Kinetic Energy</dc:title>
  <dc:creator>Andrew McLean</dc:creator>
  <cp:lastModifiedBy>Andrew McLean</cp:lastModifiedBy>
  <cp:revision>47</cp:revision>
  <dcterms:created xsi:type="dcterms:W3CDTF">2014-10-23T00:47:54Z</dcterms:created>
  <dcterms:modified xsi:type="dcterms:W3CDTF">2015-12-23T16:46:23Z</dcterms:modified>
</cp:coreProperties>
</file>