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86" r:id="rId5"/>
    <p:sldId id="258" r:id="rId6"/>
    <p:sldId id="259" r:id="rId7"/>
    <p:sldId id="260" r:id="rId8"/>
    <p:sldId id="277" r:id="rId9"/>
    <p:sldId id="299" r:id="rId10"/>
    <p:sldId id="261" r:id="rId11"/>
    <p:sldId id="298" r:id="rId12"/>
    <p:sldId id="262" r:id="rId13"/>
    <p:sldId id="275" r:id="rId14"/>
    <p:sldId id="278" r:id="rId15"/>
    <p:sldId id="279" r:id="rId16"/>
    <p:sldId id="263" r:id="rId17"/>
    <p:sldId id="276" r:id="rId18"/>
    <p:sldId id="264" r:id="rId19"/>
    <p:sldId id="268" r:id="rId20"/>
    <p:sldId id="269" r:id="rId21"/>
    <p:sldId id="290" r:id="rId22"/>
    <p:sldId id="265" r:id="rId23"/>
    <p:sldId id="266" r:id="rId24"/>
    <p:sldId id="267" r:id="rId25"/>
    <p:sldId id="288" r:id="rId26"/>
    <p:sldId id="272" r:id="rId27"/>
    <p:sldId id="287" r:id="rId28"/>
    <p:sldId id="281" r:id="rId29"/>
    <p:sldId id="292" r:id="rId30"/>
    <p:sldId id="282" r:id="rId31"/>
    <p:sldId id="283" r:id="rId32"/>
    <p:sldId id="284" r:id="rId33"/>
    <p:sldId id="300" r:id="rId34"/>
    <p:sldId id="301" r:id="rId35"/>
    <p:sldId id="280" r:id="rId36"/>
    <p:sldId id="270" r:id="rId37"/>
    <p:sldId id="271" r:id="rId38"/>
    <p:sldId id="294" r:id="rId39"/>
    <p:sldId id="293" r:id="rId40"/>
    <p:sldId id="295" r:id="rId41"/>
    <p:sldId id="296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04" y="-8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hdwallpapersn.com/wp-content/uploads/2015/04/Motion-Wallpapers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chemeClr val="bg2">
              <a:lumMod val="75000"/>
              <a:alpha val="65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740-A450-4E44-A70C-17FE7CD92CF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2D75-C6AB-489D-9B3C-6374651B7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740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740-A450-4E44-A70C-17FE7CD92CF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2D75-C6AB-489D-9B3C-6374651B7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6010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740-A450-4E44-A70C-17FE7CD92CF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2D75-C6AB-489D-9B3C-6374651B7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035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5000"/>
            </a:schemeClr>
          </a:solidFill>
        </p:spPr>
        <p:txBody>
          <a:bodyPr>
            <a:normAutofit/>
          </a:bodyPr>
          <a:lstStyle>
            <a:lvl1pPr>
              <a:defRPr sz="6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5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740-A450-4E44-A70C-17FE7CD92CF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2D75-C6AB-489D-9B3C-6374651B7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439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852" y="1709738"/>
            <a:ext cx="10175598" cy="2852737"/>
          </a:xfrm>
          <a:solidFill>
            <a:schemeClr val="bg1">
              <a:alpha val="65000"/>
            </a:schemeClr>
          </a:solidFill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1852" y="4589463"/>
            <a:ext cx="1017559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740-A450-4E44-A70C-17FE7CD92CF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2D75-C6AB-489D-9B3C-6374651B7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030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5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825625"/>
            <a:ext cx="4800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740-A450-4E44-A70C-17FE7CD92CF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2D75-C6AB-489D-9B3C-6374651B7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763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chemeClr val="bg1">
              <a:alpha val="65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740-A450-4E44-A70C-17FE7CD92CF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2D75-C6AB-489D-9B3C-6374651B7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57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5000"/>
            </a:schemeClr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740-A450-4E44-A70C-17FE7CD92CF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2D75-C6AB-489D-9B3C-6374651B7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6346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740-A450-4E44-A70C-17FE7CD92CF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2D75-C6AB-489D-9B3C-6374651B7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261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740-A450-4E44-A70C-17FE7CD92CF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2D75-C6AB-489D-9B3C-6374651B7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807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D740-A450-4E44-A70C-17FE7CD92CF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2D75-C6AB-489D-9B3C-6374651B7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230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365125"/>
            <a:ext cx="10134599" cy="1325563"/>
          </a:xfrm>
          <a:prstGeom prst="rect">
            <a:avLst/>
          </a:prstGeom>
          <a:solidFill>
            <a:schemeClr val="accent6">
              <a:lumMod val="40000"/>
              <a:lumOff val="60000"/>
              <a:alpha val="6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825625"/>
            <a:ext cx="10134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D740-A450-4E44-A70C-17FE7CD92CF0}" type="datetimeFigureOut">
              <a:rPr lang="en-US" smtClean="0"/>
              <a:t>12/19/17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A2D75-C6AB-489D-9B3C-6374651B7CD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 descr="data:image/jpeg;base64,/9j/4AAQSkZJRgABAQAAAQABAAD/2wCEAAkGBxQTEhQUExQVFRUWFRkbGRgXFxcaGRUeHRscFh4WHBoYHCghGhwnHBkXITEhJSksLi4uGh8zODQsNygvLisBCgoKBQUFDgUFDisZExkrKysrKysrKysrKysrKysrKysrKysrKysrKysrKysrKysrKysrKysrKysrKysrKysrK//AABEIAIABiwMBIgACEQEDEQH/xAAcAAEAAgIDAQAAAAAAAAAAAAAABQYEBwIDCAH/xABCEAABBAADBQYDBwIEAwkAAAABAAIDEQQSIQUGMUFRBxMiYXGBMpGhFCNCUmKxwdHhFXKC8aLS8AgWJDM0U2OSwv/EABQBAQAAAAAAAAAAAAAAAAAAAAD/xAAUEQEAAAAAAAAAAAAAAAAAAAAA/9oADAMBAAIRAxEAPwDeKIiAiIgIiICIiAiKGwe1XyYl8eTKyOxd2XEc6rQcKN8ygmURRuM2u2OVkfEuIHnZ4ACtdNT0FdUEkiIgIiICIugYoZi02COvA+hQd6IiAiIgIiw9oY3uyzwl2d2XTloT/BQZiLhFKHCwb/j1XNAREQF1zTtbq5wHqVD734uSKDPEaOYA+/8Af913bIwgcxr5PG4gcdaPXUcb5oJVpsWvqLBwWNL5JGkABtZddTxs/sgzkREBERAREQEREBERAREQEREBERAREQERYO2tojDxGR1UCPcXrx/TmPsgzkUJsreeHESCOMP1ZmDnNyg88uutj05FTaAiIgIiICq25eOjlfizGbImOfQiiS51a8RRCs0vwn0KrG5EMbQ4Rsa0FoLiB8TjzJ4k8eKC1KF2FOJJJZKHicaP6byD5hgWTvDiDHhpnDiIzXqdB9SojcLM6Jzi0t4MAPMNs375kFoREQfLX1VzfCeWPuZGGo2PJfQs3oG8vhuweHHzU/BM17Q5ptrhYI5oOxYu0sNnYQPiHD+iykQVKN+Na0ju3O10IcBp6PKj59qTxn758sX+YaexGhU9vDtcgjDwH799C+UYPM+f8a+uTsrYvdWXv70ltatrz1sm0FXfvTRa1mJLnHiGhpIHXxA6K27ExjpGeI5iK1qtD1A0v0VU23FG7HtDGsYIYiDTQMzn04jTj4Q35lTu7El5h00+qCfXCaIOFOF/weoXNY+0MY2GJ8juDGkn+iCu47D4qOUmJpc0NsOFC/01f0XPZu9oPhmYWPHH/YrP3d2w7EhzizKzTK7WncbonjS694t3WYkZgcko4OHPyd19UEphcbHJ8Dw6uI5j1B1CyFqjaUc+DI7wlhJpjgdT1otN8FbdzNozPGWV/eWCQSNRw0vnz4+SDO3vFwtZzfLGB7OzH6BSOzHeAgcnEKs9o8pYMI4X/wCoANcraTfpp9VJbvbWjcXMDrcXkiuB0FgH1QT6o820ZIMZIcjjG12vUtOtjqNfoFeFhbZw3eQvaBZqx6hBkYbENkaHMILTwIXatR7D2/PBO5jBm8dPjdY9v0u1W2MNMHtDhzHy8kHYiIgIiICIiAiIgIiICIiAiIgIiICjd5MA2fCzRuAOaN1A9aNfVSSFBp/dbFPwjYMU+3scHRSD8tOoEeZa0EdfEFtrCYpkrA+Nwc13Aj/r6KjSbMDTJhX2GEEWBZGpcyQDnR4/6gsHc/GTYSZ8Mwpo1IbbgW/hlZ1HWuXmEGzUWt9vbekxbpIonmOJjnAZPC+ahQOYuFAuuvIi1gdjO8+LlmxOCxZc8wta9jnm3taSBkc6znFOaQTZ46nSg2uiIgEKkbE2mzDzOjlIac4YdeBe8Rs0/U6h7qa25t0M+7YbedCR+H+6iMHsiMl8r295I781cRyur49bQfNs7cM0hhbl7tsjfEDZdl8RvoL+ehUluht2CYSQROBfAfGAQR4i6iCPMOFcQQqvhNjt2fh5ZXXPO5zpH5GgAudTQxrbprboC1Ddl+ysVhn4jF4nIyXFV92KNCy4uIaaFk6C/Xig3IirEm35W8Q0+oI/YrTm9HaJtPGTl2CZNBHAHNcIj3gLmk25zsgvQjw0eFoPQ2IhD2uY4W1wIPuqfsDaDsNK6CT/AMvMQDyYet/lPHyWlNidp2LMjWYyd8kLqBOgLP1eEDMOoOvRbd2c+EV4s3Q8kF4g2lC92Vksbnfla9pPyBtQm/m8owWHLm6yvOWNvE+bq8h9aWve0DZTrjxGCaDJdPpxBvTLIK1FagkeSy9nQSTmJ+NeZSxrbJoXlF5a8z79dUFg7N9nPdeKlzW74c3FxPxP1+QPPXyVx2pj2wROkfwb8yeQXLZ+JEjAQMtaFv5fJUvezarZnEZgIYzq4nRzrq76XoEEPsvGO76TEy6maSgOTAToP2V82HExrnUaLwDV/Oh8lp9m/WD7wxyOdH3bzq5ppxGmYZb046FRG3e0F82Mwv2EOPcSF4cRRkOUtIDeTcheNdTm4dQ9IKq9omPDMOyPnNI0ezfGfqGj3UNul2ow4khkre7k6Dn6A8fY35KN7Tto99isLDBT6Y5xo83lrWj18JNeYQbG2C0DDQAcO6Z+wWDvfvTDs+Jskx1keGRtHF7j1P4Wgal3IdSQDX9kbaki2oME9lR9wyNriSC5zGmTOAdCD94NNeFqvf8AaM2PJJhsPiGAlkD3iQD8IkygPPlbQP8AUEE3tfE9+4PdwrQdB0XTiMTExjRp1DevLh8/ktJbv70Y9rTHFc7Wt4OaXZAOeYEED1NLZ/ZNuucdA/G4uV5c+Uta1pbWVgAAOhrXNp780EpjZW5CWtaHPIaKA9z6AAlWzcvd5kDO9LfG/UE2S1pGg14f3VHxTo59p9xAPBE4RNy2bOnePvyJLf8AStsYrENijc915WNs0CTQ6AcUHeo/H7XjjD/E1z2VbQQSCeAPRUXtX37fhsA12FzNknfkDy0gxiiXOFj4vhAP6rHBad3E3t+zmWOZxyyOz5nEnxnRxceOorU9EG52MfLP3vxPca/hX/CQ5GNbxofNUvs02hh8RHJLHIHujdld0ZYzXr1F68NCsveDeGSX7nAgukcfjFVXPKTpX6+HTjYC3oojdlmIEVYn4+XiDj7kKXQEREBQm3drZD3bbBoEu6DyU2oPe97W4cvdyIF9L/i6QZGyNmtZ94bL3Cz4nEC9eF1fDVSirm6O1xI3uibLRbfNvT20VjQEREBERAREQEREBERBH7X2W2do1yvb8Lhy/qFrzfOLEQd3K6wWBwbRtknB3q12h9fOltNR28OBE2GljPNtj1HiH1CCh7t7Shxbcj4x3jm5srgL4lpIPUEEe46qwbgbsQYQTvZndNLITLI8252pc0Do0Zvn7KnbD2a0TMk1bJC4gcQCJBZHnrR9lsrZB1dpRcAfWtP5QSir29+3xh2BjT95Jdfpbzd68h/ZZG928DMBhJcTJqGN8LbrO46NYPU16CzyXlbae9uLnmfM+d+d5J8JoAGvCByAAAHp6oN8bAiL353/AOyt2Fw7pOHhZ1/hv9V5/wCzbevFux+EgkldJE+UNcxwabu9bq9Drx5L04gjcXsdj4XxC/GB4jqbGrT7EDRauxxLWy55nQPid4uJDsp1YG875Utxqh9pm7JljdiIh42t+8H5mj8XqB9PRBHwYOQujaJ2yRyMa5uQOD3BwsZrvuxXQk+itEGzI4GBoDWtaOAoNb8lSd09o5RWUsfkbkzihlqgBpwsVa2JsqNk0PjaHk6PDgHNJ5iiKLUHmqbds7R2tPDgBcTpic4H3cTSfE8nhlBzUOelL0PhNx8JHGyNrHUxjWg53WaFWdeOincHgo4hlijZG3oxrWj5NC70FXk3MYHXHK9g6HxfIn+bWk9+tr4rZ21Hx2TEwDIHChIx1OLr6kgtJ8jovSiwdq7IgxLcs8McoF1nY12W9LGYGj5hBq7s+3lxONw72uGXNISXURnHDI09NQCf0+ZWzNkbJZFGWljfF8XOx015LjsbYMWGFR5iKAGbL4QOQoDqpVBqrfvsfgxBM2FuKQ8WA+F3pfD0/wBlQNiboPwc9zB7JReQubTNdOPI8deC9KLhNC14LXNDmniCAQfYoPOu8O7xLu8YCHnVzQOfHMFZNzY3l0MmIOaVp1LuPhNNvqaAC2Tjt0YHjwXH6WR8idPalrPtCvZXdvLmyGVxyAXoW0S9w6Cxz5oL/wBoO7zsRE2aElmJw5zxvbx01I8+F1z1HAlde629EO04ZMPM1rZshbLC4AhwIovYD8TNeHEc+RPPdbbzpGRatc1wbrrrm6eWo6qF323NkZKMdgCY5WW4htWNNXNBFOFE20+fogg4dlDDzGOg0BxGg8PSq6KK3J27NgzjsCwEDM4xOBB7vxZL92ZSPMKQ2VtWTFNcZ678OINANz1RsDrRF0vrmt78FrBmLQHUNX0dL68UFz7ON22wRmUgZ3DKD0HE+5J+nmuHa1jSzCMiY4sdNK0BwJBABu7HDXKrdsuEsiaHca1HS+XtwVN7SMB302CaT4Wvc5w8hlP1Ph9/JBhb2wNkLMO0Zo4hQB8QceZN/ET1PFab323cjZPlwrTmygvYPhbfME/D6fstr4nG5HPcNHC8t6gu8x0tdWwd2HTaEhxcbc93F55uIHLkBwAoBBR9xtnyRsdDr948F9Gmu6NJ5gcaOi37u3s1kMQy6vPxu5k9PQcvnzVJl3fkwkpLm5oSdHtHD/MOX7K14DaIFFlOFai+PSvPyQWFFFRbbaTRZI0+gP7ElZWI2lEwAue0Xw6/JBloqvtTfSJgPdMdKRz+FvzOv0VB27vvPqcRIYmHQRxNIvSwC7iSRrqR6INu4nHxR3nka2upF/Liq+d44sWHxRNzNNtJeNCK18P9Vq7dbeD7VO+MtytDLaL1NGjfXiPrxWzt3NjMBLmRhg4Fw0v0H8oOWwdisY9uRtZDx5AcKHqNPcq1LjHGGigKC5ICIiAiIgIiICIiAiIgIiINZ7Vf3WJkadBnNeQ4j6EK1bBntzaOhv8ArXzWsO1LfPCnFFkUgc5jA17mjM0us6BzebeB+XJR2A7XYoGtDYZJHNIJJIaD18/oguHbzD32HihzZaf3nkSAWgH2LlXdy+zLBzQA4hrnPLA7O17mkWAdBdc+YU/2q4lspjymwYw4EdHAuB+VKe3YoMIH4aHy/wBkEH2f9ljMFjnYkvMkbG1AHAZg5wIe51aGhoDWuY6Che01whZTQPJc0BCERBrPevZzsNiGvdmOGfQaRqYDfDhq3W640NOBCs+wcaI7a88hw1HCwRXEEag+in8ZhWSsdHI0OY4UQeahNo7KEMLDHZELA03Vlg8/08fS0FgBtfVg7HxYkiB0saHyr+1LOQEREBERAREQFrTtq3Hn2hFBJhqdLAXjuyQ3O1+W6J0zAtGhIsE9ADstEGluxrcvH4bEufi4jFE1nhDnsdmdrQDQTQFl16agceW6URBV9sbmRSFz4j3T3Gz+UnrXI+i1Fs7eCQ7T+zsLHBjyHObq1+TiQ7n+1hegcRGXMc0HKS0gEcrFWvIr9i4vAY5kL2uinDw1hAsPvw2zQh4INcDxohB6z2ZjBKwEGzQv1VZ7S/BCyY6BjvEf2+qmd2cHIyLNKKe4N05gVwOnxWTdaLz123bZnm2lNDI5wigLRHHrlALQ7PXMkk69KHJBa9hf+Ple2EHRx1zChfPX5rbm72xBhmAZi91UXVXsAqB2TljYsO5seS2tbVak1lz3eoJs3pp6a7VQFXdrbv4UXM95gaNXESBjB5+Lwt9qViWkO3yWU4nDMJPdd0XMbyL8xDjXMgZB5X5lBb9rvw0MQxEeMD2nRmVzX5z0DmGvoVAYbFyTzgvc7KRfp5FQ+4uxWCAukiYH5rzEAlw89dK10V7g3LePhyNada5D5fsNEHDaMrMjCGty9QBqQte9oeMa6ENzAuEjSB00cFsfam5mINGGaIVXhfGSDzok3pfKlT9o7AbPiS7Ewsa5rQwsjzNjzNsFwaDwP10QU3s82bPNjoBBmAEgMjheURg28E0Rq0EAdSOHEem2tAFAUByC8475bx4jZ3d4XCu7gmMOe9gGY2S0NaSPCPDdjXz6ye729O1nYB0gxYfxHjjaXsom294NbIo2QasUegbj2vvHFAct53/lB/c8lGzb5ZQLgdf+YAexI/ha62HiHOqSQkurUHXzu/cqw7XkMkLfGGtI4BrS8eZLrA9K90Ek3tIBfl+z6cz3o/bJqpH/AL6agtw7ns0vJJHnHo1xaCB/mvyWm9s7PbFcjsQdBeuhr2P7BUKTbs4e5zJZGizQzHQctCg9iYbHxvDS148QsA6O/wDqdQVkrTXZvsPFy4eHFSygl5LshFODNC14rQk6mtNKW4opQ4WD/ZBzRdck7WmnOaD0JAWNJtJgNA31I4BBmouMcgcLaQQeYXJAREQfHGhZ5LX++m8wyOaSWscC0NHxSfJSXaDtx+HYxrW2Hh5Jvjlrw+mtn0Wvd2MKcTK3ESnM4k5b+FmU1YHWwaHLjxQY+7XZDHOxzsQ57HOtwawgCIchqKLuvIcPNVbejstxWFljZG5k7JpWxRub4XZncA9p4DQ6gkULNL0DgQSMsYvq78I9+foFKRbLjDmSOa10jAcryAS29Dl/LY005INYb67uGB0ADswOHZGL4Zo2tiJ9C0tPzUhurjWskMZcba/xivO7HlVFTHajBeHjf+WSj6OB/wCUKq7FwxLo5TduiHi5kNJYL86ag28i6sKPA2+OUfsu1AREQF8IX1EHThMKyJoZG0MaOAAoBdyIgIiICIiAiIgIiICIiAiIgKp74dn2E2jJHLMHsljqnxkAuaDeR1ggi75X5q2Igidjbu4fC13TKIFZnEuP14eylkRAWBtfY0GKa1uIibIGuzNzDVp6gjUH0WeiCHwm6+FjcHMiAI6lxHG7IJ14qYREBVLe3DATxSfnaQf9Ot/I/RW1VTtEwhfDE8cY5m8OjgWn65fkgh94+zyHaT45i8xyRCgQ0OD28crga4E2NeZWRsrcN8QMbpmd3QALGU7hqKuh66qy7uSXEB0A99K/hSyDUO0dhzw4mNmQPjDml9PDC5hNEtvmBrXlStu9OysNBhyGRMEkhyMc4ZiCeLrOpoWQOF0naPjBBHFNV5XOada0cL+dgfVV+HbRxX+H95ZcMK15PIyO8Lj7ZNPUoKVt7s17wXC4teOUpLs3nm1I9D9FI7h9iji9s20C3u6BbCwutxP/ALhoUBoaF3zIqjtfZGAD6kcPCDoPzEcz5KeQV7/D5cPXdW+McB+Jo9Pxe3yR21IzZDwx9a8j7gqwroxODjkrOxj64Zmg180FU2ds98hOW3a+KVx+K9fc+inv8DjykEvsj4g4gj0rRSUcYaAGgADgAKA9guSCA3c2fPDLiGyOzREsdEefwkOB6Gx9Qp9EQEREEBvvsv7RhXgC3s8beunEe7SfotYbvMdFlGcOjfm0GhjN8PPQrdy1PvHsj7NjXBo+6lY6Rg6FpBe0egJPoR0QbI2DPnhb+kZenDn8qUgoDcyS4Trfi+hApT6CA38gz4GYcwA4ezh/FqtbLDe6weXUZCLA0I8Lgf8AiKtm+DqwWIN14D+4UA3CdxBgWmx924O92tdXtwQXdF1YUeBv+Ufsu1AREQEREBERAREQEREBERAREQEREBERAREQEREBERAREQFCb4svCvPRzD/xD+qm1H7wMzYaYfoJ+Wv8IMLdNlR+jQP5U6ozYEeWMiwdeXoFJoKn2l4ATYOjylZr0s5P/wBX7KCxewvs2H2fINTHF3TyBxzeNp8hmzj/AFhWHe+Z73R4ZrHFj3NL3gHQh4LW+VkXfQFTuJwDXwmF3wlmX0oaEeYIB9kGDuxig6IAHSrHkDxHsbUyqduqDDM6J/xNc5p6G6cHehGo9VcUBERAREQEREBERB1zyFrSQ0uI4AVZ+a1Vv9HisXiIo8zIWR04NF95mNfi/FYHKq4albZXwtHRBXNzcA+GPKeHWqVkREHVicO2RuV4tpINdaIcPqAo7beyTO6Ih+UMLr0skGuHK9DqVLIg4RMytDRegA11Ommq5oiAiIgIiICIiAiIgIiICIiAiIgIiICIiAiIgIiICIiAiIgKH2q90xOHa1wBrM80G1+Ua3fDlVWphEGNgMGImhoWSiIPlLrxOIbG0ucaA8ifoNSu1EFWnMkuJbLG0taWhuoOZ1OsOOnhqzXPX2Vob5r6iAuL5AOJA9SuSw9oRF2Ws2l2G1rw46jp9UGR9oZ+ZvzCfaGfmb8wov7G780nA8vPj8XH6LtkwzjzeNTwDet1x9B7Hqgz/tDPzN+YXMFRZwp/+Qf9Dh4tOY18/VSOHBytu7oceP0Qf/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5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2904" y="1238865"/>
            <a:ext cx="7616946" cy="1649661"/>
          </a:xfrm>
          <a:solidFill>
            <a:schemeClr val="bg1">
              <a:lumMod val="95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n-US" sz="8800" b="1" dirty="0" smtClean="0"/>
              <a:t>What is Motion?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35608353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23" y="365125"/>
            <a:ext cx="11248101" cy="1325563"/>
          </a:xfrm>
        </p:spPr>
        <p:txBody>
          <a:bodyPr/>
          <a:lstStyle/>
          <a:p>
            <a:r>
              <a:rPr lang="en-US" dirty="0" smtClean="0"/>
              <a:t>Distance and Displacement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23" y="1825624"/>
            <a:ext cx="7089057" cy="4801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rgbClr val="00B050"/>
                </a:solidFill>
              </a:rPr>
              <a:t>Distance</a:t>
            </a:r>
            <a:r>
              <a:rPr lang="en-US" sz="4800" dirty="0" smtClean="0"/>
              <a:t> is the length of a route that an object will travel.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4800" dirty="0" smtClean="0">
                <a:solidFill>
                  <a:srgbClr val="FF0000"/>
                </a:solidFill>
              </a:rPr>
              <a:t>Displacement</a:t>
            </a:r>
            <a:r>
              <a:rPr lang="en-US" sz="4800" dirty="0" smtClean="0"/>
              <a:t> is the distance you travel and the direction you travel in. </a:t>
            </a:r>
          </a:p>
          <a:p>
            <a:pPr marL="0" indent="0">
              <a:buNone/>
            </a:pPr>
            <a:endParaRPr lang="en-US" sz="7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216133" y="2191851"/>
            <a:ext cx="4801317" cy="40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6291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and Scalar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400" dirty="0"/>
              <a:t>A </a:t>
            </a:r>
            <a:r>
              <a:rPr lang="en-US" sz="5400" b="1" dirty="0">
                <a:solidFill>
                  <a:srgbClr val="0070C0"/>
                </a:solidFill>
              </a:rPr>
              <a:t>scalar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/>
              <a:t>quality has only </a:t>
            </a:r>
            <a:r>
              <a:rPr lang="en-US" sz="5400" dirty="0">
                <a:solidFill>
                  <a:srgbClr val="FF0000"/>
                </a:solidFill>
              </a:rPr>
              <a:t>magnitude</a:t>
            </a:r>
            <a:r>
              <a:rPr lang="en-US" sz="5400" dirty="0"/>
              <a:t>. Distance is a scalar quality. 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5400" dirty="0"/>
              <a:t>This is known as a </a:t>
            </a:r>
            <a:r>
              <a:rPr lang="en-US" sz="5400" b="1" dirty="0">
                <a:solidFill>
                  <a:srgbClr val="FFFF00"/>
                </a:solidFill>
              </a:rPr>
              <a:t>vector</a:t>
            </a:r>
            <a:r>
              <a:rPr lang="en-US" sz="5400" dirty="0">
                <a:solidFill>
                  <a:srgbClr val="FFFF00"/>
                </a:solidFill>
              </a:rPr>
              <a:t> </a:t>
            </a:r>
            <a:r>
              <a:rPr lang="en-US" sz="5400" dirty="0"/>
              <a:t>quality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/>
              <a:t>as it has both </a:t>
            </a:r>
            <a:r>
              <a:rPr lang="en-US" sz="5400" dirty="0">
                <a:solidFill>
                  <a:srgbClr val="FF0000"/>
                </a:solidFill>
              </a:rPr>
              <a:t>magnitude </a:t>
            </a:r>
            <a:r>
              <a:rPr lang="en-US" sz="5400" dirty="0"/>
              <a:t>and </a:t>
            </a:r>
            <a:r>
              <a:rPr lang="en-US" sz="5400" dirty="0">
                <a:solidFill>
                  <a:srgbClr val="FF0000"/>
                </a:solidFill>
              </a:rPr>
              <a:t>direction</a:t>
            </a:r>
            <a:r>
              <a:rPr lang="en-US" sz="5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29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40" y="365125"/>
            <a:ext cx="11788876" cy="1325563"/>
          </a:xfrm>
        </p:spPr>
        <p:txBody>
          <a:bodyPr/>
          <a:lstStyle/>
          <a:p>
            <a:r>
              <a:rPr lang="en-US" dirty="0" smtClean="0"/>
              <a:t>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640" y="1825625"/>
            <a:ext cx="67842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Speed</a:t>
            </a:r>
            <a:r>
              <a:rPr lang="en-US" sz="4400" dirty="0" smtClean="0"/>
              <a:t> is the distance an object travels in a </a:t>
            </a:r>
            <a:r>
              <a:rPr lang="en-US" sz="4400" dirty="0" smtClean="0">
                <a:solidFill>
                  <a:srgbClr val="00B050"/>
                </a:solidFill>
              </a:rPr>
              <a:t>unit of time</a:t>
            </a:r>
            <a:r>
              <a:rPr lang="en-US" sz="4400" dirty="0" smtClean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4400" dirty="0" smtClean="0"/>
              <a:t>For example an object moving at 5m/s can travel 5m in 1 second.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1606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249" y="365125"/>
            <a:ext cx="11566125" cy="1325563"/>
          </a:xfrm>
        </p:spPr>
        <p:txBody>
          <a:bodyPr/>
          <a:lstStyle/>
          <a:p>
            <a:r>
              <a:rPr lang="en-US" dirty="0" smtClean="0"/>
              <a:t>Speed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2249" y="1825625"/>
                <a:ext cx="1156612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3200" dirty="0"/>
              </a:p>
              <a:p>
                <a:pPr marL="0" indent="0">
                  <a:buNone/>
                </a:pPr>
                <a:r>
                  <a:rPr lang="en-US" sz="4000" dirty="0">
                    <a:solidFill>
                      <a:srgbClr val="FF0000"/>
                    </a:solidFill>
                  </a:rPr>
                  <a:t>Speed</a:t>
                </a:r>
                <a:r>
                  <a:rPr lang="en-US" sz="4000" dirty="0"/>
                  <a:t> (meters/second) </a:t>
                </a:r>
                <a14:m>
                  <m:oMath xmlns=""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𝑑𝑖𝑠𝑡𝑎𝑛𝑐𝑒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𝑚𝑒𝑡𝑒𝑟𝑠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𝑠𝑒𝑐𝑜𝑛𝑑𝑠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r>
                  <a:rPr lang="en-US" sz="4000" dirty="0" smtClean="0"/>
                  <a:t>or  </a:t>
                </a:r>
                <a:r>
                  <a:rPr lang="en-US" sz="4000" dirty="0"/>
                  <a:t>s</a:t>
                </a:r>
                <a14:m>
                  <m:oMath xmlns=""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The SI units for speed </a:t>
                </a:r>
                <a:r>
                  <a:rPr lang="en-US" sz="4000" dirty="0" smtClean="0"/>
                  <a:t>is </a:t>
                </a:r>
                <a:r>
                  <a:rPr lang="en-US" sz="4000" dirty="0" smtClean="0">
                    <a:solidFill>
                      <a:srgbClr val="FF0000"/>
                    </a:solidFill>
                  </a:rPr>
                  <a:t>meters </a:t>
                </a:r>
                <a:r>
                  <a:rPr lang="en-US" sz="4000" dirty="0">
                    <a:solidFill>
                      <a:srgbClr val="FF0000"/>
                    </a:solidFill>
                  </a:rPr>
                  <a:t>per second </a:t>
                </a:r>
                <a:r>
                  <a:rPr lang="en-US" sz="4000" dirty="0"/>
                  <a:t>but it can be calculated using other units such as kilometers and hours.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2249" y="1825625"/>
                <a:ext cx="11566126" cy="4351338"/>
              </a:xfrm>
              <a:blipFill rotWithShape="0">
                <a:blip r:embed="rId2"/>
                <a:stretch>
                  <a:fillRect l="-1844" r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6038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Speed, Distance, Time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www.bbc.co.uk/staticarchive/701b935ef4072b0f79c429a0d461a6cce437f1c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825624"/>
            <a:ext cx="10134600" cy="481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4468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When an object in motion travels at a constant speed (no acceleration – speeding up or slowing down) it is called </a:t>
            </a:r>
            <a:r>
              <a:rPr lang="en-US" sz="4000" dirty="0" smtClean="0">
                <a:solidFill>
                  <a:srgbClr val="FF0000"/>
                </a:solidFill>
              </a:rPr>
              <a:t>constant</a:t>
            </a:r>
            <a:r>
              <a:rPr lang="en-US" sz="4000" dirty="0" smtClean="0"/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speed</a:t>
            </a:r>
            <a:r>
              <a:rPr lang="en-US" sz="4000" dirty="0" smtClean="0"/>
              <a:t>.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3600" i="1" dirty="0" smtClean="0"/>
              <a:t>Note: acceleration = rate </a:t>
            </a:r>
          </a:p>
          <a:p>
            <a:pPr marL="0" indent="0">
              <a:buNone/>
            </a:pPr>
            <a:r>
              <a:rPr lang="en-US" sz="3600" i="1" dirty="0"/>
              <a:t>	</a:t>
            </a:r>
            <a:r>
              <a:rPr lang="en-US" sz="3600" i="1" dirty="0" smtClean="0"/>
              <a:t>of change in velocity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992" y="3577776"/>
            <a:ext cx="4331083" cy="301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250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670" y="365125"/>
            <a:ext cx="10928130" cy="1325563"/>
          </a:xfrm>
        </p:spPr>
        <p:txBody>
          <a:bodyPr/>
          <a:lstStyle/>
          <a:p>
            <a:r>
              <a:rPr lang="en-US" dirty="0" smtClean="0"/>
              <a:t>Average Speed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5669" y="1825625"/>
                <a:ext cx="10928131" cy="46833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Often objects do not move at a constant speed. 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dirty="0" smtClean="0"/>
                  <a:t>They are constantly speeding up and slowing down. 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dirty="0" smtClean="0"/>
                  <a:t>How can we describe the speed of an object that is constantly stopping and starting?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</a:rPr>
                  <a:t>Average speed </a:t>
                </a:r>
                <a:r>
                  <a:rPr lang="en-US" dirty="0" smtClean="0"/>
                  <a:t>is found by dividing the total distance traveled by the total time taken </a:t>
                </a:r>
              </a:p>
              <a:p>
                <a:pPr marL="0" indent="0">
                  <a:buNone/>
                </a:pPr>
                <a:endParaRPr lang="en-US" sz="800" dirty="0"/>
              </a:p>
              <a:p>
                <a:pPr marL="0" indent="0" algn="ctr">
                  <a:buNone/>
                </a:pPr>
                <a:r>
                  <a:rPr lang="en-US" dirty="0" smtClean="0"/>
                  <a:t>Average speed </a:t>
                </a:r>
                <a14:m>
                  <m:oMath xmlns=""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𝑑𝑖𝑠𝑡𝑎𝑛𝑐𝑒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𝑡𝑟𝑎𝑣𝑒𝑙𝑒𝑑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𝑡𝑜𝑡𝑎𝑙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𝑡𝑎𝑘𝑒𝑛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669" y="1825625"/>
                <a:ext cx="10928131" cy="4683330"/>
              </a:xfrm>
              <a:blipFill rotWithShape="0">
                <a:blip r:embed="rId2"/>
                <a:stretch>
                  <a:fillRect l="-1171" t="-2081" r="-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80385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ocumentation.flatredball.com/frb/docs/images/a/a2/AverageSpe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125"/>
            <a:ext cx="9183329" cy="630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7856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Instantaneous 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As we just talked about sometimes objects speed up and slow down many times.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/>
              <a:t>The speed of an object at any one instant in time is called </a:t>
            </a:r>
            <a:r>
              <a:rPr lang="en-US" sz="3200" dirty="0" smtClean="0">
                <a:solidFill>
                  <a:srgbClr val="00B050"/>
                </a:solidFill>
              </a:rPr>
              <a:t>instantaneous speed</a:t>
            </a:r>
            <a:r>
              <a:rPr lang="en-US" sz="3200" dirty="0" smtClean="0"/>
              <a:t>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/>
              <a:t>The instantaneous speed is like a snap shot of what is happening over a longer period of time. It may be faster or slower than the average speed.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77621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The motion of an object also depends on the </a:t>
            </a:r>
            <a:r>
              <a:rPr lang="en-US" dirty="0" smtClean="0">
                <a:solidFill>
                  <a:srgbClr val="00B050"/>
                </a:solidFill>
              </a:rPr>
              <a:t>direction</a:t>
            </a:r>
            <a:r>
              <a:rPr lang="en-US" dirty="0" smtClean="0"/>
              <a:t> in which it is moving.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Velocity is an objects speed and the direction of movement.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It is another example of a </a:t>
            </a:r>
            <a:r>
              <a:rPr lang="en-US" dirty="0" smtClean="0">
                <a:solidFill>
                  <a:srgbClr val="0070C0"/>
                </a:solidFill>
              </a:rPr>
              <a:t>vector</a:t>
            </a:r>
            <a:r>
              <a:rPr lang="en-US" dirty="0" smtClean="0"/>
              <a:t> quality in that it has both magnitude and direction.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If you wanted to give a velocity it would have to contain both aspects. So for example a car may have a speed of 5m/s but its velocity would be 5 m/s north.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544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and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84" y="1825624"/>
            <a:ext cx="6046839" cy="48111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All matter is constantly in motion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From </a:t>
            </a:r>
            <a:r>
              <a:rPr lang="en-US" dirty="0" smtClean="0">
                <a:solidFill>
                  <a:srgbClr val="00B050"/>
                </a:solidFill>
              </a:rPr>
              <a:t>electrons </a:t>
            </a:r>
            <a:r>
              <a:rPr lang="en-US" dirty="0" smtClean="0"/>
              <a:t>moving round the nucleus of an atom to </a:t>
            </a:r>
            <a:r>
              <a:rPr lang="en-US" dirty="0" smtClean="0">
                <a:solidFill>
                  <a:srgbClr val="00B050"/>
                </a:solidFill>
              </a:rPr>
              <a:t>molecules </a:t>
            </a:r>
            <a:r>
              <a:rPr lang="en-US" dirty="0" smtClean="0"/>
              <a:t>circulating round a </a:t>
            </a:r>
            <a:r>
              <a:rPr lang="en-US" dirty="0" smtClean="0">
                <a:solidFill>
                  <a:srgbClr val="00B050"/>
                </a:solidFill>
              </a:rPr>
              <a:t>fluid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B050"/>
                </a:solidFill>
              </a:rPr>
              <a:t>gas</a:t>
            </a:r>
            <a:r>
              <a:rPr lang="en-US" dirty="0" smtClean="0"/>
              <a:t>, to planets orbiting the Sun.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These are all examples of </a:t>
            </a:r>
            <a:r>
              <a:rPr lang="en-US" dirty="0" smtClean="0">
                <a:solidFill>
                  <a:srgbClr val="FF0000"/>
                </a:solidFill>
              </a:rPr>
              <a:t>motion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How do we describe these different types of motion?</a:t>
            </a:r>
            <a:endParaRPr lang="en-US" dirty="0"/>
          </a:p>
        </p:txBody>
      </p:sp>
      <p:pic>
        <p:nvPicPr>
          <p:cNvPr id="5" name="Picture 2" descr="https://cedarbraescience.wikispaces.com/file/view/atom2.gif/281623826/atom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05" y="1825625"/>
            <a:ext cx="2184992" cy="222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hem.purdue.edu/gchelp/liquids/bubbl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04" y="4190375"/>
            <a:ext cx="3040399" cy="23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.imgur.com/BvKbvt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278" y="1825624"/>
            <a:ext cx="2892915" cy="222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upload.wikimedia.org/wikipedia/commons/6/6d/Translational_mo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593" y="4131697"/>
            <a:ext cx="2133599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6087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9" y="1933780"/>
            <a:ext cx="529958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If an objects </a:t>
            </a:r>
            <a:r>
              <a:rPr lang="en-US" sz="3200" dirty="0" smtClean="0">
                <a:solidFill>
                  <a:srgbClr val="FF0000"/>
                </a:solidFill>
              </a:rPr>
              <a:t>speed</a:t>
            </a:r>
            <a:r>
              <a:rPr lang="en-US" sz="3200" dirty="0" smtClean="0"/>
              <a:t> changes its </a:t>
            </a:r>
            <a:r>
              <a:rPr lang="en-US" sz="3200" dirty="0" smtClean="0">
                <a:solidFill>
                  <a:srgbClr val="00B050"/>
                </a:solidFill>
              </a:rPr>
              <a:t>velocity </a:t>
            </a:r>
            <a:r>
              <a:rPr lang="en-US" sz="3200" dirty="0" smtClean="0"/>
              <a:t>changes.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/>
              <a:t>If an objects </a:t>
            </a:r>
            <a:r>
              <a:rPr lang="en-US" sz="3200" dirty="0" smtClean="0">
                <a:solidFill>
                  <a:srgbClr val="FF0000"/>
                </a:solidFill>
              </a:rPr>
              <a:t>direction</a:t>
            </a:r>
            <a:r>
              <a:rPr lang="en-US" sz="3200" dirty="0" smtClean="0"/>
              <a:t> change its </a:t>
            </a:r>
            <a:r>
              <a:rPr lang="en-US" sz="3200" dirty="0" smtClean="0">
                <a:solidFill>
                  <a:srgbClr val="00B050"/>
                </a:solidFill>
              </a:rPr>
              <a:t>velocity</a:t>
            </a:r>
            <a:r>
              <a:rPr lang="en-US" sz="3200" dirty="0" smtClean="0"/>
              <a:t> also changes.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3200" dirty="0" smtClean="0"/>
              <a:t>How would you describe the velocity of a satellite orbiting the Earth?</a:t>
            </a:r>
            <a:endParaRPr lang="en-US" sz="3200" dirty="0"/>
          </a:p>
        </p:txBody>
      </p:sp>
      <p:pic>
        <p:nvPicPr>
          <p:cNvPr id="1028" name="Picture 4" descr="http://www.inegi.org.mx/geo/contenidos/imgpercepcion/imgsatelite/img/figura_5s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69" y="1933780"/>
            <a:ext cx="4132340" cy="431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669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Orbital Motion?</a:t>
            </a:r>
            <a:endParaRPr lang="en-US" dirty="0"/>
          </a:p>
        </p:txBody>
      </p:sp>
      <p:pic>
        <p:nvPicPr>
          <p:cNvPr id="1026" name="Picture 2" descr="http://csep10.phys.utk.edu/astr161/lect/history/canno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580" y="1941034"/>
            <a:ext cx="403763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0528" y="1997476"/>
            <a:ext cx="5628443" cy="4154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Orbital motion is really just an object that is in freefall around the Earth. 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In order to achieve this the object must be launched with a velocity of around 3000 m/s.</a:t>
            </a:r>
          </a:p>
          <a:p>
            <a:endParaRPr lang="en-US" sz="2400" dirty="0"/>
          </a:p>
          <a:p>
            <a:r>
              <a:rPr lang="en-US" sz="2400" dirty="0" smtClean="0"/>
              <a:t>The object will then travel around the Earth at the same rate that it falls.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Thus it will never actually hit the Earth.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006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motion of an object can be represented with a distance time graph.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Time is plotted on the horizontal axis (    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Distance is plotted on the vertical axis (    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Down Arrow 7"/>
          <p:cNvSpPr/>
          <p:nvPr/>
        </p:nvSpPr>
        <p:spPr>
          <a:xfrm rot="10800000">
            <a:off x="6936418" y="4837483"/>
            <a:ext cx="301841" cy="213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6200000">
            <a:off x="6829886" y="3879742"/>
            <a:ext cx="301841" cy="213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989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Time Graphs</a:t>
            </a:r>
            <a:endParaRPr lang="en-US" dirty="0"/>
          </a:p>
        </p:txBody>
      </p:sp>
      <p:pic>
        <p:nvPicPr>
          <p:cNvPr id="1026" name="Picture 2" descr="http://www.racemath.info/graphics/graphs/distance_graph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66" y="1902370"/>
            <a:ext cx="6019060" cy="443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9679" y="5872922"/>
            <a:ext cx="417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</a:rPr>
              <a:t>/s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6466" y="2361460"/>
            <a:ext cx="417251" cy="22549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2346300" y="3700513"/>
            <a:ext cx="136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 (m)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521911" y="5956917"/>
            <a:ext cx="1526959" cy="3776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82042" y="5919088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(s)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528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Distance Time Graphs and Speed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A distance time graph can be used to compare the speeds of objects.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 smtClean="0"/>
                  <a:t>Speed </a:t>
                </a:r>
                <a14:m>
                  <m:oMath xmlns=""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𝑑𝑖𝑠𝑡𝑎𝑛𝑐𝑒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=""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=""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10 m/s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Speed </a:t>
                </a:r>
                <a14:m>
                  <m:oMath xmlns=""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𝑑𝑖𝑠𝑡𝑎𝑛𝑐𝑒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=""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=""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5 m/s</a:t>
                </a: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03" r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9654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199" y="365125"/>
            <a:ext cx="10134599" cy="637441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3613212" y="4216893"/>
            <a:ext cx="6596108" cy="15713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469297" y="2095130"/>
            <a:ext cx="83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m/s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300358" y="3847561"/>
            <a:ext cx="71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m/s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613212" y="2095130"/>
            <a:ext cx="6401188" cy="369311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219200" y="1553592"/>
            <a:ext cx="2251969" cy="1509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2022584" y="3107694"/>
            <a:ext cx="1753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Distance (m)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045693" y="5948039"/>
            <a:ext cx="4163627" cy="692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77849" y="6094213"/>
            <a:ext cx="10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Time (s)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4341181" y="470517"/>
            <a:ext cx="5673219" cy="1083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u="sng" dirty="0" smtClean="0">
                <a:solidFill>
                  <a:schemeClr val="tx1"/>
                </a:solidFill>
              </a:rPr>
              <a:t>Distance Time Graph – Showing Linear Velocity</a:t>
            </a:r>
            <a:endParaRPr lang="en-US" sz="20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968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84" y="365125"/>
            <a:ext cx="11203038" cy="1325563"/>
          </a:xfrm>
        </p:spPr>
        <p:txBody>
          <a:bodyPr/>
          <a:lstStyle/>
          <a:p>
            <a:r>
              <a:rPr lang="en-US" dirty="0" smtClean="0"/>
              <a:t>Distance Time Graphs</a:t>
            </a:r>
            <a:endParaRPr lang="en-US" dirty="0"/>
          </a:p>
        </p:txBody>
      </p:sp>
      <p:pic>
        <p:nvPicPr>
          <p:cNvPr id="2050" name="Picture 2" descr="http://blogs.dulwich-beijing.cn/18royac/files/2013/11/dist-time-graph-gif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16" y="1915760"/>
            <a:ext cx="6412706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83" y="1915761"/>
            <a:ext cx="4708339" cy="4524315"/>
          </a:xfrm>
          <a:prstGeom prst="rect">
            <a:avLst/>
          </a:prstGeom>
          <a:solidFill>
            <a:schemeClr val="bg2">
              <a:lumMod val="9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Distance time graphs can show the movement of objects</a:t>
            </a:r>
          </a:p>
          <a:p>
            <a:endParaRPr lang="en-US" sz="3600" dirty="0"/>
          </a:p>
          <a:p>
            <a:r>
              <a:rPr lang="en-US" sz="3600" dirty="0" smtClean="0"/>
              <a:t>The graph opposite shows a number of different movement scenarios.</a:t>
            </a:r>
          </a:p>
        </p:txBody>
      </p:sp>
    </p:spTree>
    <p:extLst>
      <p:ext uri="{BB962C8B-B14F-4D97-AF65-F5344CB8AC3E}">
        <p14:creationId xmlns:p14="http://schemas.microsoft.com/office/powerpoint/2010/main" val="15264731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344" y="125426"/>
            <a:ext cx="9158796" cy="650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492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 the Graphs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3083" y="1808787"/>
            <a:ext cx="8244397" cy="46083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91628" y="2299316"/>
            <a:ext cx="1592247" cy="3195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49908" y="3472647"/>
            <a:ext cx="2079040" cy="38913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58772" y="4438835"/>
            <a:ext cx="1950221" cy="5770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5499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09" t="1227" r="634" b="3769"/>
          <a:stretch/>
        </p:blipFill>
        <p:spPr>
          <a:xfrm>
            <a:off x="608136" y="365125"/>
            <a:ext cx="11001289" cy="618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71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518" y="365125"/>
            <a:ext cx="11453640" cy="1325563"/>
          </a:xfrm>
        </p:spPr>
        <p:txBody>
          <a:bodyPr/>
          <a:lstStyle/>
          <a:p>
            <a:r>
              <a:rPr lang="en-US" dirty="0" smtClean="0"/>
              <a:t>We are all moving very fast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518" y="1843380"/>
            <a:ext cx="7205709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The </a:t>
            </a:r>
            <a:r>
              <a:rPr lang="en-US" sz="3200" dirty="0" smtClean="0"/>
              <a:t>Earth </a:t>
            </a:r>
            <a:r>
              <a:rPr lang="en-US" sz="3200" dirty="0"/>
              <a:t>rotates once every 23 hours, 56 minutes and 4.09053 seconds, called the sidereal period, and its circumference is roughly 40,075 kilometers. </a:t>
            </a:r>
            <a:endParaRPr lang="en-US" sz="3200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3200" dirty="0" smtClean="0"/>
              <a:t>Thus</a:t>
            </a:r>
            <a:r>
              <a:rPr lang="en-US" sz="3200" dirty="0"/>
              <a:t>, the surface of the earth at the equator moves at a speed of </a:t>
            </a:r>
            <a:r>
              <a:rPr lang="en-US" sz="3200" b="1" dirty="0"/>
              <a:t>460 meters per second</a:t>
            </a:r>
            <a:r>
              <a:rPr lang="en-US" sz="3200" dirty="0"/>
              <a:t>--or roughly </a:t>
            </a:r>
            <a:r>
              <a:rPr lang="en-US" sz="3200" b="1" dirty="0"/>
              <a:t>1,000 miles per hour</a:t>
            </a:r>
            <a:endParaRPr lang="en-US" sz="3200" dirty="0"/>
          </a:p>
        </p:txBody>
      </p:sp>
      <p:pic>
        <p:nvPicPr>
          <p:cNvPr id="4098" name="Picture 2" descr="http://www.visioninconsciousness.org/Science_Kids/RotatingEarthAnimation%20-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543" y="1973741"/>
            <a:ext cx="4090615" cy="409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409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365124"/>
            <a:ext cx="10134599" cy="579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16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ohcahtoa.org.uk/pages/images/maths_graphs_workshop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59" y="422121"/>
            <a:ext cx="10256786" cy="599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7043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3764" y="483193"/>
            <a:ext cx="7559428" cy="578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006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hazemagazine.co.uk/wp-content/uploads/2014/07/distance-time-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117" y="458889"/>
            <a:ext cx="9273560" cy="589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0929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www.ualberta.ca/~esimmt/think/main/projectDesign/shannon/cellgraphs/01PlanChartNoth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8946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Scalar and Vector Qualities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Velocity is known as a vector quality</a:t>
            </a:r>
          </a:p>
          <a:p>
            <a:endParaRPr lang="en-US" sz="1800" dirty="0"/>
          </a:p>
          <a:p>
            <a:r>
              <a:rPr lang="en-US" sz="3600" dirty="0" smtClean="0">
                <a:solidFill>
                  <a:srgbClr val="FF0000"/>
                </a:solidFill>
              </a:rPr>
              <a:t>This means that it has both magnitude and direction</a:t>
            </a:r>
          </a:p>
          <a:p>
            <a:endParaRPr lang="en-US" sz="1800" dirty="0"/>
          </a:p>
          <a:p>
            <a:r>
              <a:rPr lang="en-US" sz="3600" dirty="0" smtClean="0"/>
              <a:t>Speed is a scalar quality</a:t>
            </a:r>
          </a:p>
          <a:p>
            <a:endParaRPr lang="en-US" sz="1800" dirty="0"/>
          </a:p>
          <a:p>
            <a:r>
              <a:rPr lang="en-US" sz="3600" dirty="0" smtClean="0">
                <a:solidFill>
                  <a:srgbClr val="FF0000"/>
                </a:solidFill>
              </a:rPr>
              <a:t>This means that it has only magnitude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530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and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73" y="1878890"/>
            <a:ext cx="10945426" cy="4779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do we define motion?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An object is in motion when it changes position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dirty="0" smtClean="0"/>
              <a:t>How do we measure motion?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We measure motion relative to a frame of reference.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dirty="0" smtClean="0"/>
              <a:t>What is the definition of speed?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far an object moves in a unit of time. The SI unit of speed is m/s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dirty="0" smtClean="0"/>
              <a:t>What is the definition of velocity?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Velocity is the vector quality of speed and direction.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860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and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31" y="1825625"/>
            <a:ext cx="11665258" cy="4859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is the definition of average speed?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Average speed is the distance traveled divided by the time taken to get there. </a:t>
            </a:r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dirty="0" smtClean="0"/>
              <a:t>What is the definition of instantaneous speed?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Instantaneous speed is the exact speed at any point in time. I.S. may be more or less than the average speed. </a:t>
            </a:r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dirty="0" smtClean="0"/>
              <a:t>If an object travels at a constant speed of 7m/s and changes direction from north to south every 5 seconds does its velocity change?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Yes. Velocity is both speed and direction so if you alter one of these qualities you change an objects velocity.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919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/>
              <a:t>MCAS Questions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Distance-time graphs and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253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7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466421"/>
            <a:ext cx="7536255" cy="23915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95098" y="5317724"/>
            <a:ext cx="4796901" cy="15402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760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If I jump up have I changed position after I land?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4400" dirty="0" smtClean="0"/>
              <a:t>If the earth is moving at 460 m/s am I in danger of falling of the Earth?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4400" dirty="0" smtClean="0"/>
              <a:t>Why is this the case?</a:t>
            </a:r>
            <a:endParaRPr lang="en-US" sz="4400" dirty="0"/>
          </a:p>
        </p:txBody>
      </p:sp>
      <p:pic>
        <p:nvPicPr>
          <p:cNvPr id="3076" name="Picture 4" descr="http://www.cgm-online.com/eiperle/images-hd-earth/earth-oa-09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5" t="4561" r="24310" b="5484"/>
          <a:stretch/>
        </p:blipFill>
        <p:spPr bwMode="auto">
          <a:xfrm>
            <a:off x="9104670" y="4375355"/>
            <a:ext cx="2526891" cy="238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271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88945" cy="62676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267634"/>
            <a:ext cx="12188944" cy="590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162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999" cy="5334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030" r="8547"/>
          <a:stretch/>
        </p:blipFill>
        <p:spPr>
          <a:xfrm>
            <a:off x="9348186" y="1205403"/>
            <a:ext cx="2760955" cy="2924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87410"/>
            <a:ext cx="6789520" cy="21766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89520" y="5334982"/>
            <a:ext cx="5393479" cy="1529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145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To </a:t>
            </a:r>
            <a:r>
              <a:rPr lang="en-US" sz="4000" dirty="0" smtClean="0">
                <a:solidFill>
                  <a:srgbClr val="00B0F0"/>
                </a:solidFill>
              </a:rPr>
              <a:t>describe</a:t>
            </a:r>
            <a:r>
              <a:rPr lang="en-US" sz="4000" dirty="0" smtClean="0"/>
              <a:t> an object in </a:t>
            </a:r>
            <a:r>
              <a:rPr lang="en-US" sz="4000" dirty="0" smtClean="0">
                <a:solidFill>
                  <a:srgbClr val="FF0000"/>
                </a:solidFill>
              </a:rPr>
              <a:t>motion</a:t>
            </a:r>
            <a:r>
              <a:rPr lang="en-US" sz="4000" dirty="0" smtClean="0"/>
              <a:t> you must first recognize that an object is in motion.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4000" dirty="0" smtClean="0"/>
              <a:t>How do we know something is moving?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4000" dirty="0" smtClean="0"/>
              <a:t>What about a person running?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7237481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of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Something is in motion if it is </a:t>
            </a:r>
            <a:r>
              <a:rPr lang="en-US" sz="4400" dirty="0" smtClean="0">
                <a:solidFill>
                  <a:srgbClr val="FF0000"/>
                </a:solidFill>
              </a:rPr>
              <a:t>changing position</a:t>
            </a:r>
            <a:r>
              <a:rPr lang="en-US" sz="4400" dirty="0" smtClean="0"/>
              <a:t>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400" dirty="0" smtClean="0"/>
              <a:t>When an object </a:t>
            </a:r>
            <a:r>
              <a:rPr lang="en-US" sz="4400" dirty="0" smtClean="0">
                <a:solidFill>
                  <a:srgbClr val="0070C0"/>
                </a:solidFill>
              </a:rPr>
              <a:t>moves form one location to another </a:t>
            </a:r>
            <a:r>
              <a:rPr lang="en-US" sz="4400" dirty="0" smtClean="0"/>
              <a:t>it is changing position.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sz="4400" dirty="0" smtClean="0"/>
              <a:t>But how can we </a:t>
            </a:r>
            <a:r>
              <a:rPr lang="en-US" sz="4400" dirty="0" smtClean="0">
                <a:solidFill>
                  <a:srgbClr val="FFFF00"/>
                </a:solidFill>
              </a:rPr>
              <a:t>see</a:t>
            </a:r>
            <a:r>
              <a:rPr lang="en-US" sz="4400" dirty="0" smtClean="0"/>
              <a:t> that an object has moved?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406261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815792"/>
            <a:ext cx="6371302" cy="47914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Determining whether something has moved requires a </a:t>
            </a:r>
            <a:r>
              <a:rPr lang="en-US" sz="3200" dirty="0" smtClean="0">
                <a:solidFill>
                  <a:srgbClr val="00B050"/>
                </a:solidFill>
              </a:rPr>
              <a:t>point of reference</a:t>
            </a:r>
            <a:r>
              <a:rPr lang="en-US" sz="3200" dirty="0" smtClean="0"/>
              <a:t>. 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3200" dirty="0" smtClean="0"/>
              <a:t>An object changes position relative to a fixed </a:t>
            </a:r>
            <a:r>
              <a:rPr lang="en-US" sz="3200" dirty="0" smtClean="0">
                <a:solidFill>
                  <a:srgbClr val="00B050"/>
                </a:solidFill>
              </a:rPr>
              <a:t>reference point</a:t>
            </a:r>
            <a:r>
              <a:rPr lang="en-US" sz="3200" dirty="0" smtClean="0"/>
              <a:t>. </a:t>
            </a:r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r>
              <a:rPr lang="en-US" sz="3200" dirty="0" smtClean="0"/>
              <a:t>For example we can see that sprinters are moving by the action of their bodies but we can only measure that movement relative to the reference point.</a:t>
            </a:r>
            <a:endParaRPr lang="en-US" sz="3200" dirty="0"/>
          </a:p>
        </p:txBody>
      </p:sp>
      <p:pic>
        <p:nvPicPr>
          <p:cNvPr id="5124" name="Picture 4" descr="http://media.kval.com/images/gay_animation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683" y="1815791"/>
            <a:ext cx="5153845" cy="47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27707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278" y="365125"/>
            <a:ext cx="11287432" cy="1325563"/>
          </a:xfrm>
        </p:spPr>
        <p:txBody>
          <a:bodyPr/>
          <a:lstStyle/>
          <a:p>
            <a:r>
              <a:rPr lang="en-US" dirty="0" smtClean="0"/>
              <a:t>What is Motion?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8" y="1825625"/>
            <a:ext cx="676459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All movement is </a:t>
            </a:r>
            <a:r>
              <a:rPr lang="en-US" sz="4800" dirty="0" smtClean="0">
                <a:solidFill>
                  <a:srgbClr val="FF0000"/>
                </a:solidFill>
              </a:rPr>
              <a:t>relative.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dirty="0" smtClean="0"/>
              <a:t>Motion occurs when something </a:t>
            </a:r>
            <a:r>
              <a:rPr lang="en-US" sz="4800" dirty="0" smtClean="0">
                <a:solidFill>
                  <a:srgbClr val="FF0000"/>
                </a:solidFill>
              </a:rPr>
              <a:t>changes position </a:t>
            </a:r>
            <a:r>
              <a:rPr lang="en-US" sz="4800" dirty="0" smtClean="0"/>
              <a:t>relative to a reference point.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 descr="http://www.simonbones.com/IMG_9166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858" y="1825625"/>
            <a:ext cx="440485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92038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112" y="345460"/>
            <a:ext cx="10887510" cy="1325563"/>
          </a:xfrm>
        </p:spPr>
        <p:txBody>
          <a:bodyPr/>
          <a:lstStyle/>
          <a:p>
            <a:r>
              <a:rPr lang="en-US" dirty="0" smtClean="0"/>
              <a:t>Reference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112" y="1825625"/>
            <a:ext cx="5604387" cy="4351338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/>
              <a:t>A </a:t>
            </a:r>
            <a:r>
              <a:rPr lang="en-US" sz="4400" dirty="0">
                <a:solidFill>
                  <a:srgbClr val="0070C0"/>
                </a:solidFill>
              </a:rPr>
              <a:t>reference point</a:t>
            </a:r>
            <a:r>
              <a:rPr lang="en-US" sz="4400" dirty="0"/>
              <a:t> is a stationary object in the </a:t>
            </a:r>
            <a:r>
              <a:rPr lang="en-US" sz="4400" dirty="0" smtClean="0"/>
              <a:t>background.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This </a:t>
            </a:r>
            <a:r>
              <a:rPr lang="en-US" sz="4400" dirty="0"/>
              <a:t>is </a:t>
            </a:r>
            <a:r>
              <a:rPr lang="en-US" sz="4400" dirty="0" smtClean="0"/>
              <a:t>known </a:t>
            </a:r>
            <a:r>
              <a:rPr lang="en-US" sz="4400" dirty="0"/>
              <a:t>as the </a:t>
            </a:r>
            <a:r>
              <a:rPr lang="en-US" sz="4400" dirty="0">
                <a:solidFill>
                  <a:srgbClr val="FF0000"/>
                </a:solidFill>
              </a:rPr>
              <a:t>point of reference.</a:t>
            </a:r>
          </a:p>
          <a:p>
            <a:endParaRPr lang="en-US" dirty="0"/>
          </a:p>
        </p:txBody>
      </p:sp>
      <p:pic>
        <p:nvPicPr>
          <p:cNvPr id="2050" name="Picture 2" descr="http://images.racingpost.com/2010/Jun/17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41" y="1825625"/>
            <a:ext cx="50230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7763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3186</TotalTime>
  <Words>1181</Words>
  <Application>Microsoft Macintosh PowerPoint</Application>
  <PresentationFormat>Custom</PresentationFormat>
  <Paragraphs>170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What is Motion?</vt:lpstr>
      <vt:lpstr>Matter and Motion</vt:lpstr>
      <vt:lpstr>We are all moving very fast</vt:lpstr>
      <vt:lpstr>Questions</vt:lpstr>
      <vt:lpstr>Changing Position</vt:lpstr>
      <vt:lpstr>Frame of Reference</vt:lpstr>
      <vt:lpstr>Relative Motion</vt:lpstr>
      <vt:lpstr>What is Motion?</vt:lpstr>
      <vt:lpstr>Reference Point</vt:lpstr>
      <vt:lpstr>Distance and Displacement</vt:lpstr>
      <vt:lpstr>Vector and Scalar</vt:lpstr>
      <vt:lpstr>Speed</vt:lpstr>
      <vt:lpstr>Speed Equation</vt:lpstr>
      <vt:lpstr>Speed, Distance, Time equations</vt:lpstr>
      <vt:lpstr>Constant Speed</vt:lpstr>
      <vt:lpstr>Average Speed</vt:lpstr>
      <vt:lpstr>PowerPoint Presentation</vt:lpstr>
      <vt:lpstr>Instantaneous Speed</vt:lpstr>
      <vt:lpstr>Velocity</vt:lpstr>
      <vt:lpstr>Change in Velocity</vt:lpstr>
      <vt:lpstr>What is Orbital Motion?</vt:lpstr>
      <vt:lpstr>Graphing Motion</vt:lpstr>
      <vt:lpstr>Distance Time Graphs</vt:lpstr>
      <vt:lpstr>Distance Time Graphs and Speed</vt:lpstr>
      <vt:lpstr>PowerPoint Presentation</vt:lpstr>
      <vt:lpstr>Distance Time Graphs</vt:lpstr>
      <vt:lpstr>PowerPoint Presentation</vt:lpstr>
      <vt:lpstr>Interpret the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Scalar and Vector Qualities</vt:lpstr>
      <vt:lpstr>Knowledge and Understanding</vt:lpstr>
      <vt:lpstr>Knowledge and Understanding</vt:lpstr>
      <vt:lpstr>MCAS Questions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Motion</dc:title>
  <dc:creator>Andrew McLean</dc:creator>
  <cp:lastModifiedBy>Andrew McLean</cp:lastModifiedBy>
  <cp:revision>77</cp:revision>
  <dcterms:created xsi:type="dcterms:W3CDTF">2014-09-05T14:50:12Z</dcterms:created>
  <dcterms:modified xsi:type="dcterms:W3CDTF">2017-12-19T12:55:38Z</dcterms:modified>
</cp:coreProperties>
</file>