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8" r:id="rId13"/>
    <p:sldId id="267"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E73B32-2A2C-487B-A4BB-D9DAA6399CFA}"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184396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73B32-2A2C-487B-A4BB-D9DAA6399CFA}"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274533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73B32-2A2C-487B-A4BB-D9DAA6399CFA}"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99123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2267" y="443706"/>
            <a:ext cx="10515600" cy="1325563"/>
          </a:xfrm>
        </p:spPr>
        <p:txBody>
          <a:bodyPr/>
          <a:lstStyle/>
          <a:p>
            <a:r>
              <a:rPr lang="en-US" smtClean="0"/>
              <a:t>Click to edit Master title style</a:t>
            </a:r>
            <a:endParaRPr lang="en-US"/>
          </a:p>
        </p:txBody>
      </p:sp>
      <p:sp>
        <p:nvSpPr>
          <p:cNvPr id="3" name="Content Placeholder 2"/>
          <p:cNvSpPr>
            <a:spLocks noGrp="1"/>
          </p:cNvSpPr>
          <p:nvPr>
            <p:ph idx="1"/>
          </p:nvPr>
        </p:nvSpPr>
        <p:spPr>
          <a:xfrm>
            <a:off x="1202267" y="1847850"/>
            <a:ext cx="10515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73B32-2A2C-487B-A4BB-D9DAA6399CFA}"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27760846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5917" y="1603376"/>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195916" y="4589463"/>
            <a:ext cx="1015153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E73B32-2A2C-487B-A4BB-D9DAA6399CFA}"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2516987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68400" y="365125"/>
            <a:ext cx="10185400" cy="1325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684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E73B32-2A2C-487B-A4BB-D9DAA6399CFA}"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7084438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03854" y="365125"/>
            <a:ext cx="10151533"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03855" y="1681163"/>
            <a:ext cx="47937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3855"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E73B32-2A2C-487B-A4BB-D9DAA6399CFA}" type="datetimeFigureOut">
              <a:rPr lang="en-US" smtClean="0"/>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40553568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E73B32-2A2C-487B-A4BB-D9DAA6399CFA}" type="datetimeFigureOut">
              <a:rPr lang="en-US" smtClean="0"/>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11414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73B32-2A2C-487B-A4BB-D9DAA6399CFA}" type="datetimeFigureOut">
              <a:rPr lang="en-US" smtClean="0"/>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180059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73B32-2A2C-487B-A4BB-D9DAA6399CFA}"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2109874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73B32-2A2C-487B-A4BB-D9DAA6399CFA}"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0E0D-1160-444A-87B0-0EFAD12E884E}" type="slidenum">
              <a:rPr lang="en-US" smtClean="0"/>
              <a:t>‹#›</a:t>
            </a:fld>
            <a:endParaRPr lang="en-US"/>
          </a:p>
        </p:txBody>
      </p:sp>
    </p:spTree>
    <p:extLst>
      <p:ext uri="{BB962C8B-B14F-4D97-AF65-F5344CB8AC3E}">
        <p14:creationId xmlns:p14="http://schemas.microsoft.com/office/powerpoint/2010/main" val="194546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73B32-2A2C-487B-A4BB-D9DAA6399CFA}" type="datetimeFigureOut">
              <a:rPr lang="en-US" smtClean="0"/>
              <a:t>3/6/2014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70E0D-1160-444A-87B0-0EFAD12E884E}" type="slidenum">
              <a:rPr lang="en-US" smtClean="0"/>
              <a:t>‹#›</a:t>
            </a:fld>
            <a:endParaRPr lang="en-US"/>
          </a:p>
        </p:txBody>
      </p:sp>
      <p:pic>
        <p:nvPicPr>
          <p:cNvPr id="7" name="Picture 6" descr="imgres.jpg"/>
          <p:cNvPicPr>
            <a:picLocks noChangeAspect="1"/>
          </p:cNvPicPr>
          <p:nvPr userDrawn="1"/>
        </p:nvPicPr>
        <p:blipFill>
          <a:blip r:embed="rId13" cstate="print"/>
          <a:stretch>
            <a:fillRect/>
          </a:stretch>
        </p:blipFill>
        <p:spPr>
          <a:xfrm>
            <a:off x="0" y="-1"/>
            <a:ext cx="1115617" cy="1346547"/>
          </a:xfrm>
          <a:prstGeom prst="rect">
            <a:avLst/>
          </a:prstGeom>
        </p:spPr>
      </p:pic>
      <p:pic>
        <p:nvPicPr>
          <p:cNvPr id="8" name="Picture 7"/>
          <p:cNvPicPr>
            <a:picLocks noChangeAspect="1"/>
          </p:cNvPicPr>
          <p:nvPr userDrawn="1"/>
        </p:nvPicPr>
        <p:blipFill>
          <a:blip r:embed="rId14"/>
          <a:stretch>
            <a:fillRect/>
          </a:stretch>
        </p:blipFill>
        <p:spPr>
          <a:xfrm>
            <a:off x="0" y="1326748"/>
            <a:ext cx="1115617" cy="1418807"/>
          </a:xfrm>
          <a:prstGeom prst="rect">
            <a:avLst/>
          </a:prstGeom>
        </p:spPr>
      </p:pic>
      <p:pic>
        <p:nvPicPr>
          <p:cNvPr id="9" name="Picture 8"/>
          <p:cNvPicPr>
            <a:picLocks noChangeAspect="1"/>
          </p:cNvPicPr>
          <p:nvPr userDrawn="1"/>
        </p:nvPicPr>
        <p:blipFill>
          <a:blip r:embed="rId15"/>
          <a:stretch>
            <a:fillRect/>
          </a:stretch>
        </p:blipFill>
        <p:spPr>
          <a:xfrm>
            <a:off x="-8614" y="2722741"/>
            <a:ext cx="1124230" cy="1335662"/>
          </a:xfrm>
          <a:prstGeom prst="rect">
            <a:avLst/>
          </a:prstGeom>
        </p:spPr>
      </p:pic>
      <p:pic>
        <p:nvPicPr>
          <p:cNvPr id="10" name="Picture 9"/>
          <p:cNvPicPr>
            <a:picLocks noChangeAspect="1"/>
          </p:cNvPicPr>
          <p:nvPr userDrawn="1"/>
        </p:nvPicPr>
        <p:blipFill>
          <a:blip r:embed="rId16"/>
          <a:stretch>
            <a:fillRect/>
          </a:stretch>
        </p:blipFill>
        <p:spPr>
          <a:xfrm>
            <a:off x="0" y="4058403"/>
            <a:ext cx="1115616" cy="1280705"/>
          </a:xfrm>
          <a:prstGeom prst="rect">
            <a:avLst/>
          </a:prstGeom>
        </p:spPr>
      </p:pic>
      <p:pic>
        <p:nvPicPr>
          <p:cNvPr id="11" name="Picture 10"/>
          <p:cNvPicPr>
            <a:picLocks noChangeAspect="1"/>
          </p:cNvPicPr>
          <p:nvPr userDrawn="1"/>
        </p:nvPicPr>
        <p:blipFill>
          <a:blip r:embed="rId17"/>
          <a:stretch>
            <a:fillRect/>
          </a:stretch>
        </p:blipFill>
        <p:spPr>
          <a:xfrm>
            <a:off x="1" y="5339108"/>
            <a:ext cx="1115615" cy="1518891"/>
          </a:xfrm>
          <a:prstGeom prst="rect">
            <a:avLst/>
          </a:prstGeom>
        </p:spPr>
      </p:pic>
    </p:spTree>
    <p:extLst>
      <p:ext uri="{BB962C8B-B14F-4D97-AF65-F5344CB8AC3E}">
        <p14:creationId xmlns:p14="http://schemas.microsoft.com/office/powerpoint/2010/main" val="3709347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RNA</a:t>
            </a:r>
            <a:endParaRPr lang="en-GB" b="1" dirty="0"/>
          </a:p>
        </p:txBody>
      </p:sp>
      <p:sp>
        <p:nvSpPr>
          <p:cNvPr id="3" name="Subtitle 2"/>
          <p:cNvSpPr>
            <a:spLocks noGrp="1"/>
          </p:cNvSpPr>
          <p:nvPr>
            <p:ph type="subTitle" idx="1"/>
          </p:nvPr>
        </p:nvSpPr>
        <p:spPr/>
        <p:txBody>
          <a:bodyPr/>
          <a:lstStyle/>
          <a:p>
            <a:r>
              <a:rPr lang="en-US" dirty="0" smtClean="0"/>
              <a:t>Chapter 13.1</a:t>
            </a:r>
          </a:p>
          <a:p>
            <a:endParaRPr lang="en-US" dirty="0" smtClean="0"/>
          </a:p>
          <a:p>
            <a:endParaRPr lang="en-GB" dirty="0"/>
          </a:p>
        </p:txBody>
      </p:sp>
      <p:sp>
        <p:nvSpPr>
          <p:cNvPr id="1026" name="AutoShape 2" descr="data:image/jpeg;base64,/9j/4AAQSkZJRgABAQAAAQABAAD/2wCEAAkGBxAPEA4OEBQQEBAOEA8QEBAPEA8UFBAQFRQWFhQUFBUYHCggGBolHxYUIT0hJSkrLi4uFx8zODMvNygtLisBCgoKDg0OGhAQGywlICUsLCwsLCwsLCw0Ky8sLCwsLC8sLCwsLCwsLDcsLCwsNC0sLCwsLC8sLCwsLCwsLCwsLP/AABEIAMIBAwMBIgACEQEDEQH/xAAbAAACAgMBAAAAAAAAAAAAAAABAgADBAUGB//EAEgQAAEDAgMEBgUJBQYGAwAAAAEAAgMEERIhMQVBUWEGEyJxgZEyQlKhwRQjM1NicoKx0QeisuHwJENzksLxFlRjZIOjJTQ1/8QAGQEBAQEBAQEAAAAAAAAAAAAAAAEDAgQF/8QALhEAAgIBAwMCBAcAAwAAAAAAAAECESEDEjEiMkFx8BNRYbEEUoGRodHhM0Jy/9oADAMBAAIRAxEAPwDiEVFF7j5JFEQEbIBUUbKWQARARsigBZSyKiACiNkbIAKWRsigBZEBREBABSyaylkALKAJrKWVALKWTWUsgBZbDYmzH1c8dOzIvPaduYwZuce4e+wWCAu06HNFPS1FYcnSu6iM8GNs55HeS0fhVSvBYq2dVHJEx0VJFZkEDST91uZLjvJOZPNeadIqw1FRLK7tNeewN3VeoPL3krfQV16XaU51cxtO3/yus73XXJUjrsNOfThBdCc7vhOreZatVBW4efBdaTVPx5DRyYgKV5OIZ0zyR2hvhcTod4/nljVcHWNwuuMJu072O4hPNFiFrkHItcNWuGhCyg/r2GSwE0VmztG8WAEreR381O9V5X8mPa78GHs/ar4x8nlbFJa5aJYw4OHFrhZw7roVmz6SbtBslM/UPhcJGX5xusbfiUqqYSCxyIza4atPEKinqCCY5PTGd9zhxCl71T5+/wDpopOOVx7/AINHX0pjJa/MXIErAcLhuyOncfesY0riOyA4W3XOS7B0YIIIBB1B3rWS7Lcxwkp3Fjmm4bcix+y7ULP/ANZN4apznVO9keRQXUu6T1gyfHE5w1L6OmcT3uwZ96itaZr8R/IsUTWUXJ4yAKIqIAI2RUsgBZRNZSyAARsjZSyAFkbIgIqgWyNkbI2QC2TWRARsgFspZMAjZAKijZGyEFsjZNZQBACy6LpBVfJ6OipxkeoErh9qUl/+oLn8O4anIKz9pNZarkiGkOGIdzGhvwWmnzZrpK2bGOW2y4hfOese7vbFHb85AtNKHjDJGcMkZxMPMbjxBWRtO7KHZLho1lTI8fZkka2//rCrYbi6svzL5nGo+umO8te1srMmyXNvYf6zfD4qm7o3tmjsXx37J0kYfSY7kRdGF3VvLT9FObH7E1uy7le1v91e9liQdQSPJWeamvbMY46X7RJGsc1s0dzFJe19WOBzY7mOaxKqlEgsciM2uGrSsiCZsLnYxeCbKXInqn+rM3u38r8VdPAWOLTu0I0cNzhyKkla3L9Sxe11+xqaaoLT1UmTxodzm7iFnWVdZSCRtjkRm1w1aVj0tSWnqpMnjycPaCnd6/f/AE64yuPsZmFRWBRcFNeomCllyUFlLIo2QACNkbIgKgFlLIo2QC2RARsmAQC2RsjZGyEBZGyNkbIBbI2TWRsgFsjZNZRALZGybJEBALZSyeyNkBfsuLHPTs9qaFvm8Bcn0yresral3tTSH94rtNgN/tVMfZmjd4NOL4LzHaM2OZ7uLyfMrSHk9P4dcno9ewdTQxnMChiBH3nSPP8AEtTRdgmI6syF97fVP9b7rb15+cbH9XT0bR3fJ4z+ZK1lfHbDKPUydzYf0OfmqsSp8M808t0Xywh7S06OFk0EpkZZxJmhsyS/rs0ZIOVrN8kYXYgCkmJjcJ2jEWAtkb9ZEfSae7VI9LcZcHD6laHLb5HMFNROvhpHagO+SPOpGbjTnxJI5lPhGRBJa5ocxx9Zp0Pw7wVVPAHtw5g3Ba4atcNHDmpmEqY7kNhWNWUYlFjk4ZtcNWn+tyzo5jM1znC08VhUAX7Y9Wccjv58EtlJRrgsWaI1EzOy5j3EauaHEHmCFFuyQNSPNRdb5+0dbI/I1tkbIgI2WRRbI2RsjZACyNkbI2QC2RsmsjZCC2RATAI2QC2RsmsjZALZGyayeOIuLWtBc5xDWtAuXE5AAbygK7LaDY5YA6oPU3F2xWvK4cS31BzdnwBW3EEezW3OGSttcnJzKUHc3cZOe7dxOjq5XYsTrPMjWyB5JcHtcL4gd/DPQhaRhjdLg7pR7iNqKZjiA0uwNDjc4sibcgc+W8K13SJ0f0VORz6v9AtdVl7w0i2KMksyAGerTbcf0V1NtOUgWllF72HWvuLZOac8iDl5LROO20uCLUqXGAP6c1QLwWsbhsQ10TbkbzmFhv6fX+kp6ST70DWnzbYq7bDZKlgDnuc+O5jL3E2J1FzuP6JNn17J2dXNDTSuYMJ6yFgdlkbuZZ1xzK53Jrg0WovIrOltDJfHSvjtq6mqHZc8Mgdl4q+Laezpfo6kxE6NqoXNA/HHiHuCwtqbEp3Mc6niMMwzGGVxjdxaWvBIv95c3s/YLakPDJY4pWkgwzCQaa2c0G2eVjouMM7S05HouzIC1/XMdFKyOOZ5fDLHIABE83Iabt8QF5HH2pBzd8V1mxejVVSyTVEjQYoaWsd1kcjHtu6F7Gg4Tlm8a2XNbEh6yogZ7UrB5uCsTXTgop0ej7ZBZX1DDu6oD7oiY33FpCUtvkdDktb0i6RdbtOoidHEzqqqqibLHjBewSFrQ8E2J7IzAG9Xu6S7PDnRvFVC5ji0m0UzbjeLYTZTuimeaelLe69RaT5txiO7Q8Wn0T8Fn2Wurdo0Tw18NQHPaQMD4pI3OaTYgai4113FbFk8WFpfLCxxF8L3ODrcdLLtxbV+/oY7HGVV78mNAerd1BthJc+A8CT24/iFlALFrZoHNt10Qc0hzHNLiWvGhGSja9pjbJa5dk5rfVfv36b/ABV2uUfqvsTa4y9fuWyB7HNnit1sd7A6SMOTo3DeCLqVVVGGtfEbtlF2MJu6M6OY8a3By5+ax4DPUOwRNOlzawwji5xyaOZNludn00NJ2xhqKjUOIvDEeLQfpHczl3qdqpmvw0nchKXofWysbLgtjGLtEA25hRGeR0jnPeS5zjcucbkqKfEZ18X6GiARsojZZGQEbJgEbIBQEQE1kbIBbIgJrI2QAsiAiAmsgFsjZMAiAgFAXS7Kw0FMa+QXmlBbStOrWnIvtxOYHK/FanZFD180cRyaTd59mNou8+QPjZWbS2h8t2gxgygpWmTCNGtjFmDzw+S7hG3k004+Smsc7R5u93bkPFx/r3KmkaD8w4hrXuJhe42EUx1aT7D9ORsqm1GNznHVxOR1Y72D8OSsdGHAgi4IsQu5OUZZ9oxk1qALCCQQQWktcDqHDIgrGmZgJfo11sX2HbpO7ceS2IJlab5zQsBcc7zwjLrOb23APEWO5V4QRxBHgQp2O1wcrqVMrYb94yIuDY941HNavatOY3CpZla3WAe53wPJZsd43YDmADgyzcy9yCfabc94WbhBG4gjwIKSVPcuPeCxfhmPSTiRocPEcDvC1O3NnOa75XBlIyxeB6wHrAbyB5hMAaOa2Zhk9Hu4d494W+bmARmDmDxXEl5RontZrKfabZtn7SlFg5tKGOHAvmiAtyIuub/Z5S9btKib/wBxFfuDgSug2vs5tNQbTmZk2pkoogzcHXlkfbl2Wqj9lNParEx0ginm7sMbiPfZdR4s9cKUMHRVtNRTySSSUseJ73vxwyzROJc4nEblzb58FhO6NbMd/wA3GTxMMg8+yVmBqNlypNHmWrL5mv8A+EaHdO/8UBH5OKtl2BSnDikdJhFhdhGSy7I2XS1GHqtmCNlQN9Bo7yE7KJgNyAeWg9yzLKYVXqSOXNsBccIZo0G4Y0ANvxwjK/PVCyfCpZZnNiWUT2UQGiATAJlLKFBZEBGyYBACygCYBNZAKAiAnAUsgAAjZMAmAVIKAiAmATAIDNhnFNSVNRo6S0DO4Wc//QtL0Qzp6+qOsssdO08gC9/uIU6fVfVQU1ON0XWOH2pDi/ItT7IeINmbPaR9O6qqHkajt9WwkcLNK2Se2keh9OnY88GeNoubWc322/qNxTU0mIDfcZE77a+IWQ2xAIzB0I3rFqoMN5Gi97FwGtxo9vPlvUjJNbJfp9DySVPcjILSC17DhfGQ5juDh+Y3WT9kgSNGFrnYXs+pmtcs+6dWnhklp5MQ3XGeWhG4jknHYcZMONrm4JmDV8fFv226gosXCQeeqJVPBjFr2cDdrhq1w0KqpJr9kgNN7Fo9R+pA+ydR5LNDbWFw8EBzHi1pGHRw/IjcQQsatht840E2sJGi/bYDy9YZkJHDcJe/qHlbkSuo2zMMbsr5tdva4aELW7EqnMc6mlyc02HfwB4HULc00mIDO+QcCPWadHDv/MFa/buzi8CaMfOxjdq9mpHeNQua2umdJ7lgbpycOzaaPfPWSv8AwxRtb+bysjoDSdVS1s51dGyFvfI4X/dDlidLsUjdkwG920gmdcZ453F2Y42DV0/yb5PRU0GjpXOnf3AYWf6l1VRPU3WnRrsKOFPhRwrI8pXhUwqzCjhQFeFHCrMKmFUFeFHCrMKmFAV2UVmFRAc/ZGyYBGy5OhQEwCYBEBAKAnARAVsMDnuDGAuc7RrQST4KkKgEbKjaO04KcllxPKMiyJw6th4PkHpHky/3gVpnVtTOeyw4fZaMDR8T43XSg2arSbyzf428R5q6NmLS3mubfFO0BpLYnuIs4ZtDdDzuMvNXu2BUu9KqA/A9abIrkKMH5OlZRk74/GRg/Mq+PZEzrBrQ6+XZfG78iuE2jsiWnALpmydYS1paJBgda9zcd/ktn0e6L1za2ic58L4m1MD3lk7CcDXhzuySHHIcFy1E6WnB+TW/tLq8dbO0eix/VjuZ2R+S7GalHyfZ0RyMdBTd4c8GQ/xrzPpDOZamV3tSOPmV3nSLpRU01VJTiCCeCCOmiaJIhiAbBGCBIwh+t96Su8G2pG4JAaHwnS7TmWjTmWcO7/dbCF4eA5puD/VjwK1UPS2kkynp6mnJ1MREzBzwus4f5irW1NPfrKaoikubFhxMefvscBn9oErqt/PP3PFLTlD0LZ4TGcbcmePzZOv4TvG5ZkDw4XGRGRHApqeQSA5HLJ7SPRvuKw3xmBwLc2HId3sE+dinf0vlcf0ZduVx7yZQ7PYcQ2Nzi6Jzj2YZj6QPBklgDwdYq1me4ggkEHVpGoKLcMjNzmvBBB3jeCqxI4Os8kvY3MnWaFuQfzewZHiLHdZRLcq8orw78GE+MwyNA9CRxwE6NedY+52RHAhbegiEzo2t0eQO4b/LPyVc9O2RhY7Nrhu9xB477rK6PwSxske4XkzijItaR50lA3ZWuOLSncs8o7jHqx5Eptn/AC7ac0v92x4jadwZGA3yyusja9SJZnub6AsyP7jch56+K2s8TaCmFM36eZvzh3sjOt+btO6/JaPCuZSt44NtWXgrwo4VZhRwrkxKsKOFWYVMKgK8KOFWYVMKForwo4VZZSyCivCorLKIKOcARsmATAIBQEwamAWVs+ifPI2JlrnMuOjGj0nO5BACgoXTF1iGMjGKWV+TIme04/DUrV7S2q6ox0lBeOn0mqHZSVH3iPRZwYNd6t6TbVE7m7NoyG08brPkcbdfLo6SQ7mjyCaggbG3qgCx0ZtI13pB3E8b8eC72uKs1xD1Mal2YyOMQ2a4lwdG9waLS6YXZeg4ZZ6GxWdA4EAjLUEeyRkQeYKsLAQQdDqq3GxLzqLCb7Tcg2bv9V3cCuu9fVHncmnb8lW0afGw2Fy3tAccs2+Iv7kdmTY2AHNzLAn2hbsu8R8VmgLUEfJ576RyeQaT8HHycuY5VFfNl236fHTycWWePw6+662XQ6oxiGTfHFNfvjif+gKZ0YIIOhBB7itT0LeY3V0DtYoKxw8IZGE+5vmuVwaRy0eeWx1DR7UjR5uXse2aaI1NTijY/wCdeDixbjbUEEaLyTY8eKsp28Z4h+8F7BtHOac8ZZT+8V1I9H4h4RqKjZEL/Q6yA/ZEcjR+Fwv+8ubq+gc5c58M0Mpcb2cepfc8n2b5OK7QNTYU3MwhqOPBzOzhtCj7NQyphNsLKhofe3BxGT2+adnSmoOJk8VPUsuRidF1bnDjiZYrqqaokj+je9l9Q1xAPeNCr/luL6SKnl5vgYD5tsV18S+UdRlC2658eDlNj7Qa1zjI2TAbksa4B3IgkEEjQ8VvHSU8oBj+UskaQ6Nxaw4XjQ5ajcRvBK2bamn/AOVhv9lzx7jdWHaIHoRMZ4k/orLUi81k4jGCv5GHsihLw35sgu/uxiHVvuQ5rRqWZXBvobblu31UdIOzhknAs0CxZDzJ9Z3ILUvrZXAtxWB1DcrjgSMyOSxw1ZznbOk1FVEkr3Pc57iXOcbucdSUtlZZHCuDiivCjhVmFTCllorwqYVZhRwqWKK8KOFWWUsllorspZW2UsliiqyKssogo5kBMAiAmAXRwABZHSCuNDSinjyqq4DGd8cZzDeWXaP8ldsyJpfjf9HC0yvvvDdG+JwjuJXI1FY6sq56l93NYcDQN5Obrc7fmtNONs100l1M2Ow6ARsxEZvFs/Z/nqs6ZuQOjmZMkNzl9XJn6HA7kaOoZIOwdNW6FvIjcsnCim08/sY6nW7KonXuCC17TZ7Dq0/1vTuYciLXF8jo4HJzXciMlVJEBnfC5o7DzfDb6uQezwduPfcXU8mMaFrhk5p1aeB/VVrb1R4OE76WV04w4WZlrgXRF2tgbOYftNOXMWKTatL1kZsLuZdwHEes3xHwV8sIzucIcQcX1Ug9GTu3HkeSugcSCHDC9pwvb7Lh8N4PAhJfniI/lZh7Hn6yMA5uZZpPtN9V3iPeCsRkJjrp3DJs1BWO8eoeCP3QfFB39lqQdI5Pc1xz/wArrdwK29TS4j1gGcdPWtP3XwP+Ib5qNJO15NdJ5POuikGLaFIP+4i/jC9RqBd7zxe78yuF6C0t9o0f+PGf3gu9kHad94/mpPwb6+aKg1ENTgIhqzswoUBHCnDUwallorDUwanARspZaEwo4U+FNhUstFYCNlZhRwpYorsphVuFTChaK8KOFWYVMKgK8KOFWYVMKArwqYVbhUwoCvCgrcKiA5UFDrmjVzR4hcc2SqlzEcj773uIHkFc2Gpe4th6sFoGIOGYOlvMFehQRfhpOmzqNu1wgoSQe1UOJuPq2XA/ex+QWB0UoCKZji25lxSHK/pHL3ALW9P5iHMpgb9SyOLvc0AOPibnxT7YfURz/JqZ1jBFEwMD2tGTRfMkZ56cl3hYNHDpo3dTsoizmXY4aHMEdx+BQh2g5nZmH/kaP4m7u8e5c+Nu7Xp/SFQG82l7fiFkxdNpZARPBBKADdxj6t4yzOJlvfdLT7v9MX+GlHMWdZHhcAQQ5rhkRYghY88TmlpbYYRha42At7Eh9ng7cub2ftiPETE7qiTfBJmx3fpY88vgun2bV9ceqLS2UjKMkHrPuH1+7XklOGeUYSi26eH7/ctp5A8HKxBLXsdq128H+s1WW4M88UbdACTNALk/jj97TyQqqd0Tg5vZczsjFkAPq5Mr4b6H1e5ZMTxKLtux8bgbH0opBuI/q4PNTEcrtZzl+qMXa9KJYsTbOLO223rC2Y8R8Fd0eqOtp6oXu6KmmaTxaQA13iD5go0pwEC2Fj3FrWjSKYDE6Hut2m8QeSbYWzzHNtADKN1FIW8O3LH2fA4vBylV0v8AQ108yTRrv2eUP9up3ey8O8s1vQL5rO6HbP6rrJz/AHcUjvHCbLFDVxrPqN9TNChqYNTAJg1ZWcUIAmDU4aiGoWhA1MGp8KIaoBA1ENVmFHChSvCjhVlkbICvCjhT4UcKArwo4VZhUsgK8KNlZhUwoUrwqWVuFTCoCuyCtwqIDkBGtfshmHaGA+i83PO1nn3YltYyCARmCAQeIKxI4LVZl9ikqH+IY5n+oL0x+RhHlHIVjjUbRp2nPrKqIHxkF10EMLaqorXSMZhZO9jSAbmznDPPgAtL0Zj6za1EP+u0+Vz8Fbs0z1IfFF2I5JHySSZ3IcdL7hbdqVZSa4PTrK0i6oggdKIaeISuBs9wJDW8r7z+S2v/AAvC4Z3BOoBy/mtnszZsdO0MYO928rPDVzvZ5vQ5odDKcnVzBxGdlbL0blhYWxXq4/qwQbDfYHtjysujDUwai1Wi1eJZNDR7aqWAMP8AaWNBBgqwTIwcGP8ASA5XTCrjc7rIA6JwAbgldcf4bnezwJ9HiQuk6wOsJWsmA+sF3DueO0PNWxbOonm93wuOuMY2n8QF/MLRa2n5Qenu8+l8r+0a9tA6eJ08bS9mTahjC0yxlhuDhvcSMPaFtRpcELe9GKd76aoLx23OjhxAdl4sH42He1wcw+7crNm7AjjmE7amPCG2IEguW2yaeQ1F8xots7adLTRtigAfhxFrGXwAuJcSXd5OQ9yynOKwsmunptPc8e+UY21A2mp+pHpz2vyjBuT42t5rnQ1ZFVUPle6R5u53kBuAG4KsBY23llk7YoCYNTAJgEIIGpg1OAiAgEDUwCcBGyFEARsnsjhUAlkcKfCjhQCYVMKswo2QFeFHCnsjZAV4UcKeyNkKV4VMKswqYUBXhUVmFRAcHsx1rxez2mX9gnT8JuPJZ5h7NRJ7NJM3/M+L9Fg1kZY4SNFy0l+V822+cbbmO13tW2hs6GrIzDqZxB4jGwr1tVJNeTzaTzTOH6FM/wDlaQ8JHfwuXWbJpRHDEywBDG4rD1rC65/oZHbalIf+s0eZsuvY22S41MM9OtmiBqcBEBMGrIxoACYBMAmDVDqhQE4CICYBQoAEwCYNTAIUUBMGpgEwCAUBEBOAmAUKIGpg1MGpg1AIAmDUwCayFEwogJw1ENQCWRwqyylkAmFHCnsjZAJZSyeyNlAJZSyeyNkBXZSysspZAV2UVllEBxFTo377PebH3EjxVvR//wCvUDhT1IHICSwCii9v/Rev9Hl0/wDkOf6Mf/oUv+NH/EF10npO+8781FFxq8nq1OEEJgoosDMYJwgooUcJgiohRgmCiiAYJgoooUYIhRRAMiFFEKMEwQUQDBFRRQBCKiiAKiKiFIioogIooogIooogIooogP/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data:image/jpeg;base64,/9j/4AAQSkZJRgABAQAAAQABAAD/2wCEAAkGBxAPEA4OEBQQEBAOEA8QEBAPEA8UFBAQFRQWFhQUFBUYHCggGBolHxYUIT0hJSkrLi4uFx8zODMvNygtLisBCgoKDg0OGhAQGywlICUsLCwsLCwsLCw0Ky8sLCwsLC8sLCwsLCwsLDcsLCwsNC0sLCwsLC8sLCwsLCwsLCwsLP/AABEIAMIBAwMBIgACEQEDEQH/xAAbAAACAgMBAAAAAAAAAAAAAAABAgADBAUGB//EAEgQAAEDAgMEBgUJBQYGAwAAAAEAAgMEERIhMQVBUWEGEyJxgZEyQlKhwRQjM1NicoKx0QeisuHwJENzksLxFlRjZIOjJTQ1/8QAGQEBAQEBAQEAAAAAAAAAAAAAAAEDAgQF/8QALhEAAgIBAwMCBAcAAwAAAAAAAAECESEDEjEiMkFx8BNRYbEEUoGRodHhM0Jy/9oADAMBAAIRAxEAPwDiEVFF7j5JFEQEbIBUUbKWQARARsigBZSyKiACiNkbIAKWRsigBZEBREBABSyaylkALKAJrKWVALKWTWUsgBZbDYmzH1c8dOzIvPaduYwZuce4e+wWCAu06HNFPS1FYcnSu6iM8GNs55HeS0fhVSvBYq2dVHJEx0VJFZkEDST91uZLjvJOZPNeadIqw1FRLK7tNeewN3VeoPL3krfQV16XaU51cxtO3/yus73XXJUjrsNOfThBdCc7vhOreZatVBW4efBdaTVPx5DRyYgKV5OIZ0zyR2hvhcTod4/nljVcHWNwuuMJu072O4hPNFiFrkHItcNWuGhCyg/r2GSwE0VmztG8WAEreR381O9V5X8mPa78GHs/ar4x8nlbFJa5aJYw4OHFrhZw7roVmz6SbtBslM/UPhcJGX5xusbfiUqqYSCxyIza4atPEKinqCCY5PTGd9zhxCl71T5+/wDpopOOVx7/AINHX0pjJa/MXIErAcLhuyOncfesY0riOyA4W3XOS7B0YIIIBB1B3rWS7Lcxwkp3Fjmm4bcix+y7ULP/ANZN4apznVO9keRQXUu6T1gyfHE5w1L6OmcT3uwZ96itaZr8R/IsUTWUXJ4yAKIqIAI2RUsgBZRNZSyAARsjZSyAFkbIgIqgWyNkbI2QC2TWRARsgFspZMAjZAKijZGyEFsjZNZQBACy6LpBVfJ6OipxkeoErh9qUl/+oLn8O4anIKz9pNZarkiGkOGIdzGhvwWmnzZrpK2bGOW2y4hfOese7vbFHb85AtNKHjDJGcMkZxMPMbjxBWRtO7KHZLho1lTI8fZkka2//rCrYbi6svzL5nGo+umO8te1srMmyXNvYf6zfD4qm7o3tmjsXx37J0kYfSY7kRdGF3VvLT9FObH7E1uy7le1v91e9liQdQSPJWeamvbMY46X7RJGsc1s0dzFJe19WOBzY7mOaxKqlEgsciM2uGrSsiCZsLnYxeCbKXInqn+rM3u38r8VdPAWOLTu0I0cNzhyKkla3L9Sxe11+xqaaoLT1UmTxodzm7iFnWVdZSCRtjkRm1w1aVj0tSWnqpMnjycPaCnd6/f/AE64yuPsZmFRWBRcFNeomCllyUFlLIo2QACNkbIgKgFlLIo2QC2RARsmAQC2RsjZGyEBZGyNkbIBbI2TWRsgFsjZNZRALZGybJEBALZSyeyNkBfsuLHPTs9qaFvm8Bcn0yresral3tTSH94rtNgN/tVMfZmjd4NOL4LzHaM2OZ7uLyfMrSHk9P4dcno9ewdTQxnMChiBH3nSPP8AEtTRdgmI6syF97fVP9b7rb15+cbH9XT0bR3fJ4z+ZK1lfHbDKPUydzYf0OfmqsSp8M808t0Xywh7S06OFk0EpkZZxJmhsyS/rs0ZIOVrN8kYXYgCkmJjcJ2jEWAtkb9ZEfSae7VI9LcZcHD6laHLb5HMFNROvhpHagO+SPOpGbjTnxJI5lPhGRBJa5ocxx9Zp0Pw7wVVPAHtw5g3Ba4atcNHDmpmEqY7kNhWNWUYlFjk4ZtcNWn+tyzo5jM1znC08VhUAX7Y9Wccjv58EtlJRrgsWaI1EzOy5j3EauaHEHmCFFuyQNSPNRdb5+0dbI/I1tkbIgI2WRRbI2RsjZACyNkbI2QC2RsmsjZCC2RATAI2QC2RsmsjZALZGyayeOIuLWtBc5xDWtAuXE5AAbygK7LaDY5YA6oPU3F2xWvK4cS31BzdnwBW3EEezW3OGSttcnJzKUHc3cZOe7dxOjq5XYsTrPMjWyB5JcHtcL4gd/DPQhaRhjdLg7pR7iNqKZjiA0uwNDjc4sibcgc+W8K13SJ0f0VORz6v9AtdVl7w0i2KMksyAGerTbcf0V1NtOUgWllF72HWvuLZOac8iDl5LROO20uCLUqXGAP6c1QLwWsbhsQ10TbkbzmFhv6fX+kp6ST70DWnzbYq7bDZKlgDnuc+O5jL3E2J1FzuP6JNn17J2dXNDTSuYMJ6yFgdlkbuZZ1xzK53Jrg0WovIrOltDJfHSvjtq6mqHZc8Mgdl4q+Laezpfo6kxE6NqoXNA/HHiHuCwtqbEp3Mc6niMMwzGGVxjdxaWvBIv95c3s/YLakPDJY4pWkgwzCQaa2c0G2eVjouMM7S05HouzIC1/XMdFKyOOZ5fDLHIABE83Iabt8QF5HH2pBzd8V1mxejVVSyTVEjQYoaWsd1kcjHtu6F7Gg4Tlm8a2XNbEh6yogZ7UrB5uCsTXTgop0ej7ZBZX1DDu6oD7oiY33FpCUtvkdDktb0i6RdbtOoidHEzqqqqibLHjBewSFrQ8E2J7IzAG9Xu6S7PDnRvFVC5ji0m0UzbjeLYTZTuimeaelLe69RaT5txiO7Q8Wn0T8Fn2Wurdo0Tw18NQHPaQMD4pI3OaTYgai4113FbFk8WFpfLCxxF8L3ODrcdLLtxbV+/oY7HGVV78mNAerd1BthJc+A8CT24/iFlALFrZoHNt10Qc0hzHNLiWvGhGSja9pjbJa5dk5rfVfv36b/ABV2uUfqvsTa4y9fuWyB7HNnit1sd7A6SMOTo3DeCLqVVVGGtfEbtlF2MJu6M6OY8a3By5+ax4DPUOwRNOlzawwji5xyaOZNludn00NJ2xhqKjUOIvDEeLQfpHczl3qdqpmvw0nchKXofWysbLgtjGLtEA25hRGeR0jnPeS5zjcucbkqKfEZ18X6GiARsojZZGQEbJgEbIBQEQE1kbIBbIgJrI2QAsiAiAmsgFsjZMAiAgFAXS7Kw0FMa+QXmlBbStOrWnIvtxOYHK/FanZFD180cRyaTd59mNou8+QPjZWbS2h8t2gxgygpWmTCNGtjFmDzw+S7hG3k004+Smsc7R5u93bkPFx/r3KmkaD8w4hrXuJhe42EUx1aT7D9ORsqm1GNznHVxOR1Y72D8OSsdGHAgi4IsQu5OUZZ9oxk1qALCCQQQWktcDqHDIgrGmZgJfo11sX2HbpO7ceS2IJlab5zQsBcc7zwjLrOb23APEWO5V4QRxBHgQp2O1wcrqVMrYb94yIuDY941HNavatOY3CpZla3WAe53wPJZsd43YDmADgyzcy9yCfabc94WbhBG4gjwIKSVPcuPeCxfhmPSTiRocPEcDvC1O3NnOa75XBlIyxeB6wHrAbyB5hMAaOa2Zhk9Hu4d494W+bmARmDmDxXEl5RontZrKfabZtn7SlFg5tKGOHAvmiAtyIuub/Z5S9btKib/wBxFfuDgSug2vs5tNQbTmZk2pkoogzcHXlkfbl2Wqj9lNParEx0ginm7sMbiPfZdR4s9cKUMHRVtNRTySSSUseJ73vxwyzROJc4nEblzb58FhO6NbMd/wA3GTxMMg8+yVmBqNlypNHmWrL5mv8A+EaHdO/8UBH5OKtl2BSnDikdJhFhdhGSy7I2XS1GHqtmCNlQN9Bo7yE7KJgNyAeWg9yzLKYVXqSOXNsBccIZo0G4Y0ANvxwjK/PVCyfCpZZnNiWUT2UQGiATAJlLKFBZEBGyYBACygCYBNZAKAiAnAUsgAAjZMAmAVIKAiAmATAIDNhnFNSVNRo6S0DO4Wc//QtL0Qzp6+qOsssdO08gC9/uIU6fVfVQU1ON0XWOH2pDi/ItT7IeINmbPaR9O6qqHkajt9WwkcLNK2Se2keh9OnY88GeNoubWc322/qNxTU0mIDfcZE77a+IWQ2xAIzB0I3rFqoMN5Gi97FwGtxo9vPlvUjJNbJfp9DySVPcjILSC17DhfGQ5juDh+Y3WT9kgSNGFrnYXs+pmtcs+6dWnhklp5MQ3XGeWhG4jknHYcZMONrm4JmDV8fFv226gosXCQeeqJVPBjFr2cDdrhq1w0KqpJr9kgNN7Fo9R+pA+ydR5LNDbWFw8EBzHi1pGHRw/IjcQQsatht840E2sJGi/bYDy9YZkJHDcJe/qHlbkSuo2zMMbsr5tdva4aELW7EqnMc6mlyc02HfwB4HULc00mIDO+QcCPWadHDv/MFa/buzi8CaMfOxjdq9mpHeNQua2umdJ7lgbpycOzaaPfPWSv8AwxRtb+bysjoDSdVS1s51dGyFvfI4X/dDlidLsUjdkwG920gmdcZ453F2Y42DV0/yb5PRU0GjpXOnf3AYWf6l1VRPU3WnRrsKOFPhRwrI8pXhUwqzCjhQFeFHCrMKmFUFeFHCrMKmFAV2UVmFRAc/ZGyYBGy5OhQEwCYBEBAKAnARAVsMDnuDGAuc7RrQST4KkKgEbKjaO04KcllxPKMiyJw6th4PkHpHky/3gVpnVtTOeyw4fZaMDR8T43XSg2arSbyzf428R5q6NmLS3mubfFO0BpLYnuIs4ZtDdDzuMvNXu2BUu9KqA/A9abIrkKMH5OlZRk74/GRg/Mq+PZEzrBrQ6+XZfG78iuE2jsiWnALpmydYS1paJBgda9zcd/ktn0e6L1za2ic58L4m1MD3lk7CcDXhzuySHHIcFy1E6WnB+TW/tLq8dbO0eix/VjuZ2R+S7GalHyfZ0RyMdBTd4c8GQ/xrzPpDOZamV3tSOPmV3nSLpRU01VJTiCCeCCOmiaJIhiAbBGCBIwh+t96Su8G2pG4JAaHwnS7TmWjTmWcO7/dbCF4eA5puD/VjwK1UPS2kkynp6mnJ1MREzBzwus4f5irW1NPfrKaoikubFhxMefvscBn9oErqt/PP3PFLTlD0LZ4TGcbcmePzZOv4TvG5ZkDw4XGRGRHApqeQSA5HLJ7SPRvuKw3xmBwLc2HId3sE+dinf0vlcf0ZduVx7yZQ7PYcQ2Nzi6Jzj2YZj6QPBklgDwdYq1me4ggkEHVpGoKLcMjNzmvBBB3jeCqxI4Os8kvY3MnWaFuQfzewZHiLHdZRLcq8orw78GE+MwyNA9CRxwE6NedY+52RHAhbegiEzo2t0eQO4b/LPyVc9O2RhY7Nrhu9xB477rK6PwSxske4XkzijItaR50lA3ZWuOLSncs8o7jHqx5Eptn/AC7ac0v92x4jadwZGA3yyusja9SJZnub6AsyP7jch56+K2s8TaCmFM36eZvzh3sjOt+btO6/JaPCuZSt44NtWXgrwo4VZhRwrkxKsKOFWYVMKgK8KOFWYVMKForwo4VZZSyCivCorLKIKOcARsmATAIBQEwamAWVs+ifPI2JlrnMuOjGj0nO5BACgoXTF1iGMjGKWV+TIme04/DUrV7S2q6ox0lBeOn0mqHZSVH3iPRZwYNd6t6TbVE7m7NoyG08brPkcbdfLo6SQ7mjyCaggbG3qgCx0ZtI13pB3E8b8eC72uKs1xD1Mal2YyOMQ2a4lwdG9waLS6YXZeg4ZZ6GxWdA4EAjLUEeyRkQeYKsLAQQdDqq3GxLzqLCb7Tcg2bv9V3cCuu9fVHncmnb8lW0afGw2Fy3tAccs2+Iv7kdmTY2AHNzLAn2hbsu8R8VmgLUEfJ576RyeQaT8HHycuY5VFfNl236fHTycWWePw6+662XQ6oxiGTfHFNfvjif+gKZ0YIIOhBB7itT0LeY3V0DtYoKxw8IZGE+5vmuVwaRy0eeWx1DR7UjR5uXse2aaI1NTijY/wCdeDixbjbUEEaLyTY8eKsp28Z4h+8F7BtHOac8ZZT+8V1I9H4h4RqKjZEL/Q6yA/ZEcjR+Fwv+8ubq+gc5c58M0Mpcb2cepfc8n2b5OK7QNTYU3MwhqOPBzOzhtCj7NQyphNsLKhofe3BxGT2+adnSmoOJk8VPUsuRidF1bnDjiZYrqqaokj+je9l9Q1xAPeNCr/luL6SKnl5vgYD5tsV18S+UdRlC2658eDlNj7Qa1zjI2TAbksa4B3IgkEEjQ8VvHSU8oBj+UskaQ6Nxaw4XjQ5ajcRvBK2bamn/AOVhv9lzx7jdWHaIHoRMZ4k/orLUi81k4jGCv5GHsihLw35sgu/uxiHVvuQ5rRqWZXBvobblu31UdIOzhknAs0CxZDzJ9Z3ILUvrZXAtxWB1DcrjgSMyOSxw1ZznbOk1FVEkr3Pc57iXOcbucdSUtlZZHCuDiivCjhVmFTCllorwqYVZhRwqWKK8KOFWWUsllorspZW2UsliiqyKssogo5kBMAiAmAXRwABZHSCuNDSinjyqq4DGd8cZzDeWXaP8ldsyJpfjf9HC0yvvvDdG+JwjuJXI1FY6sq56l93NYcDQN5Obrc7fmtNONs100l1M2Ow6ARsxEZvFs/Z/nqs6ZuQOjmZMkNzl9XJn6HA7kaOoZIOwdNW6FvIjcsnCim08/sY6nW7KonXuCC17TZ7Dq0/1vTuYciLXF8jo4HJzXciMlVJEBnfC5o7DzfDb6uQezwduPfcXU8mMaFrhk5p1aeB/VVrb1R4OE76WV04w4WZlrgXRF2tgbOYftNOXMWKTatL1kZsLuZdwHEes3xHwV8sIzucIcQcX1Ug9GTu3HkeSugcSCHDC9pwvb7Lh8N4PAhJfniI/lZh7Hn6yMA5uZZpPtN9V3iPeCsRkJjrp3DJs1BWO8eoeCP3QfFB39lqQdI5Pc1xz/wArrdwK29TS4j1gGcdPWtP3XwP+Ib5qNJO15NdJ5POuikGLaFIP+4i/jC9RqBd7zxe78yuF6C0t9o0f+PGf3gu9kHad94/mpPwb6+aKg1ENTgIhqzswoUBHCnDUwallorDUwanARspZaEwo4U+FNhUstFYCNlZhRwpYorsphVuFTChaK8KOFWYVMKgK8KOFWYVMKArwqYVbhUwoCvCgrcKiA5UFDrmjVzR4hcc2SqlzEcj773uIHkFc2Gpe4th6sFoGIOGYOlvMFehQRfhpOmzqNu1wgoSQe1UOJuPq2XA/ex+QWB0UoCKZji25lxSHK/pHL3ALW9P5iHMpgb9SyOLvc0AOPibnxT7YfURz/JqZ1jBFEwMD2tGTRfMkZ56cl3hYNHDpo3dTsoizmXY4aHMEdx+BQh2g5nZmH/kaP4m7u8e5c+Nu7Xp/SFQG82l7fiFkxdNpZARPBBKADdxj6t4yzOJlvfdLT7v9MX+GlHMWdZHhcAQQ5rhkRYghY88TmlpbYYRha42At7Eh9ng7cub2ftiPETE7qiTfBJmx3fpY88vgun2bV9ceqLS2UjKMkHrPuH1+7XklOGeUYSi26eH7/ctp5A8HKxBLXsdq128H+s1WW4M88UbdACTNALk/jj97TyQqqd0Tg5vZczsjFkAPq5Mr4b6H1e5ZMTxKLtux8bgbH0opBuI/q4PNTEcrtZzl+qMXa9KJYsTbOLO223rC2Y8R8Fd0eqOtp6oXu6KmmaTxaQA13iD5go0pwEC2Fj3FrWjSKYDE6Hut2m8QeSbYWzzHNtADKN1FIW8O3LH2fA4vBylV0v8AQ108yTRrv2eUP9up3ey8O8s1vQL5rO6HbP6rrJz/AHcUjvHCbLFDVxrPqN9TNChqYNTAJg1ZWcUIAmDU4aiGoWhA1MGp8KIaoBA1ENVmFHChSvCjhVlkbICvCjhT4UcKArwo4VZhUsgK8KNlZhUwoUrwqWVuFTCoCuyCtwqIDkBGtfshmHaGA+i83PO1nn3YltYyCARmCAQeIKxI4LVZl9ikqH+IY5n+oL0x+RhHlHIVjjUbRp2nPrKqIHxkF10EMLaqorXSMZhZO9jSAbmznDPPgAtL0Zj6za1EP+u0+Vz8Fbs0z1IfFF2I5JHySSZ3IcdL7hbdqVZSa4PTrK0i6oggdKIaeISuBs9wJDW8r7z+S2v/AAvC4Z3BOoBy/mtnszZsdO0MYO928rPDVzvZ5vQ5odDKcnVzBxGdlbL0blhYWxXq4/qwQbDfYHtjysujDUwai1Wi1eJZNDR7aqWAMP8AaWNBBgqwTIwcGP8ASA5XTCrjc7rIA6JwAbgldcf4bnezwJ9HiQuk6wOsJWsmA+sF3DueO0PNWxbOonm93wuOuMY2n8QF/MLRa2n5Qenu8+l8r+0a9tA6eJ08bS9mTahjC0yxlhuDhvcSMPaFtRpcELe9GKd76aoLx23OjhxAdl4sH42He1wcw+7crNm7AjjmE7amPCG2IEguW2yaeQ1F8xots7adLTRtigAfhxFrGXwAuJcSXd5OQ9yynOKwsmunptPc8e+UY21A2mp+pHpz2vyjBuT42t5rnQ1ZFVUPle6R5u53kBuAG4KsBY23llk7YoCYNTAJgEIIGpg1OAiAgEDUwCcBGyFEARsnsjhUAlkcKfCjhQCYVMKswo2QFeFHCnsjZAV4UcKeyNkKV4VMKswqYUBXhUVmFRAcHsx1rxez2mX9gnT8JuPJZ5h7NRJ7NJM3/M+L9Fg1kZY4SNFy0l+V822+cbbmO13tW2hs6GrIzDqZxB4jGwr1tVJNeTzaTzTOH6FM/wDlaQ8JHfwuXWbJpRHDEywBDG4rD1rC65/oZHbalIf+s0eZsuvY22S41MM9OtmiBqcBEBMGrIxoACYBMAmDVDqhQE4CICYBQoAEwCYNTAIUUBMGpgEwCAUBEBOAmAUKIGpg1MGpg1AIAmDUwCayFEwogJw1ENQCWRwqyylkAmFHCnsjZAJZSyeyNlAJZSyeyNkBXZSysspZAV2UVllEBxFTo377PebH3EjxVvR//wCvUDhT1IHICSwCii9v/Rev9Hl0/wDkOf6Mf/oUv+NH/EF10npO+8781FFxq8nq1OEEJgoosDMYJwgooUcJgiohRgmCiiAYJgoooUYIhRRAMiFFEKMEwQUQDBFRRQBCKiiAKiKiFIioogIooogIooogIooogP/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722175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a:t>
            </a:r>
            <a:endParaRPr lang="en-US" dirty="0"/>
          </a:p>
        </p:txBody>
      </p:sp>
      <p:sp>
        <p:nvSpPr>
          <p:cNvPr id="3" name="Content Placeholder 2"/>
          <p:cNvSpPr>
            <a:spLocks noGrp="1"/>
          </p:cNvSpPr>
          <p:nvPr>
            <p:ph idx="1"/>
          </p:nvPr>
        </p:nvSpPr>
        <p:spPr/>
        <p:txBody>
          <a:bodyPr/>
          <a:lstStyle/>
          <a:p>
            <a:pPr marL="0" indent="0">
              <a:buNone/>
            </a:pPr>
            <a:r>
              <a:rPr lang="en-US" dirty="0" smtClean="0"/>
              <a:t>Transcription involves an enzyme called RNA polymerase. This is similar to DNA polymerase. </a:t>
            </a:r>
            <a:endParaRPr lang="en-US" dirty="0"/>
          </a:p>
          <a:p>
            <a:pPr marL="0" indent="0">
              <a:buNone/>
            </a:pPr>
            <a:endParaRPr lang="en-US" dirty="0" smtClean="0"/>
          </a:p>
          <a:p>
            <a:pPr marL="0" indent="0">
              <a:buNone/>
            </a:pPr>
            <a:r>
              <a:rPr lang="en-US" dirty="0" smtClean="0"/>
              <a:t>RNA polymerase binds to DNA and separates the DNA into two strands. It then uses one strand as a template from which it assembles nucleotides into a complementary strand of RNA. </a:t>
            </a:r>
          </a:p>
          <a:p>
            <a:pPr marL="0" indent="0">
              <a:buNone/>
            </a:pPr>
            <a:endParaRPr lang="en-US" dirty="0"/>
          </a:p>
          <a:p>
            <a:pPr marL="0" indent="0">
              <a:buNone/>
            </a:pPr>
            <a:r>
              <a:rPr lang="en-US" dirty="0" smtClean="0"/>
              <a:t>Because a single DNA sequence can be a copied a single gene is able to produce hundreds or even thousands of RNA molecules.   </a:t>
            </a:r>
            <a:endParaRPr lang="en-US" dirty="0"/>
          </a:p>
        </p:txBody>
      </p:sp>
    </p:spTree>
    <p:extLst>
      <p:ext uri="{BB962C8B-B14F-4D97-AF65-F5344CB8AC3E}">
        <p14:creationId xmlns:p14="http://schemas.microsoft.com/office/powerpoint/2010/main" val="3460290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Promoters</a:t>
            </a:r>
            <a:endParaRPr lang="en-US" dirty="0"/>
          </a:p>
        </p:txBody>
      </p:sp>
      <p:sp>
        <p:nvSpPr>
          <p:cNvPr id="3" name="Content Placeholder 2"/>
          <p:cNvSpPr>
            <a:spLocks noGrp="1"/>
          </p:cNvSpPr>
          <p:nvPr>
            <p:ph idx="1"/>
          </p:nvPr>
        </p:nvSpPr>
        <p:spPr/>
        <p:txBody>
          <a:bodyPr/>
          <a:lstStyle/>
          <a:p>
            <a:pPr marL="0" indent="0">
              <a:buNone/>
            </a:pPr>
            <a:r>
              <a:rPr lang="en-US" dirty="0" smtClean="0"/>
              <a:t>RNA polymerase needs a system to tell it where to stop and where to start making a strand of RNA. </a:t>
            </a:r>
          </a:p>
          <a:p>
            <a:pPr marL="0" indent="0">
              <a:buNone/>
            </a:pPr>
            <a:endParaRPr lang="en-US" dirty="0"/>
          </a:p>
          <a:p>
            <a:pPr marL="0" indent="0">
              <a:buNone/>
            </a:pPr>
            <a:r>
              <a:rPr lang="en-US" dirty="0" smtClean="0"/>
              <a:t>The enzyme binds to DNA only at a specific region known as a </a:t>
            </a:r>
            <a:r>
              <a:rPr lang="en-US" b="1" dirty="0" smtClean="0"/>
              <a:t>promoter</a:t>
            </a:r>
            <a:r>
              <a:rPr lang="en-US" dirty="0" smtClean="0"/>
              <a:t> – a region with a specific base sequence.</a:t>
            </a:r>
          </a:p>
          <a:p>
            <a:pPr marL="0" indent="0">
              <a:buNone/>
            </a:pPr>
            <a:endParaRPr lang="en-US" dirty="0"/>
          </a:p>
          <a:p>
            <a:pPr marL="0" indent="0">
              <a:buNone/>
            </a:pPr>
            <a:r>
              <a:rPr lang="en-US" dirty="0" smtClean="0"/>
              <a:t>A similar system is used to tell RNA polymerase when to stop. </a:t>
            </a:r>
            <a:endParaRPr lang="en-US" dirty="0"/>
          </a:p>
        </p:txBody>
      </p:sp>
    </p:spTree>
    <p:extLst>
      <p:ext uri="{BB962C8B-B14F-4D97-AF65-F5344CB8AC3E}">
        <p14:creationId xmlns:p14="http://schemas.microsoft.com/office/powerpoint/2010/main" val="3384229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RNA Editing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RNA molecules sometimes need a bit of editing before they are ready to be read.</a:t>
            </a:r>
          </a:p>
          <a:p>
            <a:pPr marL="0" indent="0">
              <a:buNone/>
            </a:pPr>
            <a:endParaRPr lang="en-US" dirty="0"/>
          </a:p>
          <a:p>
            <a:pPr marL="0" indent="0">
              <a:buNone/>
            </a:pPr>
            <a:r>
              <a:rPr lang="en-US" dirty="0" smtClean="0"/>
              <a:t>Sometimes RNA molecules will have pieces cut out of them before they are ready to be read. These unedited versions are known as </a:t>
            </a:r>
            <a:r>
              <a:rPr lang="en-US" b="1" dirty="0" smtClean="0"/>
              <a:t>pre-mRNA molecules</a:t>
            </a:r>
            <a:r>
              <a:rPr lang="en-US" dirty="0" smtClean="0"/>
              <a:t>.</a:t>
            </a:r>
          </a:p>
          <a:p>
            <a:pPr marL="0" indent="0">
              <a:buNone/>
            </a:pPr>
            <a:endParaRPr lang="en-US" dirty="0"/>
          </a:p>
          <a:p>
            <a:pPr marL="0" indent="0">
              <a:buNone/>
            </a:pPr>
            <a:r>
              <a:rPr lang="en-US" dirty="0" smtClean="0"/>
              <a:t>The portions that are cut out are called introns. In eukaryotes these are removed before the RNA leaves the nucleus.</a:t>
            </a:r>
          </a:p>
          <a:p>
            <a:pPr marL="0" indent="0">
              <a:buNone/>
            </a:pPr>
            <a:endParaRPr lang="en-US" dirty="0"/>
          </a:p>
          <a:p>
            <a:pPr marL="0" indent="0">
              <a:buNone/>
            </a:pPr>
            <a:r>
              <a:rPr lang="en-US" dirty="0" smtClean="0"/>
              <a:t>The remaining pieces are known as exons and are spliced back together to from the final mRNA molecule.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93148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RNA Editing</a:t>
            </a:r>
            <a:endParaRPr lang="en-US" dirty="0"/>
          </a:p>
        </p:txBody>
      </p:sp>
      <p:sp>
        <p:nvSpPr>
          <p:cNvPr id="3" name="Content Placeholder 2"/>
          <p:cNvSpPr>
            <a:spLocks noGrp="1"/>
          </p:cNvSpPr>
          <p:nvPr>
            <p:ph idx="1"/>
          </p:nvPr>
        </p:nvSpPr>
        <p:spPr>
          <a:xfrm>
            <a:off x="1202267" y="1847850"/>
            <a:ext cx="10515600" cy="4653534"/>
          </a:xfrm>
        </p:spPr>
        <p:txBody>
          <a:bodyPr>
            <a:normAutofit/>
          </a:bodyPr>
          <a:lstStyle/>
          <a:p>
            <a:pPr marL="0" indent="0">
              <a:buNone/>
            </a:pPr>
            <a:endParaRPr lang="en-US" sz="1400" dirty="0"/>
          </a:p>
          <a:p>
            <a:pPr marL="0" indent="0">
              <a:buNone/>
            </a:pPr>
            <a:r>
              <a:rPr lang="en-US" dirty="0" smtClean="0"/>
              <a:t>The process of removing introns is very important. At first scientist were unsure as to why this occurred. Some pre-mRNA molecules may be edited differently depending upon the type of tissue it is being made in. This means that a single gene could code several different forms of RNA.</a:t>
            </a:r>
          </a:p>
          <a:p>
            <a:pPr marL="0" indent="0">
              <a:buNone/>
            </a:pPr>
            <a:endParaRPr lang="en-US" sz="1400" dirty="0"/>
          </a:p>
          <a:p>
            <a:pPr marL="0" indent="0">
              <a:buNone/>
            </a:pPr>
            <a:r>
              <a:rPr lang="en-US" dirty="0" smtClean="0"/>
              <a:t>Introns and exons may also play an important role in evolution. They make it possible that very small changes in DNA sequences can have dramatic effects of how genes affect cellular function.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06001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12264" y="521271"/>
            <a:ext cx="8193024" cy="5477711"/>
          </a:xfrm>
          <a:prstGeom prst="rect">
            <a:avLst/>
          </a:prstGeom>
        </p:spPr>
      </p:pic>
    </p:spTree>
    <p:extLst>
      <p:ext uri="{BB962C8B-B14F-4D97-AF65-F5344CB8AC3E}">
        <p14:creationId xmlns:p14="http://schemas.microsoft.com/office/powerpoint/2010/main" val="1304845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and Tail</a:t>
            </a:r>
            <a:endParaRPr lang="en-US" dirty="0"/>
          </a:p>
        </p:txBody>
      </p:sp>
      <p:sp>
        <p:nvSpPr>
          <p:cNvPr id="3" name="Content Placeholder 2"/>
          <p:cNvSpPr>
            <a:spLocks noGrp="1"/>
          </p:cNvSpPr>
          <p:nvPr>
            <p:ph idx="1"/>
          </p:nvPr>
        </p:nvSpPr>
        <p:spPr/>
        <p:txBody>
          <a:bodyPr/>
          <a:lstStyle/>
          <a:p>
            <a:pPr marL="0" indent="0">
              <a:buNone/>
            </a:pPr>
            <a:r>
              <a:rPr lang="en-US" dirty="0" smtClean="0"/>
              <a:t>In addition to the removal of exons and splicing back together of the mRNA molecule a </a:t>
            </a:r>
            <a:r>
              <a:rPr lang="en-US" b="1" dirty="0" smtClean="0"/>
              <a:t>cap and tail </a:t>
            </a:r>
            <a:r>
              <a:rPr lang="en-US" dirty="0" smtClean="0"/>
              <a:t>are also added. </a:t>
            </a:r>
          </a:p>
          <a:p>
            <a:pPr marL="0" indent="0">
              <a:buNone/>
            </a:pPr>
            <a:endParaRPr lang="en-US" dirty="0"/>
          </a:p>
          <a:p>
            <a:pPr marL="0" indent="0">
              <a:buNone/>
            </a:pPr>
            <a:r>
              <a:rPr lang="en-US" dirty="0" smtClean="0"/>
              <a:t>The cap is added to the 5’ end and the tail is added to the 3’ end. </a:t>
            </a:r>
          </a:p>
          <a:p>
            <a:pPr marL="0" indent="0">
              <a:buNone/>
            </a:pPr>
            <a:endParaRPr lang="en-US" dirty="0"/>
          </a:p>
          <a:p>
            <a:pPr marL="0" indent="0">
              <a:buNone/>
            </a:pPr>
            <a:r>
              <a:rPr lang="en-US" dirty="0" smtClean="0"/>
              <a:t>The cap helps the mRNA bind to the ribosome and the tail helps prevent the mRNA from being degraded after it leaves the nucleus.</a:t>
            </a:r>
            <a:endParaRPr lang="en-US" dirty="0"/>
          </a:p>
        </p:txBody>
      </p:sp>
      <p:pic>
        <p:nvPicPr>
          <p:cNvPr id="4" name="Picture 3"/>
          <p:cNvPicPr>
            <a:picLocks noChangeAspect="1"/>
          </p:cNvPicPr>
          <p:nvPr/>
        </p:nvPicPr>
        <p:blipFill>
          <a:blip r:embed="rId2"/>
          <a:stretch>
            <a:fillRect/>
          </a:stretch>
        </p:blipFill>
        <p:spPr>
          <a:xfrm>
            <a:off x="2707386" y="5454015"/>
            <a:ext cx="6667500" cy="1162050"/>
          </a:xfrm>
          <a:prstGeom prst="rect">
            <a:avLst/>
          </a:prstGeom>
        </p:spPr>
      </p:pic>
    </p:spTree>
    <p:extLst>
      <p:ext uri="{BB962C8B-B14F-4D97-AF65-F5344CB8AC3E}">
        <p14:creationId xmlns:p14="http://schemas.microsoft.com/office/powerpoint/2010/main" val="1676000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RNA</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We know that DNA is genetic material and a genetic code. We also know that The base pairs (</a:t>
            </a:r>
            <a:r>
              <a:rPr lang="en-US" b="1" dirty="0" smtClean="0"/>
              <a:t>A-T and C-G</a:t>
            </a:r>
            <a:r>
              <a:rPr lang="en-US" dirty="0" smtClean="0"/>
              <a:t>) are the “</a:t>
            </a:r>
            <a:r>
              <a:rPr lang="en-US" i="1" dirty="0" smtClean="0"/>
              <a:t>language</a:t>
            </a:r>
            <a:r>
              <a:rPr lang="en-US" dirty="0" smtClean="0"/>
              <a:t>” of this code.</a:t>
            </a:r>
          </a:p>
          <a:p>
            <a:pPr marL="0" indent="0">
              <a:buNone/>
            </a:pPr>
            <a:endParaRPr lang="en-US" dirty="0"/>
          </a:p>
          <a:p>
            <a:pPr marL="0" indent="0">
              <a:buNone/>
            </a:pPr>
            <a:r>
              <a:rPr lang="en-US" dirty="0" smtClean="0"/>
              <a:t>But what exactly do these bases code for?</a:t>
            </a:r>
          </a:p>
          <a:p>
            <a:pPr marL="0" indent="0">
              <a:buNone/>
            </a:pPr>
            <a:endParaRPr lang="en-US" dirty="0"/>
          </a:p>
          <a:p>
            <a:pPr marL="0" indent="0">
              <a:buNone/>
            </a:pPr>
            <a:r>
              <a:rPr lang="en-US" dirty="0" smtClean="0"/>
              <a:t>When Watson and Crick solved the structure of DNA they immediately figured out how DNA could make a copy of itself. </a:t>
            </a:r>
          </a:p>
          <a:p>
            <a:pPr marL="0" indent="0">
              <a:buNone/>
            </a:pPr>
            <a:endParaRPr lang="en-US" dirty="0"/>
          </a:p>
          <a:p>
            <a:pPr marL="0" indent="0">
              <a:buNone/>
            </a:pPr>
            <a:r>
              <a:rPr lang="en-US" dirty="0" smtClean="0"/>
              <a:t>However this did not explain how a gene actually works.</a:t>
            </a:r>
          </a:p>
          <a:p>
            <a:pPr marL="0" indent="0">
              <a:buNone/>
            </a:pPr>
            <a:endParaRPr lang="en-US" dirty="0"/>
          </a:p>
          <a:p>
            <a:pPr marL="0" indent="0">
              <a:buNone/>
            </a:pPr>
            <a:r>
              <a:rPr lang="en-US" dirty="0" smtClean="0"/>
              <a:t>This question was answered when another nucleic acid, </a:t>
            </a:r>
            <a:r>
              <a:rPr lang="en-US" b="1" dirty="0" smtClean="0"/>
              <a:t>RNA – ribonucleic acid</a:t>
            </a:r>
            <a:r>
              <a:rPr lang="en-US" dirty="0" smtClean="0"/>
              <a:t>, was discovered.</a:t>
            </a:r>
            <a:endParaRPr lang="en-US" dirty="0"/>
          </a:p>
        </p:txBody>
      </p:sp>
    </p:spTree>
    <p:extLst>
      <p:ext uri="{BB962C8B-B14F-4D97-AF65-F5344CB8AC3E}">
        <p14:creationId xmlns:p14="http://schemas.microsoft.com/office/powerpoint/2010/main" val="595513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RNA</a:t>
            </a:r>
            <a:endParaRPr lang="en-US" dirty="0"/>
          </a:p>
        </p:txBody>
      </p:sp>
      <p:sp>
        <p:nvSpPr>
          <p:cNvPr id="3" name="Content Placeholder 2"/>
          <p:cNvSpPr>
            <a:spLocks noGrp="1"/>
          </p:cNvSpPr>
          <p:nvPr>
            <p:ph idx="1"/>
          </p:nvPr>
        </p:nvSpPr>
        <p:spPr/>
        <p:txBody>
          <a:bodyPr/>
          <a:lstStyle/>
          <a:p>
            <a:pPr marL="0" indent="0">
              <a:buNone/>
            </a:pPr>
            <a:r>
              <a:rPr lang="en-US" b="1" dirty="0" smtClean="0"/>
              <a:t>Genes</a:t>
            </a:r>
            <a:r>
              <a:rPr lang="en-US" dirty="0" smtClean="0"/>
              <a:t> contain coded DNA instructions that tell cells how to build </a:t>
            </a:r>
            <a:r>
              <a:rPr lang="en-US" b="1" dirty="0" smtClean="0"/>
              <a:t>proteins</a:t>
            </a:r>
            <a:r>
              <a:rPr lang="en-US" dirty="0" smtClean="0"/>
              <a:t>.</a:t>
            </a:r>
          </a:p>
          <a:p>
            <a:pPr marL="0" indent="0">
              <a:buNone/>
            </a:pPr>
            <a:endParaRPr lang="en-US" dirty="0"/>
          </a:p>
          <a:p>
            <a:pPr marL="0" indent="0">
              <a:buNone/>
            </a:pPr>
            <a:r>
              <a:rPr lang="en-US" dirty="0" smtClean="0"/>
              <a:t>The first step of this process is to copy part of the base sequence of DNA into RNA.</a:t>
            </a:r>
          </a:p>
          <a:p>
            <a:pPr marL="0" indent="0">
              <a:buNone/>
            </a:pPr>
            <a:endParaRPr lang="en-US" dirty="0"/>
          </a:p>
          <a:p>
            <a:pPr marL="0" indent="0">
              <a:buNone/>
            </a:pPr>
            <a:r>
              <a:rPr lang="en-US" dirty="0" smtClean="0"/>
              <a:t>RNA then uses these instructions to direct the production of proteins.</a:t>
            </a:r>
          </a:p>
          <a:p>
            <a:pPr marL="0" indent="0">
              <a:buNone/>
            </a:pPr>
            <a:endParaRPr lang="en-US" dirty="0"/>
          </a:p>
          <a:p>
            <a:pPr marL="0" indent="0">
              <a:buNone/>
            </a:pPr>
            <a:r>
              <a:rPr lang="en-US" dirty="0" smtClean="0"/>
              <a:t>These proteins then help to determine an organisms characteristics.</a:t>
            </a:r>
            <a:endParaRPr lang="en-US" dirty="0"/>
          </a:p>
        </p:txBody>
      </p:sp>
    </p:spTree>
    <p:extLst>
      <p:ext uri="{BB962C8B-B14F-4D97-AF65-F5344CB8AC3E}">
        <p14:creationId xmlns:p14="http://schemas.microsoft.com/office/powerpoint/2010/main" val="316930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DNA and RNA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Each nucleotide of DNA is made up of a 5-carbon sugar, a phosphate group, and a nitrogenous base. This is also true for RNA.</a:t>
            </a:r>
          </a:p>
          <a:p>
            <a:pPr marL="0" indent="0">
              <a:buNone/>
            </a:pPr>
            <a:endParaRPr lang="en-US" dirty="0"/>
          </a:p>
          <a:p>
            <a:pPr marL="0" indent="0">
              <a:buNone/>
            </a:pPr>
            <a:r>
              <a:rPr lang="en-US" dirty="0" smtClean="0"/>
              <a:t>However there are 3 important differences between DNA and RNA;</a:t>
            </a:r>
          </a:p>
          <a:p>
            <a:pPr marL="0" indent="0">
              <a:buNone/>
            </a:pPr>
            <a:endParaRPr lang="en-US" dirty="0"/>
          </a:p>
          <a:p>
            <a:pPr marL="514350" indent="-514350">
              <a:buFont typeface="+mj-lt"/>
              <a:buAutoNum type="arabicPeriod"/>
            </a:pPr>
            <a:r>
              <a:rPr lang="en-US" dirty="0" smtClean="0"/>
              <a:t>The sugar in RNA is </a:t>
            </a:r>
            <a:r>
              <a:rPr lang="en-US" b="1" dirty="0" smtClean="0"/>
              <a:t>ribose</a:t>
            </a:r>
            <a:r>
              <a:rPr lang="en-US" dirty="0" smtClean="0"/>
              <a:t> instead of </a:t>
            </a:r>
            <a:r>
              <a:rPr lang="en-US" dirty="0" err="1" smtClean="0"/>
              <a:t>deoxyribose</a:t>
            </a:r>
            <a:r>
              <a:rPr lang="en-US" dirty="0" smtClean="0"/>
              <a:t>.</a:t>
            </a:r>
          </a:p>
          <a:p>
            <a:pPr marL="514350" indent="-514350">
              <a:buFont typeface="+mj-lt"/>
              <a:buAutoNum type="arabicPeriod"/>
            </a:pPr>
            <a:r>
              <a:rPr lang="en-US" dirty="0" smtClean="0"/>
              <a:t>RNA is generally single stranded and not double stranded like DNA.</a:t>
            </a:r>
          </a:p>
          <a:p>
            <a:pPr marL="514350" indent="-514350">
              <a:buFont typeface="+mj-lt"/>
              <a:buAutoNum type="arabicPeriod"/>
            </a:pPr>
            <a:r>
              <a:rPr lang="en-US" dirty="0" smtClean="0"/>
              <a:t>RNA contains uracil instead of thymine (A-U instead of A-T).</a:t>
            </a:r>
          </a:p>
          <a:p>
            <a:pPr marL="514350" indent="-514350">
              <a:buFont typeface="+mj-lt"/>
              <a:buAutoNum type="arabicPeriod"/>
            </a:pPr>
            <a:endParaRPr lang="en-US" dirty="0"/>
          </a:p>
          <a:p>
            <a:pPr marL="0" indent="0">
              <a:buNone/>
            </a:pPr>
            <a:r>
              <a:rPr lang="en-US" dirty="0" smtClean="0"/>
              <a:t>These chemical differences make it easy for enzymes in the cell to tell the difference between DNA and RNA.</a:t>
            </a:r>
            <a:endParaRPr lang="en-US" dirty="0"/>
          </a:p>
        </p:txBody>
      </p:sp>
    </p:spTree>
    <p:extLst>
      <p:ext uri="{BB962C8B-B14F-4D97-AF65-F5344CB8AC3E}">
        <p14:creationId xmlns:p14="http://schemas.microsoft.com/office/powerpoint/2010/main" val="2625614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RNA</a:t>
            </a:r>
            <a:endParaRPr lang="en-US" dirty="0"/>
          </a:p>
        </p:txBody>
      </p:sp>
      <p:sp>
        <p:nvSpPr>
          <p:cNvPr id="4" name="Text Placeholder 3"/>
          <p:cNvSpPr>
            <a:spLocks noGrp="1"/>
          </p:cNvSpPr>
          <p:nvPr>
            <p:ph type="body" idx="1"/>
          </p:nvPr>
        </p:nvSpPr>
        <p:spPr>
          <a:xfrm>
            <a:off x="2286256" y="981617"/>
            <a:ext cx="4968344" cy="823912"/>
          </a:xfrm>
        </p:spPr>
        <p:txBody>
          <a:bodyPr/>
          <a:lstStyle/>
          <a:p>
            <a:r>
              <a:rPr lang="en-US" dirty="0" smtClean="0"/>
              <a:t>Deoxyribonucleic Acid (DNA)</a:t>
            </a:r>
            <a:endParaRPr lang="en-US" dirty="0"/>
          </a:p>
        </p:txBody>
      </p:sp>
      <p:sp>
        <p:nvSpPr>
          <p:cNvPr id="6" name="Text Placeholder 5"/>
          <p:cNvSpPr>
            <a:spLocks noGrp="1"/>
          </p:cNvSpPr>
          <p:nvPr>
            <p:ph type="body" sz="quarter" idx="3"/>
          </p:nvPr>
        </p:nvSpPr>
        <p:spPr>
          <a:xfrm>
            <a:off x="6361642" y="981617"/>
            <a:ext cx="5183188" cy="823912"/>
          </a:xfrm>
        </p:spPr>
        <p:txBody>
          <a:bodyPr/>
          <a:lstStyle/>
          <a:p>
            <a:r>
              <a:rPr lang="en-US" dirty="0" smtClean="0"/>
              <a:t>Ribonucleic Acid (RNA)</a:t>
            </a:r>
            <a:endParaRPr lang="en-US" dirty="0"/>
          </a:p>
        </p:txBody>
      </p:sp>
      <p:pic>
        <p:nvPicPr>
          <p:cNvPr id="8" name="Content Placeholder 7"/>
          <p:cNvPicPr>
            <a:picLocks noGrp="1" noChangeAspect="1"/>
          </p:cNvPicPr>
          <p:nvPr>
            <p:ph sz="half" idx="2"/>
          </p:nvPr>
        </p:nvPicPr>
        <p:blipFill>
          <a:blip r:embed="rId2"/>
          <a:stretch>
            <a:fillRect/>
          </a:stretch>
        </p:blipFill>
        <p:spPr>
          <a:xfrm>
            <a:off x="2267840" y="1797337"/>
            <a:ext cx="7488808" cy="4937836"/>
          </a:xfrm>
          <a:prstGeom prst="rect">
            <a:avLst/>
          </a:prstGeom>
        </p:spPr>
      </p:pic>
    </p:spTree>
    <p:extLst>
      <p:ext uri="{BB962C8B-B14F-4D97-AF65-F5344CB8AC3E}">
        <p14:creationId xmlns:p14="http://schemas.microsoft.com/office/powerpoint/2010/main" val="2232943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is the Master Plan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DNA can be compared to the master plan for a building that has been drawn my an architect. </a:t>
            </a:r>
          </a:p>
          <a:p>
            <a:pPr marL="0" indent="0">
              <a:buNone/>
            </a:pPr>
            <a:endParaRPr lang="en-US" sz="1600" dirty="0"/>
          </a:p>
          <a:p>
            <a:pPr marL="0" indent="0">
              <a:buNone/>
            </a:pPr>
            <a:r>
              <a:rPr lang="en-US" dirty="0" smtClean="0"/>
              <a:t>As such this plan is very valuable and the builders cannot risk taking it to the building site where it might become damaged. </a:t>
            </a:r>
          </a:p>
          <a:p>
            <a:pPr marL="0" indent="0">
              <a:buNone/>
            </a:pPr>
            <a:endParaRPr lang="en-US" sz="1600" dirty="0"/>
          </a:p>
          <a:p>
            <a:pPr marL="0" indent="0">
              <a:buNone/>
            </a:pPr>
            <a:r>
              <a:rPr lang="en-US" dirty="0" smtClean="0"/>
              <a:t>Instead they use inexpensive copies called “blue prints” which can be disposed of when they have served their purpose. </a:t>
            </a:r>
          </a:p>
          <a:p>
            <a:pPr marL="0" indent="0">
              <a:buNone/>
            </a:pPr>
            <a:endParaRPr lang="en-US" sz="1500" dirty="0"/>
          </a:p>
          <a:p>
            <a:pPr marL="0" indent="0">
              <a:buNone/>
            </a:pPr>
            <a:r>
              <a:rPr lang="en-US" dirty="0" smtClean="0"/>
              <a:t>This is similar to the way DNA and RNA are used. DNA is the master plan. Moreover the organisms long-term survival depends upon the integrity of its DNA. </a:t>
            </a:r>
            <a:endParaRPr lang="en-US" dirty="0"/>
          </a:p>
          <a:p>
            <a:pPr marL="0" indent="0">
              <a:buNone/>
            </a:pPr>
            <a:endParaRPr lang="en-US" sz="1500" dirty="0" smtClean="0"/>
          </a:p>
          <a:p>
            <a:pPr marL="0" indent="0">
              <a:buNone/>
            </a:pPr>
            <a:r>
              <a:rPr lang="en-US" dirty="0" smtClean="0"/>
              <a:t>Because of this the DNA will never leave the safety of the nuclear envelope (except during cell division). Instead RNA is transcribed from DNA to act as a disposable copy that can leave the nuclear envelope and carry the genetic code that is used to produce proteins. </a:t>
            </a:r>
            <a:endParaRPr lang="en-US" dirty="0"/>
          </a:p>
        </p:txBody>
      </p:sp>
    </p:spTree>
    <p:extLst>
      <p:ext uri="{BB962C8B-B14F-4D97-AF65-F5344CB8AC3E}">
        <p14:creationId xmlns:p14="http://schemas.microsoft.com/office/powerpoint/2010/main" val="1437385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RNA</a:t>
            </a:r>
            <a:endParaRPr lang="en-US" dirty="0"/>
          </a:p>
        </p:txBody>
      </p:sp>
      <p:sp>
        <p:nvSpPr>
          <p:cNvPr id="3" name="Content Placeholder 2"/>
          <p:cNvSpPr>
            <a:spLocks noGrp="1"/>
          </p:cNvSpPr>
          <p:nvPr>
            <p:ph idx="1"/>
          </p:nvPr>
        </p:nvSpPr>
        <p:spPr/>
        <p:txBody>
          <a:bodyPr/>
          <a:lstStyle/>
          <a:p>
            <a:pPr marL="0" indent="0">
              <a:buNone/>
            </a:pPr>
            <a:r>
              <a:rPr lang="en-US" b="1" dirty="0" smtClean="0"/>
              <a:t>RNA is a disposable copy of a segment of DNA. A working facsimile of a single gene</a:t>
            </a:r>
            <a:r>
              <a:rPr lang="en-US" dirty="0" smtClean="0"/>
              <a:t>.</a:t>
            </a:r>
          </a:p>
          <a:p>
            <a:pPr marL="0" indent="0">
              <a:buNone/>
            </a:pPr>
            <a:endParaRPr lang="en-US" dirty="0"/>
          </a:p>
          <a:p>
            <a:pPr marL="0" indent="0">
              <a:buNone/>
            </a:pPr>
            <a:r>
              <a:rPr lang="en-US" dirty="0" smtClean="0"/>
              <a:t>RNA has many functions but most RNA molecules are involved in a single process – protein synthesis.</a:t>
            </a:r>
          </a:p>
          <a:p>
            <a:pPr marL="0" indent="0">
              <a:buNone/>
            </a:pPr>
            <a:endParaRPr lang="en-US" dirty="0"/>
          </a:p>
          <a:p>
            <a:pPr marL="0" indent="0">
              <a:buNone/>
            </a:pPr>
            <a:r>
              <a:rPr lang="en-US" dirty="0" smtClean="0"/>
              <a:t>RNA controls the assembly of amino acids (AA)into proteins. There are several types of RNA and each one controls a different aspect of this process. </a:t>
            </a:r>
            <a:endParaRPr lang="en-US" dirty="0"/>
          </a:p>
        </p:txBody>
      </p:sp>
    </p:spTree>
    <p:extLst>
      <p:ext uri="{BB962C8B-B14F-4D97-AF65-F5344CB8AC3E}">
        <p14:creationId xmlns:p14="http://schemas.microsoft.com/office/powerpoint/2010/main" val="3356967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RNA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Messenger RNA</a:t>
            </a:r>
            <a:r>
              <a:rPr lang="en-US" dirty="0" smtClean="0"/>
              <a:t>: the RNA molecules that contain instructions for assembling AA into proteins are called messenger RNA (mRNA). They carry information from DNA to other parts of the cell.</a:t>
            </a:r>
          </a:p>
          <a:p>
            <a:pPr marL="0" indent="0">
              <a:buNone/>
            </a:pPr>
            <a:endParaRPr lang="en-US" dirty="0"/>
          </a:p>
          <a:p>
            <a:pPr marL="0" indent="0">
              <a:buNone/>
            </a:pPr>
            <a:r>
              <a:rPr lang="en-US" b="1" dirty="0" smtClean="0"/>
              <a:t>Ribosomal RNA</a:t>
            </a:r>
            <a:r>
              <a:rPr lang="en-US" dirty="0" smtClean="0"/>
              <a:t>: proteins are assembled on ribosomes – small organelles composed of two subunits. These subunits are composed of ribosomal RNA and as many as 80 different proteins. </a:t>
            </a:r>
          </a:p>
          <a:p>
            <a:pPr marL="0" indent="0">
              <a:buNone/>
            </a:pPr>
            <a:endParaRPr lang="en-US" dirty="0"/>
          </a:p>
          <a:p>
            <a:pPr marL="0" indent="0">
              <a:buNone/>
            </a:pPr>
            <a:r>
              <a:rPr lang="en-US" b="1" dirty="0" smtClean="0"/>
              <a:t>Transfer RNA</a:t>
            </a:r>
            <a:r>
              <a:rPr lang="en-US" dirty="0" smtClean="0"/>
              <a:t>: a third type of RNA transfers each AA to the ribosome as it is specified in the genetic code of mRNA. These molecules are known as transfer RNA (</a:t>
            </a:r>
            <a:r>
              <a:rPr lang="en-US" dirty="0" err="1" smtClean="0"/>
              <a:t>tRNA</a:t>
            </a:r>
            <a:r>
              <a:rPr lang="en-US" dirty="0" smtClean="0"/>
              <a:t>).</a:t>
            </a:r>
            <a:endParaRPr lang="en-US" dirty="0"/>
          </a:p>
        </p:txBody>
      </p:sp>
    </p:spTree>
    <p:extLst>
      <p:ext uri="{BB962C8B-B14F-4D97-AF65-F5344CB8AC3E}">
        <p14:creationId xmlns:p14="http://schemas.microsoft.com/office/powerpoint/2010/main" val="46545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RNA Synthesis (Transcription)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Cells invest a large amount of raw materials and energy making RNA. Understanding how this process works is important in understanding how genes work.</a:t>
            </a:r>
          </a:p>
          <a:p>
            <a:pPr marL="0" indent="0">
              <a:buNone/>
            </a:pPr>
            <a:endParaRPr lang="en-US" dirty="0"/>
          </a:p>
          <a:p>
            <a:pPr marL="0" indent="0">
              <a:buNone/>
            </a:pPr>
            <a:r>
              <a:rPr lang="en-US" dirty="0" smtClean="0"/>
              <a:t>Most of the process of making RNA takes place during </a:t>
            </a:r>
            <a:r>
              <a:rPr lang="en-US" b="1" dirty="0" smtClean="0"/>
              <a:t>transcription</a:t>
            </a:r>
            <a:r>
              <a:rPr lang="en-US" dirty="0" smtClean="0"/>
              <a:t>. In transcription segments of DNA serve as templates to produce complimentary RNA molecules. </a:t>
            </a:r>
          </a:p>
          <a:p>
            <a:pPr marL="0" indent="0">
              <a:buNone/>
            </a:pPr>
            <a:endParaRPr lang="en-US" dirty="0"/>
          </a:p>
          <a:p>
            <a:pPr marL="0" indent="0">
              <a:buNone/>
            </a:pPr>
            <a:r>
              <a:rPr lang="en-US" dirty="0" smtClean="0"/>
              <a:t>In prokaryotic cells RNA synthesis takes place in the cytoplasm. In eukaryotes it takes place in the nucleolus. We will focus on transcription in eukaryotic cells. </a:t>
            </a:r>
            <a:endParaRPr lang="en-US" dirty="0"/>
          </a:p>
        </p:txBody>
      </p:sp>
    </p:spTree>
    <p:extLst>
      <p:ext uri="{BB962C8B-B14F-4D97-AF65-F5344CB8AC3E}">
        <p14:creationId xmlns:p14="http://schemas.microsoft.com/office/powerpoint/2010/main" val="4183989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1052</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RNA</vt:lpstr>
      <vt:lpstr>The Role of RNA</vt:lpstr>
      <vt:lpstr>The Role of RNA</vt:lpstr>
      <vt:lpstr>Comparing DNA and RNA</vt:lpstr>
      <vt:lpstr>The Structure of RNA</vt:lpstr>
      <vt:lpstr>DNA is the Master Plan</vt:lpstr>
      <vt:lpstr>Functions of RNA</vt:lpstr>
      <vt:lpstr>Types of RNA</vt:lpstr>
      <vt:lpstr>RNA Synthesis (Transcription)</vt:lpstr>
      <vt:lpstr>Transcription</vt:lpstr>
      <vt:lpstr>Promoters</vt:lpstr>
      <vt:lpstr>RNA Editing</vt:lpstr>
      <vt:lpstr>RNA Editing</vt:lpstr>
      <vt:lpstr>PowerPoint Presentation</vt:lpstr>
      <vt:lpstr>Cap and Tail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RNA</dc:title>
  <dc:creator>Andrew McLean</dc:creator>
  <cp:lastModifiedBy>Andrew McLean</cp:lastModifiedBy>
  <cp:revision>17</cp:revision>
  <dcterms:created xsi:type="dcterms:W3CDTF">2014-01-23T15:44:12Z</dcterms:created>
  <dcterms:modified xsi:type="dcterms:W3CDTF">2014-03-07T00:28:19Z</dcterms:modified>
</cp:coreProperties>
</file>