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7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7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267" y="44370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7" y="1847850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1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917" y="160337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916" y="4589463"/>
            <a:ext cx="1015153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365125"/>
            <a:ext cx="101854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84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91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854" y="365125"/>
            <a:ext cx="1015153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855" y="1681163"/>
            <a:ext cx="47937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855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0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6132" y="365125"/>
            <a:ext cx="101176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132" y="1825625"/>
            <a:ext cx="101176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3B32-2A2C-487B-A4BB-D9DAA6399CF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0E0D-1160-444A-87B0-0EFAD12E884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mgr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19799"/>
            <a:ext cx="1115617" cy="1346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1326748"/>
            <a:ext cx="1115617" cy="14188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8614" y="2722741"/>
            <a:ext cx="1124230" cy="13356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4058403"/>
            <a:ext cx="1115616" cy="12807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" y="5339108"/>
            <a:ext cx="1115615" cy="15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4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Ribosomes and Protein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300" dirty="0" smtClean="0"/>
              <a:t>Translation begins when a ribosome attaches to a mRNA molecule in the cytoplasm. </a:t>
            </a:r>
          </a:p>
          <a:p>
            <a:endParaRPr lang="en-US" sz="1900" i="1" dirty="0"/>
          </a:p>
          <a:p>
            <a:r>
              <a:rPr lang="en-US" sz="3300" i="1" dirty="0" smtClean="0"/>
              <a:t>m</a:t>
            </a:r>
            <a:r>
              <a:rPr lang="en-US" sz="3300" dirty="0" smtClean="0"/>
              <a:t>RNA and small </a:t>
            </a:r>
            <a:r>
              <a:rPr lang="en-US" sz="3300" dirty="0"/>
              <a:t>sub-unit bind </a:t>
            </a:r>
            <a:r>
              <a:rPr lang="en-US" sz="3300" dirty="0" smtClean="0"/>
              <a:t>together</a:t>
            </a:r>
          </a:p>
          <a:p>
            <a:endParaRPr lang="en-US" sz="1800" dirty="0"/>
          </a:p>
          <a:p>
            <a:r>
              <a:rPr lang="en-US" sz="3300" dirty="0" smtClean="0"/>
              <a:t>Initiator </a:t>
            </a:r>
            <a:r>
              <a:rPr lang="en-US" sz="3300" i="1" dirty="0" err="1"/>
              <a:t>t</a:t>
            </a:r>
            <a:r>
              <a:rPr lang="en-US" sz="3300" dirty="0" err="1"/>
              <a:t>RNA</a:t>
            </a:r>
            <a:r>
              <a:rPr lang="en-US" sz="3300" dirty="0"/>
              <a:t> (UAC) base pairs with start codon (</a:t>
            </a:r>
            <a:r>
              <a:rPr lang="en-US" sz="3300" dirty="0" smtClean="0"/>
              <a:t>AUG). Start </a:t>
            </a:r>
            <a:r>
              <a:rPr lang="en-US" sz="3300" dirty="0"/>
              <a:t>codon </a:t>
            </a:r>
            <a:r>
              <a:rPr lang="en-US" sz="3300" i="1" dirty="0" err="1"/>
              <a:t>t</a:t>
            </a:r>
            <a:r>
              <a:rPr lang="en-US" sz="3300" dirty="0" err="1"/>
              <a:t>RNA</a:t>
            </a:r>
            <a:r>
              <a:rPr lang="en-US" sz="3300" dirty="0"/>
              <a:t> contains methionine (MET) – </a:t>
            </a:r>
            <a:r>
              <a:rPr lang="en-US" sz="3300" i="1" dirty="0"/>
              <a:t>this may be removed </a:t>
            </a:r>
            <a:r>
              <a:rPr lang="en-US" sz="3300" i="1" dirty="0" smtClean="0"/>
              <a:t>later</a:t>
            </a:r>
          </a:p>
          <a:p>
            <a:endParaRPr lang="en-US" sz="1800" i="1" dirty="0"/>
          </a:p>
          <a:p>
            <a:r>
              <a:rPr lang="en-US" sz="3300" dirty="0" smtClean="0"/>
              <a:t>Large </a:t>
            </a:r>
            <a:r>
              <a:rPr lang="en-US" sz="3300" dirty="0"/>
              <a:t>sub-unit arrives, completing the initiation </a:t>
            </a:r>
            <a:r>
              <a:rPr lang="en-US" sz="3300" dirty="0" smtClean="0"/>
              <a:t>complex</a:t>
            </a:r>
          </a:p>
          <a:p>
            <a:endParaRPr lang="en-US" sz="1800" i="1" dirty="0"/>
          </a:p>
          <a:p>
            <a:pPr marL="0" indent="0">
              <a:buNone/>
            </a:pPr>
            <a:r>
              <a:rPr lang="en-US" sz="3300" i="1" dirty="0" smtClean="0"/>
              <a:t>Energy </a:t>
            </a:r>
            <a:r>
              <a:rPr lang="en-US" sz="3300" i="1" dirty="0"/>
              <a:t>throughout translation comes from hydrolysis of </a:t>
            </a:r>
            <a:r>
              <a:rPr lang="en-US" sz="3300" dirty="0"/>
              <a:t>GTP</a:t>
            </a:r>
            <a:r>
              <a:rPr lang="en-US" sz="3300" i="1" dirty="0"/>
              <a:t> to </a:t>
            </a:r>
            <a:r>
              <a:rPr lang="en-US" sz="3300" dirty="0" err="1" smtClean="0"/>
              <a:t>GDP+P</a:t>
            </a:r>
            <a:r>
              <a:rPr lang="en-US" sz="3300" i="1" dirty="0" err="1" smtClean="0"/>
              <a:t>i</a:t>
            </a:r>
            <a:r>
              <a:rPr lang="en-US" sz="3300" i="1" dirty="0" smtClean="0"/>
              <a:t>.</a:t>
            </a:r>
            <a:endParaRPr lang="en-GB" sz="3300" i="1" dirty="0"/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0000" y="1171576"/>
            <a:ext cx="5681599" cy="398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5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Elongation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each codon passes through the ribosome </a:t>
            </a:r>
            <a:r>
              <a:rPr lang="en-US" dirty="0" err="1" smtClean="0"/>
              <a:t>tRNA</a:t>
            </a:r>
            <a:r>
              <a:rPr lang="en-US" dirty="0" smtClean="0"/>
              <a:t> brings the appropriate AA into the ribosome </a:t>
            </a:r>
          </a:p>
          <a:p>
            <a:endParaRPr lang="en-US" dirty="0"/>
          </a:p>
          <a:p>
            <a:r>
              <a:rPr lang="en-US" dirty="0" smtClean="0"/>
              <a:t>The ribosome attaches these AA to the growing polypeptide chain.</a:t>
            </a:r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dirty="0" err="1" smtClean="0"/>
              <a:t>tRNA</a:t>
            </a:r>
            <a:r>
              <a:rPr lang="en-US" dirty="0" smtClean="0"/>
              <a:t> molecule carries just one kind of AA.</a:t>
            </a:r>
          </a:p>
          <a:p>
            <a:endParaRPr lang="en-US" dirty="0"/>
          </a:p>
          <a:p>
            <a:r>
              <a:rPr lang="en-US" dirty="0" err="1" smtClean="0"/>
              <a:t>tRNA</a:t>
            </a:r>
            <a:r>
              <a:rPr lang="en-US" dirty="0" smtClean="0"/>
              <a:t> has 3 unpaired bases called anticodons. These are complimentary to the mRNA codon. For example the anticodon for AUG would be UAC.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7651" y="1385888"/>
            <a:ext cx="5575287" cy="41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polypeptide continues to grow until the ribosome reaches a “stop” </a:t>
            </a:r>
            <a:r>
              <a:rPr lang="en-US" dirty="0" smtClean="0"/>
              <a:t>codon (UAG, UAA, and UGA) </a:t>
            </a:r>
            <a:r>
              <a:rPr lang="en-US" dirty="0" smtClean="0"/>
              <a:t>on the mRNA molecule.</a:t>
            </a:r>
          </a:p>
          <a:p>
            <a:endParaRPr lang="en-US" dirty="0"/>
          </a:p>
          <a:p>
            <a:r>
              <a:rPr lang="en-US" dirty="0" smtClean="0"/>
              <a:t>When the stop codon is reaches the ribosome releases both the polypeptide chain and the mRNA molecule, completing the process of translation.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2944" y="1365250"/>
            <a:ext cx="5204243" cy="45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Roles of </a:t>
            </a:r>
            <a:r>
              <a:rPr lang="en-US" dirty="0" err="1" smtClean="0"/>
              <a:t>tRNA</a:t>
            </a:r>
            <a:r>
              <a:rPr lang="en-US" dirty="0" smtClean="0"/>
              <a:t> and </a:t>
            </a:r>
            <a:r>
              <a:rPr lang="en-US" dirty="0" err="1" smtClean="0"/>
              <a:t>rRNA</a:t>
            </a:r>
            <a:r>
              <a:rPr lang="en-US" dirty="0" smtClean="0"/>
              <a:t> in Translation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All 3 major forms of RNA – mRNA, </a:t>
            </a:r>
            <a:r>
              <a:rPr lang="en-US" dirty="0" err="1" smtClean="0"/>
              <a:t>tRNA</a:t>
            </a:r>
            <a:r>
              <a:rPr lang="en-US" dirty="0" smtClean="0"/>
              <a:t> and </a:t>
            </a:r>
            <a:r>
              <a:rPr lang="en-US" dirty="0" err="1" smtClean="0"/>
              <a:t>rRNA</a:t>
            </a:r>
            <a:r>
              <a:rPr lang="en-US" dirty="0" smtClean="0"/>
              <a:t> come together in the ribosome during translation.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mRNA molecule carries the coded message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molecules make sure that exactly the right AA is delivered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ribosomes themselves are composed of roughly 80% proteins and 3 or 4 different </a:t>
            </a:r>
            <a:r>
              <a:rPr lang="en-US" dirty="0" err="1" smtClean="0"/>
              <a:t>rRNA</a:t>
            </a:r>
            <a:r>
              <a:rPr lang="en-US" dirty="0" smtClean="0"/>
              <a:t> molecules. The </a:t>
            </a:r>
            <a:r>
              <a:rPr lang="en-US" dirty="0" err="1" smtClean="0"/>
              <a:t>rRNA</a:t>
            </a:r>
            <a:r>
              <a:rPr lang="en-US" dirty="0" smtClean="0"/>
              <a:t> molecules help to hold the ribosomal proteins in place and help to locate the beginning of the mRNA molecule.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rRNA</a:t>
            </a:r>
            <a:r>
              <a:rPr lang="en-US" dirty="0" smtClean="0"/>
              <a:t> may also help carry out the chemical reaction that joins the AA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Molecular Basis of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7" y="1847849"/>
            <a:ext cx="10515600" cy="4767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Mendel might have been surprised that most genes contain nothing more than instructions for assembling proteins.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 smtClean="0"/>
              <a:t>What do proteins have to do with the shape of a seed or the color of a leaf?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 smtClean="0"/>
              <a:t>The answer is that they have everything to do with these traits!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09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Molecular Basis of Heredity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proteins are enzymes which control the rate of chemical reactions. So a protein may be responsible for making a pigment that </a:t>
            </a:r>
            <a:r>
              <a:rPr lang="en-US" dirty="0" smtClean="0"/>
              <a:t>determines </a:t>
            </a:r>
            <a:r>
              <a:rPr lang="en-US" dirty="0"/>
              <a:t>what color a plants flowers are.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Another protein may control patterns of development in an embryo or tissue growth in a leaf.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Proteins are specifically designed tools meant to build or operate a component of a living cell.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34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discoveries made by Watson and Crick as well as several other prominent scientists lead to the creation of the field of molecular biology.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Molecular biology seeks to explain living organisms by studying them at the molecular level.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of the earliest discoveries came to be known as the </a:t>
            </a:r>
            <a:r>
              <a:rPr lang="en-US" dirty="0" err="1" smtClean="0"/>
              <a:t>fileds</a:t>
            </a:r>
            <a:r>
              <a:rPr lang="en-US" dirty="0" smtClean="0"/>
              <a:t> “central dogma” – information is transferred from DNA to RNA to protein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exceptions to this rule (for example retro-viruses transfer information from RNA to DNA).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Nature of 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a nearly universal nature to the base sequence of DNA.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Although there are a few slight variations in some organisms in terms of AA assigned to particular codons, the code is always read 3 bases at a time and in the same direction.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Despite the large differences and diversity in life on Earth living organisms display remarkable unity at life’s most basic level – molecular biology and the gene.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genetic code and how do we read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first step in decoding genetic messages is to transcribe a nucleotide base sequence from DNA into RNA.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transcribed information contains code for making proteins.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we know proteins are made from amino acids (AA) which are joined together into long chains called </a:t>
            </a:r>
            <a:r>
              <a:rPr lang="en-US" b="1" dirty="0" smtClean="0"/>
              <a:t>polypeptides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specific sequence of AA in a polypeptide determine the properties of different proteins.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then do the sequence of bases in DNA and RNA determine the sequence of AA?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0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RNA consists of 4 bases – adenine, uracil, guanine, and cytosine.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effect these bases form a language of just 4 letters – A, U, G, and C. We call this language the genetic code.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genetic code is read 3 letters at a time. In other words each “word” is 3 bases long and corresponds to a single AA.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“3 letter word” is known as a codon. Although this may sound extremely simple the 3 base codon system actually provides more than enough codons to  cater for all the AA.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there are 4 different bases in RNA there are 64 possible three-base codons (4x4x4=64) in the genetic code.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AA can be specified by more than one codon. For example the AA </a:t>
            </a:r>
            <a:r>
              <a:rPr lang="en-US" dirty="0" err="1" smtClean="0"/>
              <a:t>leucine</a:t>
            </a:r>
            <a:r>
              <a:rPr lang="en-US" dirty="0" smtClean="0"/>
              <a:t> has 6 different </a:t>
            </a:r>
            <a:r>
              <a:rPr lang="en-US" dirty="0" err="1" smtClean="0"/>
              <a:t>condon</a:t>
            </a:r>
            <a:r>
              <a:rPr lang="en-US" dirty="0" smtClean="0"/>
              <a:t> (UUA, UUG, CUU, CUC, CUA, and CUG). However only one codon (UGC) specifies the AA tryptophan.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make the job of decoding codons simple by using a genetic code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Codons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68400" y="1825625"/>
            <a:ext cx="5003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Start at the middle and move outwards.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Move to the second ring to find the second letter.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the third letter </a:t>
            </a:r>
            <a:r>
              <a:rPr lang="en-US" dirty="0" err="1" smtClean="0"/>
              <a:t>amoungst</a:t>
            </a:r>
            <a:r>
              <a:rPr lang="en-US" dirty="0" smtClean="0"/>
              <a:t> the smallest set of letters in the outer ring.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read the AA from that sector.</a:t>
            </a:r>
            <a:endParaRPr lang="en-US" dirty="0"/>
          </a:p>
        </p:txBody>
      </p:sp>
      <p:pic>
        <p:nvPicPr>
          <p:cNvPr id="7" name="Content Placeholder 3" descr="circulargenetictab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36726" y="1825625"/>
            <a:ext cx="4652548" cy="4351338"/>
          </a:xfrm>
        </p:spPr>
      </p:pic>
    </p:spTree>
    <p:extLst>
      <p:ext uri="{BB962C8B-B14F-4D97-AF65-F5344CB8AC3E}">
        <p14:creationId xmlns:p14="http://schemas.microsoft.com/office/powerpoint/2010/main" val="32505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and Stop Codons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Any language needs punctuation marks. In English punctuation tells us when to stop or when to pause.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genetic code there are also codons that tell us when to stop and when to start.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codon AUG, which codes for methionine also serves as an initiation or “start” codon for protein synthesis.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Following the start codon mRNA is read 3 bases at a time until it reaches one of 3 different “stop” codons (UGA, UAA, UAG). At this point the polypeptide is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role does the ribosome play in assembling proteins?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The sequence of bases in the mRNA provides the instructions for the order in which AA are to be assembled into a polypeptide chain.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the polypeptide is complete it will be folded and possibly combined with other polypeptides to create a functional protein.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Ribosomes fulfill the role of reading the mRNA codon sequence and then joining the appropriate AA into a polypeptide chain.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decoding of mRNA into a protein is called </a:t>
            </a:r>
            <a:r>
              <a:rPr lang="en-US" b="1" dirty="0" smtClean="0"/>
              <a:t>translation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7" y="1485900"/>
            <a:ext cx="10515600" cy="5043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The site of protein synthesis within a </a:t>
            </a:r>
            <a:r>
              <a:rPr lang="en-US" dirty="0" smtClean="0"/>
              <a:t>cell</a:t>
            </a:r>
          </a:p>
          <a:p>
            <a:pPr>
              <a:buNone/>
            </a:pPr>
            <a:endParaRPr lang="en-US" sz="1400" dirty="0"/>
          </a:p>
          <a:p>
            <a:r>
              <a:rPr lang="en-US" dirty="0"/>
              <a:t>Small sub-unit</a:t>
            </a:r>
          </a:p>
          <a:p>
            <a:pPr lvl="3"/>
            <a:r>
              <a:rPr lang="en-US" sz="2800" i="1" dirty="0"/>
              <a:t>m</a:t>
            </a:r>
            <a:r>
              <a:rPr lang="en-US" sz="2800" dirty="0"/>
              <a:t>RNA binding site</a:t>
            </a:r>
          </a:p>
          <a:p>
            <a:r>
              <a:rPr lang="en-US" dirty="0"/>
              <a:t>Large sub-unit</a:t>
            </a:r>
          </a:p>
          <a:p>
            <a:pPr lvl="3"/>
            <a:r>
              <a:rPr lang="en-US" sz="2800" dirty="0"/>
              <a:t>A-site (</a:t>
            </a:r>
            <a:r>
              <a:rPr lang="en-US" sz="2800" dirty="0" err="1"/>
              <a:t>aminoacyl-</a:t>
            </a:r>
            <a:r>
              <a:rPr lang="en-US" sz="2800" i="1" dirty="0" err="1"/>
              <a:t>t</a:t>
            </a:r>
            <a:r>
              <a:rPr lang="en-US" sz="2800" dirty="0" err="1"/>
              <a:t>RNA</a:t>
            </a:r>
            <a:r>
              <a:rPr lang="en-US" sz="2800" dirty="0"/>
              <a:t> binding site)</a:t>
            </a:r>
          </a:p>
          <a:p>
            <a:pPr lvl="3"/>
            <a:r>
              <a:rPr lang="en-US" sz="2800" dirty="0"/>
              <a:t>P-site (</a:t>
            </a:r>
            <a:r>
              <a:rPr lang="en-US" sz="2800" dirty="0" err="1"/>
              <a:t>peptidyl-</a:t>
            </a:r>
            <a:r>
              <a:rPr lang="en-US" sz="2800" i="1" dirty="0" err="1"/>
              <a:t>t</a:t>
            </a:r>
            <a:r>
              <a:rPr lang="en-US" sz="2800" dirty="0" err="1"/>
              <a:t>RNA</a:t>
            </a:r>
            <a:r>
              <a:rPr lang="en-US" sz="2800" dirty="0"/>
              <a:t> binding site)</a:t>
            </a:r>
          </a:p>
          <a:p>
            <a:pPr lvl="3"/>
            <a:r>
              <a:rPr lang="en-US" sz="2800" dirty="0"/>
              <a:t>E-site (exit site)</a:t>
            </a:r>
          </a:p>
          <a:p>
            <a:pPr lvl="3"/>
            <a:r>
              <a:rPr lang="en-US" sz="2800" dirty="0"/>
              <a:t>Exit tunnel (for PP)</a:t>
            </a:r>
          </a:p>
          <a:p>
            <a:pPr marL="173038" lvl="3" indent="-173038"/>
            <a:endParaRPr lang="en-US" sz="1050" dirty="0" smtClean="0"/>
          </a:p>
          <a:p>
            <a:pPr marL="173038" lvl="3" indent="9525">
              <a:buNone/>
            </a:pPr>
            <a:r>
              <a:rPr lang="en-US" sz="2800" dirty="0"/>
              <a:t>A ribosome is made up of approximately 2/3 ribosomal RNA (</a:t>
            </a:r>
            <a:r>
              <a:rPr lang="en-US" sz="2800" i="1" dirty="0" err="1"/>
              <a:t>r</a:t>
            </a:r>
            <a:r>
              <a:rPr lang="en-US" sz="2800" dirty="0" err="1"/>
              <a:t>RNA</a:t>
            </a:r>
            <a:r>
              <a:rPr lang="en-US" sz="2800" dirty="0"/>
              <a:t>) and 1/3 protein.</a:t>
            </a:r>
            <a:endParaRPr lang="en-GB" sz="2800" dirty="0"/>
          </a:p>
        </p:txBody>
      </p:sp>
      <p:pic>
        <p:nvPicPr>
          <p:cNvPr id="18434" name="Picture 2" descr="C:\Users\Andrew McLea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6298" y="0"/>
            <a:ext cx="2225702" cy="1728192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300" y="2513807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Translation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Transcription is the process of making an mRNA molecule from a DNA template. Transcription is not part of translation but it is critical to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Transcription occurs in the nucleus (in eukaryotic cells). Translation is carried out by ribosomes after the mRNA has been transported out of the nucleus in to the cytoplasm.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Translation can often be split into 3 sections; initiation, elongation and termination.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1245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1_Office Theme</vt:lpstr>
      <vt:lpstr>Ribosomes and Protein Synthesis</vt:lpstr>
      <vt:lpstr>The Genetic Code</vt:lpstr>
      <vt:lpstr>RNA Bases</vt:lpstr>
      <vt:lpstr>How to Read Codons</vt:lpstr>
      <vt:lpstr>Reading Codons</vt:lpstr>
      <vt:lpstr>Start and Stop Codons</vt:lpstr>
      <vt:lpstr>Translation</vt:lpstr>
      <vt:lpstr>Ribosomes</vt:lpstr>
      <vt:lpstr>Steps in Translation </vt:lpstr>
      <vt:lpstr>Initiation</vt:lpstr>
      <vt:lpstr>Elongation</vt:lpstr>
      <vt:lpstr>Termination</vt:lpstr>
      <vt:lpstr>The Roles of tRNA and rRNA in Translation </vt:lpstr>
      <vt:lpstr>The Molecular Basis of Heredity</vt:lpstr>
      <vt:lpstr>The Molecular Basis of Heredity</vt:lpstr>
      <vt:lpstr>Molecular Biology</vt:lpstr>
      <vt:lpstr>The Universal Nature of the Genetic Code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McLean</dc:creator>
  <cp:lastModifiedBy>Andrew McLean</cp:lastModifiedBy>
  <cp:revision>17</cp:revision>
  <dcterms:created xsi:type="dcterms:W3CDTF">2014-01-23T21:42:18Z</dcterms:created>
  <dcterms:modified xsi:type="dcterms:W3CDTF">2014-05-22T14:36:25Z</dcterms:modified>
</cp:coreProperties>
</file>