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6" r:id="rId9"/>
    <p:sldId id="263" r:id="rId10"/>
    <p:sldId id="264" r:id="rId11"/>
    <p:sldId id="268" r:id="rId12"/>
    <p:sldId id="265" r:id="rId13"/>
    <p:sldId id="269" r:id="rId14"/>
    <p:sldId id="270" r:id="rId15"/>
    <p:sldId id="272" r:id="rId16"/>
    <p:sldId id="271" r:id="rId17"/>
    <p:sldId id="274" r:id="rId18"/>
    <p:sldId id="273" r:id="rId19"/>
    <p:sldId id="275" r:id="rId20"/>
    <p:sldId id="276" r:id="rId21"/>
    <p:sldId id="277"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64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2B2818-AD79-4E9C-9C01-4FDE2EBDC194}" type="datetimeFigureOut">
              <a:rPr lang="en-US" smtClean="0"/>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CDFBC-615B-42B9-8EBF-D1B91CE17F90}" type="slidenum">
              <a:rPr lang="en-US" smtClean="0"/>
              <a:t>‹#›</a:t>
            </a:fld>
            <a:endParaRPr lang="en-US"/>
          </a:p>
        </p:txBody>
      </p:sp>
    </p:spTree>
    <p:extLst>
      <p:ext uri="{BB962C8B-B14F-4D97-AF65-F5344CB8AC3E}">
        <p14:creationId xmlns:p14="http://schemas.microsoft.com/office/powerpoint/2010/main" val="659923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2B2818-AD79-4E9C-9C01-4FDE2EBDC194}" type="datetimeFigureOut">
              <a:rPr lang="en-US" smtClean="0"/>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CDFBC-615B-42B9-8EBF-D1B91CE17F90}" type="slidenum">
              <a:rPr lang="en-US" smtClean="0"/>
              <a:t>‹#›</a:t>
            </a:fld>
            <a:endParaRPr lang="en-US"/>
          </a:p>
        </p:txBody>
      </p:sp>
    </p:spTree>
    <p:extLst>
      <p:ext uri="{BB962C8B-B14F-4D97-AF65-F5344CB8AC3E}">
        <p14:creationId xmlns:p14="http://schemas.microsoft.com/office/powerpoint/2010/main" val="2451507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2B2818-AD79-4E9C-9C01-4FDE2EBDC194}" type="datetimeFigureOut">
              <a:rPr lang="en-US" smtClean="0"/>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CDFBC-615B-42B9-8EBF-D1B91CE17F90}" type="slidenum">
              <a:rPr lang="en-US" smtClean="0"/>
              <a:t>‹#›</a:t>
            </a:fld>
            <a:endParaRPr lang="en-US"/>
          </a:p>
        </p:txBody>
      </p:sp>
    </p:spTree>
    <p:extLst>
      <p:ext uri="{BB962C8B-B14F-4D97-AF65-F5344CB8AC3E}">
        <p14:creationId xmlns:p14="http://schemas.microsoft.com/office/powerpoint/2010/main" val="1538587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2B2818-AD79-4E9C-9C01-4FDE2EBDC194}" type="datetimeFigureOut">
              <a:rPr lang="en-US" smtClean="0"/>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CDFBC-615B-42B9-8EBF-D1B91CE17F90}" type="slidenum">
              <a:rPr lang="en-US" smtClean="0"/>
              <a:t>‹#›</a:t>
            </a:fld>
            <a:endParaRPr lang="en-US"/>
          </a:p>
        </p:txBody>
      </p:sp>
    </p:spTree>
    <p:extLst>
      <p:ext uri="{BB962C8B-B14F-4D97-AF65-F5344CB8AC3E}">
        <p14:creationId xmlns:p14="http://schemas.microsoft.com/office/powerpoint/2010/main" val="3189469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1709738"/>
            <a:ext cx="1012825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1219200" y="4589463"/>
            <a:ext cx="1012825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2B2818-AD79-4E9C-9C01-4FDE2EBDC194}" type="datetimeFigureOut">
              <a:rPr lang="en-US" smtClean="0"/>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CCDFBC-615B-42B9-8EBF-D1B91CE17F90}" type="slidenum">
              <a:rPr lang="en-US" smtClean="0"/>
              <a:t>‹#›</a:t>
            </a:fld>
            <a:endParaRPr lang="en-US"/>
          </a:p>
        </p:txBody>
      </p:sp>
    </p:spTree>
    <p:extLst>
      <p:ext uri="{BB962C8B-B14F-4D97-AF65-F5344CB8AC3E}">
        <p14:creationId xmlns:p14="http://schemas.microsoft.com/office/powerpoint/2010/main" val="368945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58956" y="1825625"/>
            <a:ext cx="4760844"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2B2818-AD79-4E9C-9C01-4FDE2EBDC194}" type="datetimeFigureOut">
              <a:rPr lang="en-US" smtClean="0"/>
              <a:t>5/22/2014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CCDFBC-615B-42B9-8EBF-D1B91CE17F90}" type="slidenum">
              <a:rPr lang="en-US" smtClean="0"/>
              <a:t>‹#›</a:t>
            </a:fld>
            <a:endParaRPr lang="en-US"/>
          </a:p>
        </p:txBody>
      </p:sp>
    </p:spTree>
    <p:extLst>
      <p:ext uri="{BB962C8B-B14F-4D97-AF65-F5344CB8AC3E}">
        <p14:creationId xmlns:p14="http://schemas.microsoft.com/office/powerpoint/2010/main" val="351668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355600"/>
            <a:ext cx="10136188"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19200" y="1681163"/>
            <a:ext cx="47783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2505075"/>
            <a:ext cx="4778375"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2B2818-AD79-4E9C-9C01-4FDE2EBDC194}" type="datetimeFigureOut">
              <a:rPr lang="en-US" smtClean="0"/>
              <a:t>5/22/2014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CCDFBC-615B-42B9-8EBF-D1B91CE17F90}" type="slidenum">
              <a:rPr lang="en-US" smtClean="0"/>
              <a:t>‹#›</a:t>
            </a:fld>
            <a:endParaRPr lang="en-US"/>
          </a:p>
        </p:txBody>
      </p:sp>
    </p:spTree>
    <p:extLst>
      <p:ext uri="{BB962C8B-B14F-4D97-AF65-F5344CB8AC3E}">
        <p14:creationId xmlns:p14="http://schemas.microsoft.com/office/powerpoint/2010/main" val="2522873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2B2818-AD79-4E9C-9C01-4FDE2EBDC194}" type="datetimeFigureOut">
              <a:rPr lang="en-US" smtClean="0"/>
              <a:t>5/22/2014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CCDFBC-615B-42B9-8EBF-D1B91CE17F90}" type="slidenum">
              <a:rPr lang="en-US" smtClean="0"/>
              <a:t>‹#›</a:t>
            </a:fld>
            <a:endParaRPr lang="en-US"/>
          </a:p>
        </p:txBody>
      </p:sp>
    </p:spTree>
    <p:extLst>
      <p:ext uri="{BB962C8B-B14F-4D97-AF65-F5344CB8AC3E}">
        <p14:creationId xmlns:p14="http://schemas.microsoft.com/office/powerpoint/2010/main" val="1171523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2B2818-AD79-4E9C-9C01-4FDE2EBDC194}" type="datetimeFigureOut">
              <a:rPr lang="en-US" smtClean="0"/>
              <a:t>5/22/2014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CCDFBC-615B-42B9-8EBF-D1B91CE17F90}" type="slidenum">
              <a:rPr lang="en-US" smtClean="0"/>
              <a:t>‹#›</a:t>
            </a:fld>
            <a:endParaRPr lang="en-US"/>
          </a:p>
        </p:txBody>
      </p:sp>
    </p:spTree>
    <p:extLst>
      <p:ext uri="{BB962C8B-B14F-4D97-AF65-F5344CB8AC3E}">
        <p14:creationId xmlns:p14="http://schemas.microsoft.com/office/powerpoint/2010/main" val="1518075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2B2818-AD79-4E9C-9C01-4FDE2EBDC194}" type="datetimeFigureOut">
              <a:rPr lang="en-US" smtClean="0"/>
              <a:t>5/22/2014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CCDFBC-615B-42B9-8EBF-D1B91CE17F90}" type="slidenum">
              <a:rPr lang="en-US" smtClean="0"/>
              <a:t>‹#›</a:t>
            </a:fld>
            <a:endParaRPr lang="en-US"/>
          </a:p>
        </p:txBody>
      </p:sp>
    </p:spTree>
    <p:extLst>
      <p:ext uri="{BB962C8B-B14F-4D97-AF65-F5344CB8AC3E}">
        <p14:creationId xmlns:p14="http://schemas.microsoft.com/office/powerpoint/2010/main" val="23645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2B2818-AD79-4E9C-9C01-4FDE2EBDC194}" type="datetimeFigureOut">
              <a:rPr lang="en-US" smtClean="0"/>
              <a:t>5/22/2014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CCDFBC-615B-42B9-8EBF-D1B91CE17F90}" type="slidenum">
              <a:rPr lang="en-US" smtClean="0"/>
              <a:t>‹#›</a:t>
            </a:fld>
            <a:endParaRPr lang="en-US"/>
          </a:p>
        </p:txBody>
      </p:sp>
    </p:spTree>
    <p:extLst>
      <p:ext uri="{BB962C8B-B14F-4D97-AF65-F5344CB8AC3E}">
        <p14:creationId xmlns:p14="http://schemas.microsoft.com/office/powerpoint/2010/main" val="701142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8956" y="365125"/>
            <a:ext cx="10094843"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258956" y="1825625"/>
            <a:ext cx="10094844"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2B2818-AD79-4E9C-9C01-4FDE2EBDC194}" type="datetimeFigureOut">
              <a:rPr lang="en-US" smtClean="0"/>
              <a:t>5/22/2014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CCDFBC-615B-42B9-8EBF-D1B91CE17F90}" type="slidenum">
              <a:rPr lang="en-US" smtClean="0"/>
              <a:t>‹#›</a:t>
            </a:fld>
            <a:endParaRPr lang="en-US"/>
          </a:p>
        </p:txBody>
      </p:sp>
      <p:pic>
        <p:nvPicPr>
          <p:cNvPr id="7" name="Picture 6" descr="imgres.jpg"/>
          <p:cNvPicPr>
            <a:picLocks noChangeAspect="1"/>
          </p:cNvPicPr>
          <p:nvPr userDrawn="1"/>
        </p:nvPicPr>
        <p:blipFill>
          <a:blip r:embed="rId13" cstate="print"/>
          <a:stretch>
            <a:fillRect/>
          </a:stretch>
        </p:blipFill>
        <p:spPr>
          <a:xfrm>
            <a:off x="0" y="-19799"/>
            <a:ext cx="1115617" cy="1346547"/>
          </a:xfrm>
          <a:prstGeom prst="rect">
            <a:avLst/>
          </a:prstGeom>
        </p:spPr>
      </p:pic>
      <p:pic>
        <p:nvPicPr>
          <p:cNvPr id="8" name="Picture 7"/>
          <p:cNvPicPr>
            <a:picLocks noChangeAspect="1"/>
          </p:cNvPicPr>
          <p:nvPr userDrawn="1"/>
        </p:nvPicPr>
        <p:blipFill>
          <a:blip r:embed="rId14"/>
          <a:stretch>
            <a:fillRect/>
          </a:stretch>
        </p:blipFill>
        <p:spPr>
          <a:xfrm>
            <a:off x="0" y="1326748"/>
            <a:ext cx="1115617" cy="1418807"/>
          </a:xfrm>
          <a:prstGeom prst="rect">
            <a:avLst/>
          </a:prstGeom>
        </p:spPr>
      </p:pic>
      <p:pic>
        <p:nvPicPr>
          <p:cNvPr id="9" name="Picture 8"/>
          <p:cNvPicPr>
            <a:picLocks noChangeAspect="1"/>
          </p:cNvPicPr>
          <p:nvPr userDrawn="1"/>
        </p:nvPicPr>
        <p:blipFill>
          <a:blip r:embed="rId15"/>
          <a:stretch>
            <a:fillRect/>
          </a:stretch>
        </p:blipFill>
        <p:spPr>
          <a:xfrm>
            <a:off x="-8614" y="2722741"/>
            <a:ext cx="1124230" cy="1335662"/>
          </a:xfrm>
          <a:prstGeom prst="rect">
            <a:avLst/>
          </a:prstGeom>
        </p:spPr>
      </p:pic>
      <p:pic>
        <p:nvPicPr>
          <p:cNvPr id="10" name="Picture 9"/>
          <p:cNvPicPr>
            <a:picLocks noChangeAspect="1"/>
          </p:cNvPicPr>
          <p:nvPr userDrawn="1"/>
        </p:nvPicPr>
        <p:blipFill>
          <a:blip r:embed="rId16"/>
          <a:stretch>
            <a:fillRect/>
          </a:stretch>
        </p:blipFill>
        <p:spPr>
          <a:xfrm>
            <a:off x="0" y="4058403"/>
            <a:ext cx="1115616" cy="1280705"/>
          </a:xfrm>
          <a:prstGeom prst="rect">
            <a:avLst/>
          </a:prstGeom>
        </p:spPr>
      </p:pic>
      <p:pic>
        <p:nvPicPr>
          <p:cNvPr id="11" name="Picture 10"/>
          <p:cNvPicPr>
            <a:picLocks noChangeAspect="1"/>
          </p:cNvPicPr>
          <p:nvPr userDrawn="1"/>
        </p:nvPicPr>
        <p:blipFill>
          <a:blip r:embed="rId17"/>
          <a:stretch>
            <a:fillRect/>
          </a:stretch>
        </p:blipFill>
        <p:spPr>
          <a:xfrm>
            <a:off x="1" y="5339108"/>
            <a:ext cx="1115615" cy="1518891"/>
          </a:xfrm>
          <a:prstGeom prst="rect">
            <a:avLst/>
          </a:prstGeom>
        </p:spPr>
      </p:pic>
    </p:spTree>
    <p:extLst>
      <p:ext uri="{BB962C8B-B14F-4D97-AF65-F5344CB8AC3E}">
        <p14:creationId xmlns:p14="http://schemas.microsoft.com/office/powerpoint/2010/main" val="1978852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 Regulation and Expression</a:t>
            </a:r>
            <a:endParaRPr lang="en-US" dirty="0"/>
          </a:p>
        </p:txBody>
      </p:sp>
      <p:sp>
        <p:nvSpPr>
          <p:cNvPr id="3" name="Subtitle 2"/>
          <p:cNvSpPr>
            <a:spLocks noGrp="1"/>
          </p:cNvSpPr>
          <p:nvPr>
            <p:ph type="subTitle" idx="1"/>
          </p:nvPr>
        </p:nvSpPr>
        <p:spPr/>
        <p:txBody>
          <a:bodyPr/>
          <a:lstStyle/>
          <a:p>
            <a:r>
              <a:rPr lang="en-US" dirty="0" smtClean="0"/>
              <a:t>Chapter 13.4</a:t>
            </a:r>
            <a:endParaRPr lang="en-US" dirty="0"/>
          </a:p>
        </p:txBody>
      </p:sp>
    </p:spTree>
    <p:extLst>
      <p:ext uri="{BB962C8B-B14F-4D97-AF65-F5344CB8AC3E}">
        <p14:creationId xmlns:p14="http://schemas.microsoft.com/office/powerpoint/2010/main" val="3680235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Lactose Turns the Operon “On”</a:t>
            </a:r>
            <a:endParaRPr lang="en-US" dirty="0"/>
          </a:p>
        </p:txBody>
      </p:sp>
      <p:sp>
        <p:nvSpPr>
          <p:cNvPr id="3" name="Content Placeholder 2"/>
          <p:cNvSpPr>
            <a:spLocks noGrp="1"/>
          </p:cNvSpPr>
          <p:nvPr>
            <p:ph idx="1"/>
          </p:nvPr>
        </p:nvSpPr>
        <p:spPr/>
        <p:txBody>
          <a:bodyPr/>
          <a:lstStyle/>
          <a:p>
            <a:pPr marL="0" indent="0">
              <a:buNone/>
            </a:pPr>
            <a:r>
              <a:rPr lang="en-US" dirty="0" smtClean="0"/>
              <a:t>The lac repressor protein also has a binding site for lactose. </a:t>
            </a:r>
          </a:p>
          <a:p>
            <a:pPr marL="0" indent="0">
              <a:buNone/>
            </a:pPr>
            <a:endParaRPr lang="en-US" dirty="0"/>
          </a:p>
          <a:p>
            <a:pPr marL="0" indent="0">
              <a:buNone/>
            </a:pPr>
            <a:r>
              <a:rPr lang="en-US" dirty="0" smtClean="0"/>
              <a:t>When lactose is present it will bind to the repressor protein and cause it to fall off the operator. </a:t>
            </a:r>
          </a:p>
          <a:p>
            <a:pPr marL="0" indent="0">
              <a:buNone/>
            </a:pPr>
            <a:endParaRPr lang="en-US" dirty="0"/>
          </a:p>
          <a:p>
            <a:pPr marL="0" indent="0">
              <a:buNone/>
            </a:pPr>
            <a:r>
              <a:rPr lang="en-US" dirty="0" smtClean="0"/>
              <a:t>RNA-polymerase can now transcribe the genes from the </a:t>
            </a:r>
            <a:r>
              <a:rPr lang="en-US" i="1" dirty="0" smtClean="0"/>
              <a:t>lac</a:t>
            </a:r>
            <a:r>
              <a:rPr lang="en-US" dirty="0" smtClean="0"/>
              <a:t> operon.</a:t>
            </a:r>
          </a:p>
          <a:p>
            <a:pPr marL="0" indent="0">
              <a:buNone/>
            </a:pPr>
            <a:endParaRPr lang="en-US" dirty="0"/>
          </a:p>
          <a:p>
            <a:pPr marL="0" indent="0">
              <a:buNone/>
            </a:pPr>
            <a:r>
              <a:rPr lang="en-US" b="1" dirty="0" smtClean="0"/>
              <a:t>In the presence of lactose the operon is automatically switched on.  </a:t>
            </a:r>
            <a:endParaRPr lang="en-US" b="1" dirty="0"/>
          </a:p>
        </p:txBody>
      </p:sp>
    </p:spTree>
    <p:extLst>
      <p:ext uri="{BB962C8B-B14F-4D97-AF65-F5344CB8AC3E}">
        <p14:creationId xmlns:p14="http://schemas.microsoft.com/office/powerpoint/2010/main" val="3777660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52728" y="457200"/>
            <a:ext cx="5184648" cy="694944"/>
          </a:xfrm>
        </p:spPr>
        <p:txBody>
          <a:bodyPr>
            <a:normAutofit fontScale="90000"/>
          </a:bodyPr>
          <a:lstStyle/>
          <a:p>
            <a:r>
              <a:rPr lang="en-US" dirty="0" smtClean="0"/>
              <a:t>Lactose Turns the Operon “On”</a:t>
            </a:r>
            <a:endParaRPr lang="en-US" dirty="0"/>
          </a:p>
        </p:txBody>
      </p:sp>
      <p:sp>
        <p:nvSpPr>
          <p:cNvPr id="6" name="Text Placeholder 5"/>
          <p:cNvSpPr>
            <a:spLocks noGrp="1"/>
          </p:cNvSpPr>
          <p:nvPr>
            <p:ph type="body" sz="half" idx="2"/>
          </p:nvPr>
        </p:nvSpPr>
        <p:spPr>
          <a:xfrm>
            <a:off x="1188720" y="1289304"/>
            <a:ext cx="3583305" cy="5394960"/>
          </a:xfrm>
        </p:spPr>
        <p:txBody>
          <a:bodyPr>
            <a:normAutofit/>
          </a:bodyPr>
          <a:lstStyle/>
          <a:p>
            <a:r>
              <a:rPr lang="en-US" sz="2000" dirty="0" smtClean="0"/>
              <a:t>When lactose is present, it binds to the repressor. </a:t>
            </a:r>
          </a:p>
          <a:p>
            <a:endParaRPr lang="en-US" sz="2000" dirty="0" smtClean="0"/>
          </a:p>
          <a:p>
            <a:r>
              <a:rPr lang="en-US" sz="2000" dirty="0"/>
              <a:t>With the repressor protein in place the genes of the lac operon cannot be transcribed</a:t>
            </a:r>
          </a:p>
          <a:p>
            <a:endParaRPr lang="en-US" sz="2000" dirty="0"/>
          </a:p>
          <a:p>
            <a:r>
              <a:rPr lang="en-US" sz="2000" dirty="0" smtClean="0"/>
              <a:t>This causes the release of the repressor which then moves away from the operating region.</a:t>
            </a:r>
          </a:p>
          <a:p>
            <a:endParaRPr lang="en-US" sz="2000" dirty="0"/>
          </a:p>
          <a:p>
            <a:r>
              <a:rPr lang="en-US" sz="2000" dirty="0" smtClean="0"/>
              <a:t>Transcription can now take place. </a:t>
            </a:r>
            <a:endParaRPr lang="en-US" sz="2000" dirty="0"/>
          </a:p>
        </p:txBody>
      </p:sp>
      <p:pic>
        <p:nvPicPr>
          <p:cNvPr id="8" name="Picture 2" descr="http://upload.wikimedia.org/wikipedia/commons/thumb/2/22/Lac_Operon.svg/512px-Lac_Operon.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3109" y="1408176"/>
            <a:ext cx="6778752" cy="508406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361302" y="1223510"/>
            <a:ext cx="1783080" cy="369332"/>
          </a:xfrm>
          <a:prstGeom prst="rect">
            <a:avLst/>
          </a:prstGeom>
          <a:noFill/>
        </p:spPr>
        <p:txBody>
          <a:bodyPr wrap="square" rtlCol="0">
            <a:spAutoFit/>
          </a:bodyPr>
          <a:lstStyle/>
          <a:p>
            <a:r>
              <a:rPr lang="en-US" dirty="0" smtClean="0"/>
              <a:t>DNA Polymerase</a:t>
            </a:r>
            <a:endParaRPr lang="en-US" dirty="0"/>
          </a:p>
        </p:txBody>
      </p:sp>
      <p:cxnSp>
        <p:nvCxnSpPr>
          <p:cNvPr id="10" name="Straight Connector 9"/>
          <p:cNvCxnSpPr/>
          <p:nvPr/>
        </p:nvCxnSpPr>
        <p:spPr>
          <a:xfrm>
            <a:off x="7257414" y="1591056"/>
            <a:ext cx="201168" cy="630936"/>
          </a:xfrm>
          <a:prstGeom prst="line">
            <a:avLst/>
          </a:prstGeom>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9049638" y="1906524"/>
            <a:ext cx="2121408" cy="369332"/>
          </a:xfrm>
          <a:prstGeom prst="rect">
            <a:avLst/>
          </a:prstGeom>
          <a:noFill/>
        </p:spPr>
        <p:txBody>
          <a:bodyPr wrap="square" rtlCol="0">
            <a:spAutoFit/>
          </a:bodyPr>
          <a:lstStyle/>
          <a:p>
            <a:r>
              <a:rPr lang="en-US" i="1" dirty="0" smtClean="0"/>
              <a:t>Lac</a:t>
            </a:r>
            <a:r>
              <a:rPr lang="en-US" dirty="0" smtClean="0"/>
              <a:t> repressor</a:t>
            </a:r>
            <a:endParaRPr lang="en-US" dirty="0"/>
          </a:p>
        </p:txBody>
      </p:sp>
      <p:cxnSp>
        <p:nvCxnSpPr>
          <p:cNvPr id="12" name="Straight Connector 11"/>
          <p:cNvCxnSpPr>
            <a:stCxn id="11" idx="1"/>
          </p:cNvCxnSpPr>
          <p:nvPr/>
        </p:nvCxnSpPr>
        <p:spPr>
          <a:xfrm flipH="1">
            <a:off x="8144382" y="2091190"/>
            <a:ext cx="905256" cy="459986"/>
          </a:xfrm>
          <a:prstGeom prst="line">
            <a:avLst/>
          </a:prstGeom>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5684646" y="3273552"/>
            <a:ext cx="1097280" cy="374904"/>
          </a:xfrm>
          <a:prstGeom prst="rect">
            <a:avLst/>
          </a:prstGeom>
          <a:noFill/>
        </p:spPr>
        <p:txBody>
          <a:bodyPr wrap="square" rtlCol="0">
            <a:spAutoFit/>
          </a:bodyPr>
          <a:lstStyle/>
          <a:p>
            <a:r>
              <a:rPr lang="en-US" dirty="0" smtClean="0"/>
              <a:t>Promoter</a:t>
            </a:r>
            <a:endParaRPr lang="en-US" dirty="0"/>
          </a:p>
        </p:txBody>
      </p:sp>
      <p:cxnSp>
        <p:nvCxnSpPr>
          <p:cNvPr id="14" name="Straight Connector 13"/>
          <p:cNvCxnSpPr>
            <a:stCxn id="13" idx="3"/>
          </p:cNvCxnSpPr>
          <p:nvPr/>
        </p:nvCxnSpPr>
        <p:spPr>
          <a:xfrm flipV="1">
            <a:off x="6781926" y="2871216"/>
            <a:ext cx="603504" cy="589788"/>
          </a:xfrm>
          <a:prstGeom prst="line">
            <a:avLst/>
          </a:prstGeom>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8967342" y="3383280"/>
            <a:ext cx="1088136" cy="369332"/>
          </a:xfrm>
          <a:prstGeom prst="rect">
            <a:avLst/>
          </a:prstGeom>
          <a:noFill/>
        </p:spPr>
        <p:txBody>
          <a:bodyPr wrap="square" rtlCol="0">
            <a:spAutoFit/>
          </a:bodyPr>
          <a:lstStyle/>
          <a:p>
            <a:r>
              <a:rPr lang="en-US" dirty="0" smtClean="0"/>
              <a:t>Operator</a:t>
            </a:r>
            <a:endParaRPr lang="en-US" dirty="0"/>
          </a:p>
        </p:txBody>
      </p:sp>
      <p:cxnSp>
        <p:nvCxnSpPr>
          <p:cNvPr id="16" name="Straight Connector 15"/>
          <p:cNvCxnSpPr>
            <a:stCxn id="15" idx="1"/>
          </p:cNvCxnSpPr>
          <p:nvPr/>
        </p:nvCxnSpPr>
        <p:spPr>
          <a:xfrm flipH="1" flipV="1">
            <a:off x="7879206" y="2871216"/>
            <a:ext cx="1088136" cy="696730"/>
          </a:xfrm>
          <a:prstGeom prst="line">
            <a:avLst/>
          </a:prstGeom>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10841862" y="4215384"/>
            <a:ext cx="1097280" cy="369332"/>
          </a:xfrm>
          <a:prstGeom prst="rect">
            <a:avLst/>
          </a:prstGeom>
          <a:noFill/>
        </p:spPr>
        <p:txBody>
          <a:bodyPr wrap="square" rtlCol="0">
            <a:spAutoFit/>
          </a:bodyPr>
          <a:lstStyle/>
          <a:p>
            <a:r>
              <a:rPr lang="en-US" dirty="0" smtClean="0"/>
              <a:t>Lactose</a:t>
            </a:r>
            <a:endParaRPr lang="en-US" dirty="0"/>
          </a:p>
        </p:txBody>
      </p:sp>
      <p:cxnSp>
        <p:nvCxnSpPr>
          <p:cNvPr id="18" name="Straight Connector 17"/>
          <p:cNvCxnSpPr>
            <a:stCxn id="17" idx="1"/>
          </p:cNvCxnSpPr>
          <p:nvPr/>
        </p:nvCxnSpPr>
        <p:spPr>
          <a:xfrm flipH="1">
            <a:off x="10165206" y="4400050"/>
            <a:ext cx="676656" cy="89654"/>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a:stCxn id="17" idx="1"/>
          </p:cNvCxnSpPr>
          <p:nvPr/>
        </p:nvCxnSpPr>
        <p:spPr>
          <a:xfrm flipH="1">
            <a:off x="10348086" y="4400050"/>
            <a:ext cx="493776" cy="848606"/>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759662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Eukaryotic Gene Regulation</a:t>
            </a:r>
            <a:endParaRPr lang="en-US" dirty="0"/>
          </a:p>
        </p:txBody>
      </p:sp>
      <p:sp>
        <p:nvSpPr>
          <p:cNvPr id="3" name="Content Placeholder 2"/>
          <p:cNvSpPr>
            <a:spLocks noGrp="1"/>
          </p:cNvSpPr>
          <p:nvPr>
            <p:ph idx="1"/>
          </p:nvPr>
        </p:nvSpPr>
        <p:spPr/>
        <p:txBody>
          <a:bodyPr/>
          <a:lstStyle/>
          <a:p>
            <a:pPr marL="0" indent="0">
              <a:buNone/>
            </a:pPr>
            <a:r>
              <a:rPr lang="en-US" dirty="0" smtClean="0"/>
              <a:t>The general principles of gene regulation in prokaryotes also apply to eukaryotes – however there are some differences. </a:t>
            </a:r>
          </a:p>
          <a:p>
            <a:pPr marL="0" indent="0">
              <a:buNone/>
            </a:pPr>
            <a:endParaRPr lang="en-US" dirty="0"/>
          </a:p>
          <a:p>
            <a:pPr marL="0" indent="0">
              <a:buNone/>
            </a:pPr>
            <a:r>
              <a:rPr lang="en-US" dirty="0" smtClean="0"/>
              <a:t>Most eukaryotic genes are controlled individually and have more complex regulatory sequences than those of the </a:t>
            </a:r>
            <a:r>
              <a:rPr lang="en-US" i="1" dirty="0" smtClean="0"/>
              <a:t>lac</a:t>
            </a:r>
            <a:r>
              <a:rPr lang="en-US" dirty="0" smtClean="0"/>
              <a:t> repressor system.</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917381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TATA Box</a:t>
            </a:r>
            <a:endParaRPr lang="en-US" dirty="0"/>
          </a:p>
        </p:txBody>
      </p:sp>
      <p:sp>
        <p:nvSpPr>
          <p:cNvPr id="3" name="Content Placeholder 2"/>
          <p:cNvSpPr>
            <a:spLocks noGrp="1"/>
          </p:cNvSpPr>
          <p:nvPr>
            <p:ph idx="1"/>
          </p:nvPr>
        </p:nvSpPr>
        <p:spPr/>
        <p:txBody>
          <a:bodyPr/>
          <a:lstStyle/>
          <a:p>
            <a:pPr marL="0" indent="0">
              <a:buNone/>
            </a:pPr>
            <a:r>
              <a:rPr lang="en-US" dirty="0" smtClean="0"/>
              <a:t>The TATA box is a short region of DNA (about 25 or 30 base pairs before the start of a gene) that contains the sequence TATATA or TATAAA.</a:t>
            </a:r>
          </a:p>
          <a:p>
            <a:pPr marL="0" indent="0">
              <a:buNone/>
            </a:pPr>
            <a:endParaRPr lang="en-US" dirty="0"/>
          </a:p>
          <a:p>
            <a:pPr marL="0" indent="0">
              <a:buNone/>
            </a:pPr>
            <a:r>
              <a:rPr lang="en-US" dirty="0" smtClean="0"/>
              <a:t>The TATA box binds a protein that helps position RNA polymerase by marking a point just before the beginning of a gene.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073422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Transcription Factors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Gene regulation in eukaryotic cells can be regulated at a number of levels. One of the most critical is the level of transcription.</a:t>
            </a:r>
          </a:p>
          <a:p>
            <a:pPr marL="0" indent="0">
              <a:buNone/>
            </a:pPr>
            <a:endParaRPr lang="en-US" dirty="0"/>
          </a:p>
          <a:p>
            <a:pPr marL="0" indent="0">
              <a:buNone/>
            </a:pPr>
            <a:r>
              <a:rPr lang="en-US" dirty="0" smtClean="0"/>
              <a:t>Proteins known as </a:t>
            </a:r>
            <a:r>
              <a:rPr lang="en-US" b="1" dirty="0" smtClean="0"/>
              <a:t>transcription factors </a:t>
            </a:r>
            <a:r>
              <a:rPr lang="en-US" dirty="0" smtClean="0"/>
              <a:t>bind DNA sequences, known as </a:t>
            </a:r>
            <a:r>
              <a:rPr lang="en-US" b="1" dirty="0" smtClean="0"/>
              <a:t>enhancers</a:t>
            </a:r>
            <a:r>
              <a:rPr lang="en-US" dirty="0" smtClean="0"/>
              <a:t> or </a:t>
            </a:r>
            <a:r>
              <a:rPr lang="en-US" b="1" dirty="0" smtClean="0"/>
              <a:t>promoters</a:t>
            </a:r>
            <a:r>
              <a:rPr lang="en-US" dirty="0" smtClean="0"/>
              <a:t>, in the regulatory regions of eukaryotic genes. In doing so transcription factors control the expression of those genes.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128046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Transcription Factors</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Some achieve this by opening up tightly packed chromatin - histone </a:t>
            </a:r>
            <a:r>
              <a:rPr lang="en-US" dirty="0" err="1"/>
              <a:t>acetyltransferase</a:t>
            </a:r>
            <a:r>
              <a:rPr lang="en-US" dirty="0"/>
              <a:t> (HAT) activity. </a:t>
            </a:r>
          </a:p>
          <a:p>
            <a:pPr marL="0" indent="0">
              <a:buNone/>
            </a:pPr>
            <a:endParaRPr lang="en-US" dirty="0"/>
          </a:p>
          <a:p>
            <a:pPr marL="0" indent="0">
              <a:buNone/>
            </a:pPr>
            <a:r>
              <a:rPr lang="en-US" dirty="0"/>
              <a:t>Others do the opposite and make the histone proteins pack tighter – histone </a:t>
            </a:r>
            <a:r>
              <a:rPr lang="en-US" dirty="0" err="1"/>
              <a:t>deacetylase</a:t>
            </a:r>
            <a:r>
              <a:rPr lang="en-US" dirty="0"/>
              <a:t> (HDAC) activity</a:t>
            </a:r>
          </a:p>
          <a:p>
            <a:pPr marL="0" indent="0">
              <a:buNone/>
            </a:pPr>
            <a:endParaRPr lang="en-US" dirty="0"/>
          </a:p>
          <a:p>
            <a:pPr marL="0" indent="0">
              <a:buNone/>
            </a:pPr>
            <a:r>
              <a:rPr lang="en-US" dirty="0"/>
              <a:t>Others help </a:t>
            </a:r>
            <a:r>
              <a:rPr lang="en-US" dirty="0" smtClean="0"/>
              <a:t>attract RNA-polymerase</a:t>
            </a:r>
            <a:r>
              <a:rPr lang="en-US" dirty="0"/>
              <a:t>. Still others block access to certain genes (like prokaryotic repressor proteins</a:t>
            </a:r>
            <a:r>
              <a:rPr lang="en-US" dirty="0" smtClean="0"/>
              <a:t>) – </a:t>
            </a:r>
            <a:r>
              <a:rPr lang="en-US" dirty="0" err="1" smtClean="0"/>
              <a:t>coactivator</a:t>
            </a:r>
            <a:r>
              <a:rPr lang="en-US" dirty="0" smtClean="0"/>
              <a:t> or </a:t>
            </a:r>
            <a:r>
              <a:rPr lang="en-US" dirty="0" err="1" smtClean="0"/>
              <a:t>corepressor</a:t>
            </a:r>
            <a:r>
              <a:rPr lang="en-US" dirty="0" smtClean="0"/>
              <a:t> proteins</a:t>
            </a:r>
            <a:endParaRPr lang="en-US" dirty="0"/>
          </a:p>
          <a:p>
            <a:pPr marL="0" indent="0">
              <a:buNone/>
            </a:pPr>
            <a:endParaRPr lang="en-US" dirty="0"/>
          </a:p>
          <a:p>
            <a:pPr marL="0" indent="0">
              <a:buNone/>
            </a:pPr>
            <a:r>
              <a:rPr lang="en-US" dirty="0"/>
              <a:t>In most cases multiple transcription factors must bind in order for RNA-polymerase to be able to attach to the promoter region and start transcription. </a:t>
            </a:r>
          </a:p>
          <a:p>
            <a:endParaRPr lang="en-US" dirty="0"/>
          </a:p>
        </p:txBody>
      </p:sp>
    </p:spTree>
    <p:extLst>
      <p:ext uri="{BB962C8B-B14F-4D97-AF65-F5344CB8AC3E}">
        <p14:creationId xmlns:p14="http://schemas.microsoft.com/office/powerpoint/2010/main" val="796464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Transcription Factors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Promoters have multiple binding sites for transcription factors, each of which can influence gene expression. </a:t>
            </a:r>
          </a:p>
          <a:p>
            <a:pPr marL="0" indent="0">
              <a:buNone/>
            </a:pPr>
            <a:endParaRPr lang="en-US" dirty="0"/>
          </a:p>
          <a:p>
            <a:pPr marL="0" indent="0">
              <a:buNone/>
            </a:pPr>
            <a:r>
              <a:rPr lang="en-US" dirty="0" smtClean="0"/>
              <a:t>Some factors can activate scores of genes at once – this can dramatically change patterns of gene expression. </a:t>
            </a:r>
          </a:p>
          <a:p>
            <a:pPr marL="0" indent="0">
              <a:buNone/>
            </a:pPr>
            <a:endParaRPr lang="en-US" dirty="0"/>
          </a:p>
          <a:p>
            <a:pPr marL="0" indent="0">
              <a:buNone/>
            </a:pPr>
            <a:r>
              <a:rPr lang="en-US" dirty="0" smtClean="0"/>
              <a:t>Other factors form in the response to chemical signals – for example </a:t>
            </a:r>
            <a:r>
              <a:rPr lang="en-US" dirty="0" err="1" smtClean="0"/>
              <a:t>streroid</a:t>
            </a:r>
            <a:r>
              <a:rPr lang="en-US" dirty="0" smtClean="0"/>
              <a:t> hormones enter the cell and bind to receptor proteins. </a:t>
            </a:r>
          </a:p>
          <a:p>
            <a:pPr marL="0" indent="0">
              <a:buNone/>
            </a:pPr>
            <a:endParaRPr lang="en-US" dirty="0"/>
          </a:p>
          <a:p>
            <a:pPr marL="0" indent="0">
              <a:buNone/>
            </a:pPr>
            <a:r>
              <a:rPr lang="en-US" dirty="0" smtClean="0"/>
              <a:t>These “receptor complexes” then act as transcription factors that bind to DNA. In this way a single chemical signal can activate multiple genes. </a:t>
            </a:r>
            <a:endParaRPr lang="en-US" dirty="0"/>
          </a:p>
        </p:txBody>
      </p:sp>
    </p:spTree>
    <p:extLst>
      <p:ext uri="{BB962C8B-B14F-4D97-AF65-F5344CB8AC3E}">
        <p14:creationId xmlns:p14="http://schemas.microsoft.com/office/powerpoint/2010/main" val="940842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Steroid Hormones</a:t>
            </a:r>
            <a:endParaRPr lang="en-US" dirty="0"/>
          </a:p>
        </p:txBody>
      </p:sp>
      <p:pic>
        <p:nvPicPr>
          <p:cNvPr id="1026" name="Picture 2" descr="http://www2.estrellamountain.edu/faculty/farabee/biobk/steract_1.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98482" y="1587265"/>
            <a:ext cx="8748075" cy="4902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93503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Regulatory Factors</a:t>
            </a:r>
            <a:endParaRPr lang="en-US" dirty="0"/>
          </a:p>
        </p:txBody>
      </p:sp>
      <p:sp>
        <p:nvSpPr>
          <p:cNvPr id="3" name="Content Placeholder 2"/>
          <p:cNvSpPr>
            <a:spLocks noGrp="1"/>
          </p:cNvSpPr>
          <p:nvPr>
            <p:ph idx="1"/>
          </p:nvPr>
        </p:nvSpPr>
        <p:spPr/>
        <p:txBody>
          <a:bodyPr/>
          <a:lstStyle/>
          <a:p>
            <a:pPr marL="0" indent="0">
              <a:buNone/>
            </a:pPr>
            <a:r>
              <a:rPr lang="en-US" dirty="0" smtClean="0"/>
              <a:t>There are many other regulatory factors in eukaryotic organisms.</a:t>
            </a:r>
          </a:p>
          <a:p>
            <a:pPr marL="0" indent="0">
              <a:buNone/>
            </a:pPr>
            <a:endParaRPr lang="en-US" dirty="0"/>
          </a:p>
          <a:p>
            <a:pPr marL="0" indent="0">
              <a:buNone/>
            </a:pPr>
            <a:r>
              <a:rPr lang="en-US" dirty="0" smtClean="0"/>
              <a:t>Such as the exit of mRNA molecules from the nucleus – the portions selected as exons and introns.</a:t>
            </a:r>
          </a:p>
          <a:p>
            <a:pPr marL="0" indent="0">
              <a:buNone/>
            </a:pPr>
            <a:endParaRPr lang="en-US" dirty="0"/>
          </a:p>
          <a:p>
            <a:pPr marL="0" indent="0">
              <a:buNone/>
            </a:pPr>
            <a:r>
              <a:rPr lang="en-US" dirty="0" smtClean="0"/>
              <a:t>The stability of mRNA and even the breakdown of a genes protein products. </a:t>
            </a:r>
            <a:endParaRPr lang="en-US" dirty="0"/>
          </a:p>
        </p:txBody>
      </p:sp>
    </p:spTree>
    <p:extLst>
      <p:ext uri="{BB962C8B-B14F-4D97-AF65-F5344CB8AC3E}">
        <p14:creationId xmlns:p14="http://schemas.microsoft.com/office/powerpoint/2010/main" val="30681248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Specialization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Gene regulation is much more complex in eukaryotes due to the nature of multi-cellular </a:t>
            </a:r>
            <a:r>
              <a:rPr lang="en-US" dirty="0" err="1" smtClean="0"/>
              <a:t>organsims</a:t>
            </a:r>
            <a:r>
              <a:rPr lang="en-US" dirty="0" smtClean="0"/>
              <a:t>. </a:t>
            </a:r>
          </a:p>
          <a:p>
            <a:pPr marL="0" indent="0">
              <a:buNone/>
            </a:pPr>
            <a:endParaRPr lang="en-US" dirty="0"/>
          </a:p>
          <a:p>
            <a:pPr marL="0" indent="0">
              <a:buNone/>
            </a:pPr>
            <a:r>
              <a:rPr lang="en-US" dirty="0" smtClean="0"/>
              <a:t>Every cell contains a complete copy of an organisms entire DNA. </a:t>
            </a:r>
          </a:p>
          <a:p>
            <a:pPr marL="0" indent="0">
              <a:buNone/>
            </a:pPr>
            <a:endParaRPr lang="en-US" dirty="0"/>
          </a:p>
          <a:p>
            <a:pPr marL="0" indent="0">
              <a:buNone/>
            </a:pPr>
            <a:r>
              <a:rPr lang="en-US" dirty="0" smtClean="0"/>
              <a:t>However the cells in your blood do not produce the same proteins as the cells in your kidneys.</a:t>
            </a:r>
          </a:p>
          <a:p>
            <a:pPr marL="0" indent="0">
              <a:buNone/>
            </a:pPr>
            <a:endParaRPr lang="en-US" dirty="0"/>
          </a:p>
          <a:p>
            <a:pPr marL="0" indent="0">
              <a:buNone/>
            </a:pPr>
            <a:r>
              <a:rPr lang="en-US" dirty="0" smtClean="0"/>
              <a:t>Cell specialization requires genetic specialization. Complex gene regulation is what makes cell specialization in eukaryotes possible.</a:t>
            </a:r>
            <a:endParaRPr lang="en-US" dirty="0"/>
          </a:p>
        </p:txBody>
      </p:sp>
    </p:spTree>
    <p:extLst>
      <p:ext uri="{BB962C8B-B14F-4D97-AF65-F5344CB8AC3E}">
        <p14:creationId xmlns:p14="http://schemas.microsoft.com/office/powerpoint/2010/main" val="3872857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Prokaryotic Gene Regulation</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 library contains many books. If we want to take one out we might look up that specific book in the catalogue and then go to the right shelf and borrow that book. </a:t>
            </a:r>
          </a:p>
          <a:p>
            <a:pPr marL="0" indent="0">
              <a:buNone/>
            </a:pPr>
            <a:endParaRPr lang="en-US" dirty="0"/>
          </a:p>
          <a:p>
            <a:pPr marL="0" indent="0">
              <a:buNone/>
            </a:pPr>
            <a:r>
              <a:rPr lang="en-US" dirty="0" smtClean="0"/>
              <a:t>We would not borrow every book in the library to make sure we got the right one. </a:t>
            </a:r>
          </a:p>
          <a:p>
            <a:pPr marL="0" indent="0">
              <a:buNone/>
            </a:pPr>
            <a:endParaRPr lang="en-US" dirty="0"/>
          </a:p>
          <a:p>
            <a:pPr marL="0" indent="0">
              <a:buNone/>
            </a:pPr>
            <a:r>
              <a:rPr lang="en-US" dirty="0" smtClean="0"/>
              <a:t>In a similar way organisms need to select one gene from many in order to express just that gene and not have to make many proteins they don’t need. </a:t>
            </a:r>
            <a:endParaRPr lang="en-US" dirty="0"/>
          </a:p>
        </p:txBody>
      </p:sp>
    </p:spTree>
    <p:extLst>
      <p:ext uri="{BB962C8B-B14F-4D97-AF65-F5344CB8AC3E}">
        <p14:creationId xmlns:p14="http://schemas.microsoft.com/office/powerpoint/2010/main" val="33325635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RNA Interference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For many years scientists wondered why cells contained many small molecules of RNA that didn’t belong to any of the main RNA groups (mRNA, </a:t>
            </a:r>
            <a:r>
              <a:rPr lang="en-US" dirty="0" err="1" smtClean="0"/>
              <a:t>tRNA</a:t>
            </a:r>
            <a:r>
              <a:rPr lang="en-US" dirty="0" smtClean="0"/>
              <a:t>, or </a:t>
            </a:r>
            <a:r>
              <a:rPr lang="en-US" dirty="0" err="1" smtClean="0"/>
              <a:t>rRNA</a:t>
            </a:r>
            <a:r>
              <a:rPr lang="en-US" dirty="0" smtClean="0"/>
              <a:t>).</a:t>
            </a:r>
          </a:p>
          <a:p>
            <a:pPr marL="0" indent="0">
              <a:buNone/>
            </a:pPr>
            <a:endParaRPr lang="en-US" dirty="0"/>
          </a:p>
          <a:p>
            <a:pPr marL="0" indent="0">
              <a:buNone/>
            </a:pPr>
            <a:r>
              <a:rPr lang="en-US" dirty="0" smtClean="0"/>
              <a:t>In the last few years we have discovered that these molecules play an important role in gene regulation. </a:t>
            </a:r>
          </a:p>
          <a:p>
            <a:pPr marL="0" indent="0">
              <a:buNone/>
            </a:pPr>
            <a:endParaRPr lang="en-US" dirty="0"/>
          </a:p>
          <a:p>
            <a:pPr marL="0" indent="0">
              <a:buNone/>
            </a:pPr>
            <a:r>
              <a:rPr lang="en-US" dirty="0" smtClean="0"/>
              <a:t>After being transcribed the small interfering RNA molecules fold into a double loop and an enzyme caller the “dicer” enzyme cuts the double strands into microRNA (</a:t>
            </a:r>
            <a:r>
              <a:rPr lang="en-US" dirty="0" err="1" smtClean="0"/>
              <a:t>miRNA</a:t>
            </a:r>
            <a:r>
              <a:rPr lang="en-US" dirty="0" smtClean="0"/>
              <a:t>) each about 20 base pairs in length.</a:t>
            </a:r>
            <a:endParaRPr lang="en-US" dirty="0"/>
          </a:p>
        </p:txBody>
      </p:sp>
    </p:spTree>
    <p:extLst>
      <p:ext uri="{BB962C8B-B14F-4D97-AF65-F5344CB8AC3E}">
        <p14:creationId xmlns:p14="http://schemas.microsoft.com/office/powerpoint/2010/main" val="2107312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RNA Interference</a:t>
            </a:r>
          </a:p>
        </p:txBody>
      </p:sp>
      <p:sp>
        <p:nvSpPr>
          <p:cNvPr id="3" name="Content Placeholder 2"/>
          <p:cNvSpPr>
            <a:spLocks noGrp="1"/>
          </p:cNvSpPr>
          <p:nvPr>
            <p:ph idx="1"/>
          </p:nvPr>
        </p:nvSpPr>
        <p:spPr/>
        <p:txBody>
          <a:bodyPr/>
          <a:lstStyle/>
          <a:p>
            <a:pPr marL="0" indent="0">
              <a:buNone/>
            </a:pPr>
            <a:r>
              <a:rPr lang="en-US" dirty="0" smtClean="0"/>
              <a:t>The two strands of the loop then separate and one of the </a:t>
            </a:r>
            <a:r>
              <a:rPr lang="en-US" dirty="0" err="1" smtClean="0"/>
              <a:t>miRNA</a:t>
            </a:r>
            <a:r>
              <a:rPr lang="en-US" dirty="0" smtClean="0"/>
              <a:t> pieces attaches to a cluster of proteins to form what is known as the silencing complex.</a:t>
            </a:r>
          </a:p>
          <a:p>
            <a:pPr marL="0" indent="0">
              <a:buNone/>
            </a:pPr>
            <a:endParaRPr lang="en-US" dirty="0"/>
          </a:p>
          <a:p>
            <a:pPr marL="0" indent="0">
              <a:buNone/>
            </a:pPr>
            <a:r>
              <a:rPr lang="en-US" dirty="0" smtClean="0"/>
              <a:t>The silencing complex binds to and destroys any sequence of mRNA that is complimentary to the </a:t>
            </a:r>
            <a:r>
              <a:rPr lang="en-US" dirty="0" err="1" smtClean="0"/>
              <a:t>miRNA</a:t>
            </a:r>
            <a:r>
              <a:rPr lang="en-US" dirty="0" smtClean="0"/>
              <a:t>.</a:t>
            </a:r>
          </a:p>
          <a:p>
            <a:pPr marL="0" indent="0">
              <a:buNone/>
            </a:pPr>
            <a:endParaRPr lang="en-US" dirty="0"/>
          </a:p>
          <a:p>
            <a:pPr marL="0" indent="0">
              <a:buNone/>
            </a:pPr>
            <a:r>
              <a:rPr lang="en-US" dirty="0" smtClean="0"/>
              <a:t>In effect the </a:t>
            </a:r>
            <a:r>
              <a:rPr lang="en-US" dirty="0" err="1" smtClean="0"/>
              <a:t>miRNA</a:t>
            </a:r>
            <a:r>
              <a:rPr lang="en-US" dirty="0" smtClean="0"/>
              <a:t> sticks to a certain mRNA molecule and stops them from passing on their protein-making instructions. </a:t>
            </a:r>
            <a:endParaRPr lang="en-US" dirty="0"/>
          </a:p>
        </p:txBody>
      </p:sp>
    </p:spTree>
    <p:extLst>
      <p:ext uri="{BB962C8B-B14F-4D97-AF65-F5344CB8AC3E}">
        <p14:creationId xmlns:p14="http://schemas.microsoft.com/office/powerpoint/2010/main" val="7439147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RNA Interference</a:t>
            </a:r>
          </a:p>
        </p:txBody>
      </p:sp>
      <p:sp>
        <p:nvSpPr>
          <p:cNvPr id="3" name="Content Placeholder 2"/>
          <p:cNvSpPr>
            <a:spLocks noGrp="1"/>
          </p:cNvSpPr>
          <p:nvPr>
            <p:ph idx="1"/>
          </p:nvPr>
        </p:nvSpPr>
        <p:spPr/>
        <p:txBody>
          <a:bodyPr/>
          <a:lstStyle/>
          <a:p>
            <a:pPr marL="0" indent="0">
              <a:buNone/>
            </a:pPr>
            <a:r>
              <a:rPr lang="en-US" dirty="0" smtClean="0"/>
              <a:t>The silencing complex effectively shuts down the expression of the gene whose mRNA it destroys – blocking gene expression by means of a </a:t>
            </a:r>
            <a:r>
              <a:rPr lang="en-US" dirty="0" err="1" smtClean="0"/>
              <a:t>miRNA</a:t>
            </a:r>
            <a:r>
              <a:rPr lang="en-US" dirty="0" smtClean="0"/>
              <a:t> silencing complex known as RNA interference.</a:t>
            </a:r>
          </a:p>
          <a:p>
            <a:pPr marL="0" indent="0">
              <a:buNone/>
            </a:pPr>
            <a:endParaRPr lang="en-US" dirty="0"/>
          </a:p>
          <a:p>
            <a:pPr marL="0" indent="0">
              <a:buNone/>
            </a:pPr>
            <a:r>
              <a:rPr lang="en-US" dirty="0" smtClean="0"/>
              <a:t>At first </a:t>
            </a:r>
            <a:r>
              <a:rPr lang="en-US" dirty="0" err="1" smtClean="0"/>
              <a:t>RNAi</a:t>
            </a:r>
            <a:r>
              <a:rPr lang="en-US" dirty="0" smtClean="0"/>
              <a:t> seemed to be a rare event found only in a few select species.</a:t>
            </a:r>
          </a:p>
          <a:p>
            <a:pPr marL="0" indent="0">
              <a:buNone/>
            </a:pPr>
            <a:endParaRPr lang="en-US" dirty="0"/>
          </a:p>
          <a:p>
            <a:pPr marL="0" indent="0">
              <a:buNone/>
            </a:pPr>
            <a:r>
              <a:rPr lang="en-US" dirty="0" smtClean="0"/>
              <a:t>Now we know that it is found throughout the living world and that it even plays a role in </a:t>
            </a:r>
            <a:r>
              <a:rPr lang="en-US" smtClean="0"/>
              <a:t>human development. </a:t>
            </a:r>
            <a:endParaRPr lang="en-US"/>
          </a:p>
        </p:txBody>
      </p:sp>
    </p:spTree>
    <p:extLst>
      <p:ext uri="{BB962C8B-B14F-4D97-AF65-F5344CB8AC3E}">
        <p14:creationId xmlns:p14="http://schemas.microsoft.com/office/powerpoint/2010/main" val="4078593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Prokaryotic Gene Regulation</a:t>
            </a:r>
            <a:endParaRPr lang="en-US" dirty="0"/>
          </a:p>
        </p:txBody>
      </p:sp>
      <p:sp>
        <p:nvSpPr>
          <p:cNvPr id="3" name="Content Placeholder 2"/>
          <p:cNvSpPr>
            <a:spLocks noGrp="1"/>
          </p:cNvSpPr>
          <p:nvPr>
            <p:ph idx="1"/>
          </p:nvPr>
        </p:nvSpPr>
        <p:spPr/>
        <p:txBody>
          <a:bodyPr/>
          <a:lstStyle/>
          <a:p>
            <a:pPr marL="0" indent="0">
              <a:buNone/>
            </a:pPr>
            <a:r>
              <a:rPr lang="en-US" dirty="0" smtClean="0"/>
              <a:t>In order to save energy and other resources prokaryotes (who can have 4000-plus genes) need a way to select only the necessary genes for transcription.</a:t>
            </a:r>
          </a:p>
          <a:p>
            <a:pPr marL="0" indent="0">
              <a:buNone/>
            </a:pPr>
            <a:endParaRPr lang="en-US" dirty="0"/>
          </a:p>
          <a:p>
            <a:pPr marL="0" indent="0">
              <a:buNone/>
            </a:pPr>
            <a:r>
              <a:rPr lang="en-US" dirty="0" smtClean="0"/>
              <a:t>By regulating gene expression prokaryotes can respond to changes in their environment.</a:t>
            </a:r>
          </a:p>
          <a:p>
            <a:pPr marL="0" indent="0">
              <a:buNone/>
            </a:pPr>
            <a:endParaRPr lang="en-US" dirty="0"/>
          </a:p>
          <a:p>
            <a:pPr marL="0" indent="0">
              <a:buNone/>
            </a:pPr>
            <a:r>
              <a:rPr lang="en-US" b="1" dirty="0" smtClean="0"/>
              <a:t>DNA-binding proteins regulate genes by controlling transcription</a:t>
            </a:r>
            <a:r>
              <a:rPr lang="en-US" dirty="0" smtClean="0"/>
              <a:t>.</a:t>
            </a:r>
            <a:endParaRPr lang="en-US" dirty="0"/>
          </a:p>
        </p:txBody>
      </p:sp>
    </p:spTree>
    <p:extLst>
      <p:ext uri="{BB962C8B-B14F-4D97-AF65-F5344CB8AC3E}">
        <p14:creationId xmlns:p14="http://schemas.microsoft.com/office/powerpoint/2010/main" val="2253561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Operons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One of the keys to gene transcription is the organization of genes into operons.</a:t>
            </a:r>
          </a:p>
          <a:p>
            <a:pPr marL="0" indent="0">
              <a:buNone/>
            </a:pPr>
            <a:endParaRPr lang="en-US" dirty="0"/>
          </a:p>
          <a:p>
            <a:pPr marL="0" indent="0">
              <a:buNone/>
            </a:pPr>
            <a:r>
              <a:rPr lang="en-US" b="1" dirty="0" smtClean="0"/>
              <a:t>An operon is a group of genes that are regulated together. The genes in an operon usually have related functions. </a:t>
            </a:r>
          </a:p>
          <a:p>
            <a:pPr marL="0" indent="0">
              <a:buNone/>
            </a:pPr>
            <a:endParaRPr lang="en-US" dirty="0"/>
          </a:p>
          <a:p>
            <a:pPr marL="0" indent="0">
              <a:buNone/>
            </a:pPr>
            <a:r>
              <a:rPr lang="en-US" dirty="0" smtClean="0"/>
              <a:t>For example of the 4288 genes in an E. coli bacteria 3 genes must be turned on together before the bacterium can use the sugar lactose as a food. </a:t>
            </a:r>
          </a:p>
          <a:p>
            <a:pPr marL="0" indent="0">
              <a:buNone/>
            </a:pPr>
            <a:endParaRPr lang="en-US" dirty="0"/>
          </a:p>
          <a:p>
            <a:pPr marL="0" indent="0">
              <a:buNone/>
            </a:pPr>
            <a:r>
              <a:rPr lang="en-US" dirty="0" smtClean="0"/>
              <a:t>These 3 genes are known as the </a:t>
            </a:r>
            <a:r>
              <a:rPr lang="en-US" i="1" dirty="0" smtClean="0"/>
              <a:t>lac</a:t>
            </a:r>
            <a:r>
              <a:rPr lang="en-US" dirty="0" smtClean="0"/>
              <a:t> operon.</a:t>
            </a:r>
            <a:endParaRPr lang="en-US" dirty="0"/>
          </a:p>
        </p:txBody>
      </p:sp>
    </p:spTree>
    <p:extLst>
      <p:ext uri="{BB962C8B-B14F-4D97-AF65-F5344CB8AC3E}">
        <p14:creationId xmlns:p14="http://schemas.microsoft.com/office/powerpoint/2010/main" val="855694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Lac Operon</a:t>
            </a:r>
            <a:endParaRPr lang="en-US" dirty="0"/>
          </a:p>
        </p:txBody>
      </p:sp>
      <p:sp>
        <p:nvSpPr>
          <p:cNvPr id="3" name="Content Placeholder 2"/>
          <p:cNvSpPr>
            <a:spLocks noGrp="1"/>
          </p:cNvSpPr>
          <p:nvPr>
            <p:ph idx="1"/>
          </p:nvPr>
        </p:nvSpPr>
        <p:spPr/>
        <p:txBody>
          <a:bodyPr/>
          <a:lstStyle/>
          <a:p>
            <a:pPr marL="0" indent="0">
              <a:buNone/>
            </a:pPr>
            <a:r>
              <a:rPr lang="en-US" dirty="0" smtClean="0"/>
              <a:t>Why does </a:t>
            </a:r>
            <a:r>
              <a:rPr lang="en-US" i="1" dirty="0" smtClean="0"/>
              <a:t>E. coli </a:t>
            </a:r>
            <a:r>
              <a:rPr lang="en-US" dirty="0" smtClean="0"/>
              <a:t>need to be able to switch the</a:t>
            </a:r>
            <a:r>
              <a:rPr lang="en-US" i="1" dirty="0" smtClean="0"/>
              <a:t> lac </a:t>
            </a:r>
            <a:r>
              <a:rPr lang="en-US" dirty="0" smtClean="0"/>
              <a:t>genes on and off?</a:t>
            </a:r>
          </a:p>
          <a:p>
            <a:pPr marL="0" indent="0">
              <a:buNone/>
            </a:pPr>
            <a:endParaRPr lang="en-US" dirty="0"/>
          </a:p>
          <a:p>
            <a:pPr marL="0" indent="0">
              <a:buNone/>
            </a:pPr>
            <a:r>
              <a:rPr lang="en-US" dirty="0" smtClean="0"/>
              <a:t>Lactose is a compound made from two simple sugars – </a:t>
            </a:r>
            <a:r>
              <a:rPr lang="en-US" dirty="0" err="1" smtClean="0"/>
              <a:t>galactose</a:t>
            </a:r>
            <a:r>
              <a:rPr lang="en-US" dirty="0" smtClean="0"/>
              <a:t> and glucose. The bacteria must be able to transport lactose across its cell membrane, then break the bond between the two sugars. </a:t>
            </a:r>
          </a:p>
          <a:p>
            <a:pPr marL="0" indent="0">
              <a:buNone/>
            </a:pPr>
            <a:endParaRPr lang="en-US" dirty="0"/>
          </a:p>
          <a:p>
            <a:pPr marL="0" indent="0">
              <a:buNone/>
            </a:pPr>
            <a:r>
              <a:rPr lang="en-US" dirty="0" smtClean="0"/>
              <a:t>These tasks are performed by proteins which are coded for by the genes of the l</a:t>
            </a:r>
            <a:r>
              <a:rPr lang="en-US" i="1" dirty="0" smtClean="0"/>
              <a:t>ac</a:t>
            </a:r>
            <a:r>
              <a:rPr lang="en-US" dirty="0" smtClean="0"/>
              <a:t> operon. </a:t>
            </a:r>
            <a:endParaRPr lang="en-US" dirty="0"/>
          </a:p>
        </p:txBody>
      </p:sp>
    </p:spTree>
    <p:extLst>
      <p:ext uri="{BB962C8B-B14F-4D97-AF65-F5344CB8AC3E}">
        <p14:creationId xmlns:p14="http://schemas.microsoft.com/office/powerpoint/2010/main" val="485608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Lac Operon</a:t>
            </a:r>
          </a:p>
        </p:txBody>
      </p:sp>
      <p:sp>
        <p:nvSpPr>
          <p:cNvPr id="3" name="Content Placeholder 2"/>
          <p:cNvSpPr>
            <a:spLocks noGrp="1"/>
          </p:cNvSpPr>
          <p:nvPr>
            <p:ph idx="1"/>
          </p:nvPr>
        </p:nvSpPr>
        <p:spPr/>
        <p:txBody>
          <a:bodyPr/>
          <a:lstStyle/>
          <a:p>
            <a:pPr marL="0" indent="0">
              <a:buNone/>
            </a:pPr>
            <a:r>
              <a:rPr lang="en-US" dirty="0" smtClean="0"/>
              <a:t>If the bacterium grows in a medium containing lactose it will need to transcribe these genes and produce these proteins. </a:t>
            </a:r>
          </a:p>
          <a:p>
            <a:pPr marL="0" indent="0">
              <a:buNone/>
            </a:pPr>
            <a:endParaRPr lang="en-US" dirty="0"/>
          </a:p>
          <a:p>
            <a:pPr marL="0" indent="0">
              <a:buNone/>
            </a:pPr>
            <a:r>
              <a:rPr lang="en-US" dirty="0" smtClean="0"/>
              <a:t>But if the </a:t>
            </a:r>
            <a:r>
              <a:rPr lang="en-US" i="1" dirty="0" smtClean="0"/>
              <a:t>E. coli </a:t>
            </a:r>
            <a:r>
              <a:rPr lang="en-US" dirty="0" smtClean="0"/>
              <a:t>were grown in a medium containing glucose, it would have no need for these proteins. </a:t>
            </a:r>
          </a:p>
          <a:p>
            <a:pPr marL="0" indent="0">
              <a:buNone/>
            </a:pPr>
            <a:endParaRPr lang="en-US" dirty="0"/>
          </a:p>
          <a:p>
            <a:pPr marL="0" indent="0">
              <a:buNone/>
            </a:pPr>
            <a:r>
              <a:rPr lang="en-US" dirty="0" smtClean="0"/>
              <a:t>The bacteria seems to be aware of when the genes are needed. When lactose is not present the genes are turned off by proteins that bind to DNA and block transcription. </a:t>
            </a:r>
            <a:endParaRPr lang="en-US" dirty="0"/>
          </a:p>
        </p:txBody>
      </p:sp>
    </p:spTree>
    <p:extLst>
      <p:ext uri="{BB962C8B-B14F-4D97-AF65-F5344CB8AC3E}">
        <p14:creationId xmlns:p14="http://schemas.microsoft.com/office/powerpoint/2010/main" val="2919942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Promoters and Operators</a:t>
            </a:r>
            <a:endParaRPr lang="en-US" dirty="0"/>
          </a:p>
        </p:txBody>
      </p:sp>
      <p:sp>
        <p:nvSpPr>
          <p:cNvPr id="3" name="Content Placeholder 2"/>
          <p:cNvSpPr>
            <a:spLocks noGrp="1"/>
          </p:cNvSpPr>
          <p:nvPr>
            <p:ph idx="1"/>
          </p:nvPr>
        </p:nvSpPr>
        <p:spPr/>
        <p:txBody>
          <a:bodyPr/>
          <a:lstStyle/>
          <a:p>
            <a:pPr marL="0" indent="0">
              <a:buNone/>
            </a:pPr>
            <a:r>
              <a:rPr lang="en-US" dirty="0" smtClean="0"/>
              <a:t>On one side of the operon’s three genes are two regulatory regions.</a:t>
            </a:r>
          </a:p>
          <a:p>
            <a:pPr marL="0" indent="0">
              <a:buNone/>
            </a:pPr>
            <a:endParaRPr lang="en-US" dirty="0"/>
          </a:p>
          <a:p>
            <a:pPr marL="0" indent="0">
              <a:buNone/>
            </a:pPr>
            <a:r>
              <a:rPr lang="en-US" dirty="0" smtClean="0"/>
              <a:t>The first is a </a:t>
            </a:r>
            <a:r>
              <a:rPr lang="en-US" b="1" dirty="0" smtClean="0"/>
              <a:t>promoter</a:t>
            </a:r>
            <a:r>
              <a:rPr lang="en-US" dirty="0" smtClean="0"/>
              <a:t> (P). This is a site where </a:t>
            </a:r>
            <a:r>
              <a:rPr lang="en-US" b="1" dirty="0" smtClean="0"/>
              <a:t>RNA-polymerase</a:t>
            </a:r>
            <a:r>
              <a:rPr lang="en-US" dirty="0" smtClean="0"/>
              <a:t> can bind to begin transcription. </a:t>
            </a:r>
          </a:p>
          <a:p>
            <a:pPr marL="0" indent="0">
              <a:buNone/>
            </a:pPr>
            <a:endParaRPr lang="en-US" dirty="0"/>
          </a:p>
          <a:p>
            <a:pPr marL="0" indent="0">
              <a:buNone/>
            </a:pPr>
            <a:r>
              <a:rPr lang="en-US" dirty="0" smtClean="0"/>
              <a:t>The other region is called the </a:t>
            </a:r>
            <a:r>
              <a:rPr lang="en-US" b="1" dirty="0" smtClean="0"/>
              <a:t>operator</a:t>
            </a:r>
            <a:r>
              <a:rPr lang="en-US" dirty="0" smtClean="0"/>
              <a:t> (O). This is a site where DNA-binding protein known as the </a:t>
            </a:r>
            <a:r>
              <a:rPr lang="en-US" i="1" dirty="0" smtClean="0"/>
              <a:t>lac repressor </a:t>
            </a:r>
            <a:r>
              <a:rPr lang="en-US" dirty="0" smtClean="0"/>
              <a:t>can bind to DNA. </a:t>
            </a:r>
            <a:endParaRPr lang="en-US" dirty="0"/>
          </a:p>
        </p:txBody>
      </p:sp>
    </p:spTree>
    <p:extLst>
      <p:ext uri="{BB962C8B-B14F-4D97-AF65-F5344CB8AC3E}">
        <p14:creationId xmlns:p14="http://schemas.microsoft.com/office/powerpoint/2010/main" val="2198045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179576" y="457200"/>
            <a:ext cx="3592449" cy="777240"/>
          </a:xfrm>
        </p:spPr>
        <p:txBody>
          <a:bodyPr/>
          <a:lstStyle/>
          <a:p>
            <a:r>
              <a:rPr lang="en-US" dirty="0" smtClean="0"/>
              <a:t>Lac Repressor Gene</a:t>
            </a:r>
            <a:endParaRPr lang="en-US" dirty="0"/>
          </a:p>
        </p:txBody>
      </p:sp>
      <p:sp>
        <p:nvSpPr>
          <p:cNvPr id="9" name="Text Placeholder 8"/>
          <p:cNvSpPr>
            <a:spLocks noGrp="1"/>
          </p:cNvSpPr>
          <p:nvPr>
            <p:ph type="body" sz="half" idx="2"/>
          </p:nvPr>
        </p:nvSpPr>
        <p:spPr>
          <a:xfrm>
            <a:off x="1179576" y="1728216"/>
            <a:ext cx="3592449" cy="3189796"/>
          </a:xfrm>
        </p:spPr>
        <p:txBody>
          <a:bodyPr/>
          <a:lstStyle/>
          <a:p>
            <a:r>
              <a:rPr lang="en-US" sz="2000" dirty="0" smtClean="0"/>
              <a:t>The lac repressor gene codes for the repressor protein.</a:t>
            </a:r>
          </a:p>
          <a:p>
            <a:endParaRPr lang="en-US" sz="2000" dirty="0"/>
          </a:p>
          <a:p>
            <a:r>
              <a:rPr lang="en-US" sz="2000" dirty="0" smtClean="0"/>
              <a:t>The promoter (P) and the operator (O) are situated downstream of the </a:t>
            </a:r>
            <a:r>
              <a:rPr lang="en-US" sz="2000" i="1" dirty="0" smtClean="0"/>
              <a:t>lac</a:t>
            </a:r>
            <a:r>
              <a:rPr lang="en-US" sz="2000" dirty="0" smtClean="0"/>
              <a:t> genes.</a:t>
            </a:r>
          </a:p>
          <a:p>
            <a:endParaRPr lang="en-US" dirty="0"/>
          </a:p>
          <a:p>
            <a:endParaRPr lang="en-US" dirty="0"/>
          </a:p>
        </p:txBody>
      </p:sp>
      <p:pic>
        <p:nvPicPr>
          <p:cNvPr id="1026" name="Picture 2" descr="http://upload.wikimedia.org/wikipedia/commons/thumb/2/22/Lac_Operon.svg/512px-Lac_Operon.svg.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922839" y="914400"/>
            <a:ext cx="6778752" cy="508406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971032" y="729734"/>
            <a:ext cx="1783080" cy="369332"/>
          </a:xfrm>
          <a:prstGeom prst="rect">
            <a:avLst/>
          </a:prstGeom>
          <a:noFill/>
        </p:spPr>
        <p:txBody>
          <a:bodyPr wrap="square" rtlCol="0">
            <a:spAutoFit/>
          </a:bodyPr>
          <a:lstStyle/>
          <a:p>
            <a:r>
              <a:rPr lang="en-US" dirty="0" smtClean="0"/>
              <a:t>DNA Polymerase</a:t>
            </a:r>
            <a:endParaRPr lang="en-US" dirty="0"/>
          </a:p>
        </p:txBody>
      </p:sp>
      <p:cxnSp>
        <p:nvCxnSpPr>
          <p:cNvPr id="4" name="Straight Connector 3"/>
          <p:cNvCxnSpPr/>
          <p:nvPr/>
        </p:nvCxnSpPr>
        <p:spPr>
          <a:xfrm>
            <a:off x="6867144" y="1097280"/>
            <a:ext cx="201168" cy="630936"/>
          </a:xfrm>
          <a:prstGeom prst="line">
            <a:avLst/>
          </a:prstGeom>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8659368" y="1412748"/>
            <a:ext cx="2121408" cy="369332"/>
          </a:xfrm>
          <a:prstGeom prst="rect">
            <a:avLst/>
          </a:prstGeom>
          <a:noFill/>
        </p:spPr>
        <p:txBody>
          <a:bodyPr wrap="square" rtlCol="0">
            <a:spAutoFit/>
          </a:bodyPr>
          <a:lstStyle/>
          <a:p>
            <a:r>
              <a:rPr lang="en-US" i="1" dirty="0" smtClean="0"/>
              <a:t>Lac</a:t>
            </a:r>
            <a:r>
              <a:rPr lang="en-US" dirty="0" smtClean="0"/>
              <a:t> repressor</a:t>
            </a:r>
            <a:endParaRPr lang="en-US" dirty="0"/>
          </a:p>
        </p:txBody>
      </p:sp>
      <p:cxnSp>
        <p:nvCxnSpPr>
          <p:cNvPr id="10" name="Straight Connector 9"/>
          <p:cNvCxnSpPr>
            <a:stCxn id="5" idx="1"/>
          </p:cNvCxnSpPr>
          <p:nvPr/>
        </p:nvCxnSpPr>
        <p:spPr>
          <a:xfrm flipH="1">
            <a:off x="7754112" y="1597414"/>
            <a:ext cx="905256" cy="459986"/>
          </a:xfrm>
          <a:prstGeom prst="line">
            <a:avLst/>
          </a:prstGeom>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5294376" y="2779776"/>
            <a:ext cx="1097280" cy="374904"/>
          </a:xfrm>
          <a:prstGeom prst="rect">
            <a:avLst/>
          </a:prstGeom>
          <a:noFill/>
        </p:spPr>
        <p:txBody>
          <a:bodyPr wrap="square" rtlCol="0">
            <a:spAutoFit/>
          </a:bodyPr>
          <a:lstStyle/>
          <a:p>
            <a:r>
              <a:rPr lang="en-US" dirty="0" smtClean="0"/>
              <a:t>Promoter</a:t>
            </a:r>
            <a:endParaRPr lang="en-US" dirty="0"/>
          </a:p>
        </p:txBody>
      </p:sp>
      <p:cxnSp>
        <p:nvCxnSpPr>
          <p:cNvPr id="13" name="Straight Connector 12"/>
          <p:cNvCxnSpPr>
            <a:stCxn id="11" idx="3"/>
          </p:cNvCxnSpPr>
          <p:nvPr/>
        </p:nvCxnSpPr>
        <p:spPr>
          <a:xfrm flipV="1">
            <a:off x="6391656" y="2377440"/>
            <a:ext cx="603504" cy="589788"/>
          </a:xfrm>
          <a:prstGeom prst="line">
            <a:avLst/>
          </a:prstGeom>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8577072" y="2889504"/>
            <a:ext cx="1088136" cy="369332"/>
          </a:xfrm>
          <a:prstGeom prst="rect">
            <a:avLst/>
          </a:prstGeom>
          <a:noFill/>
        </p:spPr>
        <p:txBody>
          <a:bodyPr wrap="square" rtlCol="0">
            <a:spAutoFit/>
          </a:bodyPr>
          <a:lstStyle/>
          <a:p>
            <a:r>
              <a:rPr lang="en-US" dirty="0" smtClean="0"/>
              <a:t>Operator</a:t>
            </a:r>
            <a:endParaRPr lang="en-US" dirty="0"/>
          </a:p>
        </p:txBody>
      </p:sp>
      <p:cxnSp>
        <p:nvCxnSpPr>
          <p:cNvPr id="16" name="Straight Connector 15"/>
          <p:cNvCxnSpPr>
            <a:stCxn id="14" idx="1"/>
          </p:cNvCxnSpPr>
          <p:nvPr/>
        </p:nvCxnSpPr>
        <p:spPr>
          <a:xfrm flipH="1" flipV="1">
            <a:off x="7488936" y="2377440"/>
            <a:ext cx="1088136" cy="696730"/>
          </a:xfrm>
          <a:prstGeom prst="line">
            <a:avLst/>
          </a:prstGeom>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10451592" y="3721608"/>
            <a:ext cx="1097280" cy="369332"/>
          </a:xfrm>
          <a:prstGeom prst="rect">
            <a:avLst/>
          </a:prstGeom>
          <a:noFill/>
        </p:spPr>
        <p:txBody>
          <a:bodyPr wrap="square" rtlCol="0">
            <a:spAutoFit/>
          </a:bodyPr>
          <a:lstStyle/>
          <a:p>
            <a:r>
              <a:rPr lang="en-US" dirty="0" smtClean="0"/>
              <a:t>Lactose</a:t>
            </a:r>
            <a:endParaRPr lang="en-US" dirty="0"/>
          </a:p>
        </p:txBody>
      </p:sp>
      <p:cxnSp>
        <p:nvCxnSpPr>
          <p:cNvPr id="19" name="Straight Connector 18"/>
          <p:cNvCxnSpPr>
            <a:stCxn id="17" idx="1"/>
          </p:cNvCxnSpPr>
          <p:nvPr/>
        </p:nvCxnSpPr>
        <p:spPr>
          <a:xfrm flipH="1">
            <a:off x="9774936" y="3906274"/>
            <a:ext cx="676656" cy="89654"/>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a:stCxn id="17" idx="1"/>
          </p:cNvCxnSpPr>
          <p:nvPr/>
        </p:nvCxnSpPr>
        <p:spPr>
          <a:xfrm flipH="1">
            <a:off x="9957816" y="3906274"/>
            <a:ext cx="493776" cy="848606"/>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25533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Lac repressor Blocks Transcription</a:t>
            </a:r>
            <a:endParaRPr lang="en-US" dirty="0"/>
          </a:p>
        </p:txBody>
      </p:sp>
      <p:sp>
        <p:nvSpPr>
          <p:cNvPr id="3" name="Content Placeholder 2"/>
          <p:cNvSpPr>
            <a:spLocks noGrp="1"/>
          </p:cNvSpPr>
          <p:nvPr>
            <p:ph idx="1"/>
          </p:nvPr>
        </p:nvSpPr>
        <p:spPr/>
        <p:txBody>
          <a:bodyPr/>
          <a:lstStyle/>
          <a:p>
            <a:pPr marL="0" indent="0">
              <a:buNone/>
            </a:pPr>
            <a:r>
              <a:rPr lang="en-US" dirty="0" smtClean="0"/>
              <a:t>When the lac repressor binds to the O region, RNA polymerase cannot reach the </a:t>
            </a:r>
            <a:r>
              <a:rPr lang="en-US" i="1" dirty="0" smtClean="0"/>
              <a:t>lac</a:t>
            </a:r>
            <a:r>
              <a:rPr lang="en-US" dirty="0" smtClean="0"/>
              <a:t> genes.</a:t>
            </a:r>
          </a:p>
          <a:p>
            <a:pPr marL="0" indent="0">
              <a:buNone/>
            </a:pPr>
            <a:endParaRPr lang="en-US" dirty="0"/>
          </a:p>
          <a:p>
            <a:pPr marL="0" indent="0">
              <a:buNone/>
            </a:pPr>
            <a:r>
              <a:rPr lang="en-US" dirty="0" smtClean="0"/>
              <a:t>This has the effect of switching the operon “off” by physically preventing the transcription of genes.</a:t>
            </a:r>
          </a:p>
          <a:p>
            <a:pPr marL="0" indent="0">
              <a:buNone/>
            </a:pPr>
            <a:endParaRPr lang="en-US" dirty="0"/>
          </a:p>
          <a:p>
            <a:pPr marL="0" indent="0">
              <a:buNone/>
            </a:pPr>
            <a:r>
              <a:rPr lang="en-US" dirty="0" smtClean="0"/>
              <a:t>The must also be a way of removing the lac repressor and switching the gene “on”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89114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TotalTime>
  <Words>1346</Words>
  <Application>Microsoft Office PowerPoint</Application>
  <PresentationFormat>Widescreen</PresentationFormat>
  <Paragraphs>138</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Gene Regulation and Expression</vt:lpstr>
      <vt:lpstr>Prokaryotic Gene Regulation</vt:lpstr>
      <vt:lpstr>Prokaryotic Gene Regulation</vt:lpstr>
      <vt:lpstr>Operons</vt:lpstr>
      <vt:lpstr>The Lac Operon</vt:lpstr>
      <vt:lpstr>The Lac Operon</vt:lpstr>
      <vt:lpstr>Promoters and Operators</vt:lpstr>
      <vt:lpstr>Lac Repressor Gene</vt:lpstr>
      <vt:lpstr>The Lac repressor Blocks Transcription</vt:lpstr>
      <vt:lpstr>Lactose Turns the Operon “On”</vt:lpstr>
      <vt:lpstr>Lactose Turns the Operon “On”</vt:lpstr>
      <vt:lpstr>Eukaryotic Gene Regulation</vt:lpstr>
      <vt:lpstr>The TATA Box</vt:lpstr>
      <vt:lpstr>Transcription Factors</vt:lpstr>
      <vt:lpstr>Transcription Factors</vt:lpstr>
      <vt:lpstr>Transcription Factors</vt:lpstr>
      <vt:lpstr>Steroid Hormones</vt:lpstr>
      <vt:lpstr>Other Regulatory Factors</vt:lpstr>
      <vt:lpstr>Cell Specialization</vt:lpstr>
      <vt:lpstr>RNA Interference</vt:lpstr>
      <vt:lpstr>RNA Interference</vt:lpstr>
      <vt:lpstr>RNA Interference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McLean</dc:creator>
  <cp:lastModifiedBy>Andrew McLean</cp:lastModifiedBy>
  <cp:revision>21</cp:revision>
  <dcterms:created xsi:type="dcterms:W3CDTF">2014-02-26T01:56:34Z</dcterms:created>
  <dcterms:modified xsi:type="dcterms:W3CDTF">2014-05-22T15:55:44Z</dcterms:modified>
</cp:coreProperties>
</file>