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5" r:id="rId5"/>
    <p:sldId id="258" r:id="rId6"/>
    <p:sldId id="259" r:id="rId7"/>
    <p:sldId id="260" r:id="rId8"/>
    <p:sldId id="266" r:id="rId9"/>
    <p:sldId id="261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53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A854-DBF3-4C42-B918-2129881CABD5}" type="datetimeFigureOut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048-A434-4D19-8D14-8E768301A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6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A854-DBF3-4C42-B918-2129881CABD5}" type="datetimeFigureOut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048-A434-4D19-8D14-8E768301A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6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A854-DBF3-4C42-B918-2129881CABD5}" type="datetimeFigureOut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048-A434-4D19-8D14-8E768301A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0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A854-DBF3-4C42-B918-2129881CABD5}" type="datetimeFigureOut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048-A434-4D19-8D14-8E768301A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9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A854-DBF3-4C42-B918-2129881CABD5}" type="datetimeFigureOut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048-A434-4D19-8D14-8E768301A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3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A854-DBF3-4C42-B918-2129881CABD5}" type="datetimeFigureOut">
              <a:rPr lang="en-US" smtClean="0"/>
              <a:t>3/18/14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048-A434-4D19-8D14-8E768301A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A854-DBF3-4C42-B918-2129881CABD5}" type="datetimeFigureOut">
              <a:rPr lang="en-US" smtClean="0"/>
              <a:t>3/18/14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048-A434-4D19-8D14-8E768301A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4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A854-DBF3-4C42-B918-2129881CABD5}" type="datetimeFigureOut">
              <a:rPr lang="en-US" smtClean="0"/>
              <a:t>3/18/14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048-A434-4D19-8D14-8E768301A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1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A854-DBF3-4C42-B918-2129881CABD5}" type="datetimeFigureOut">
              <a:rPr lang="en-US" smtClean="0"/>
              <a:t>3/18/14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048-A434-4D19-8D14-8E768301A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3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A854-DBF3-4C42-B918-2129881CABD5}" type="datetimeFigureOut">
              <a:rPr lang="en-US" smtClean="0"/>
              <a:t>3/18/14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048-A434-4D19-8D14-8E768301A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5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A854-DBF3-4C42-B918-2129881CABD5}" type="datetimeFigureOut">
              <a:rPr lang="en-US" smtClean="0"/>
              <a:t>3/18/14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048-A434-4D19-8D14-8E768301A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0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365125"/>
            <a:ext cx="9753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25625"/>
            <a:ext cx="9753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DA854-DBF3-4C42-B918-2129881CABD5}" type="datetimeFigureOut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3048-A434-4D19-8D14-8E768301AE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s://encrypted-tbn2.gstatic.com/images?q=tbn:ANd9GcQmQeT91OFRWiKRy-4Gz9FvYT-DiqB6YFDyvZf_yZeduQ86xzJHRw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713037"/>
            <a:ext cx="1495425" cy="18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" y="0"/>
            <a:ext cx="1495425" cy="2533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4524375"/>
            <a:ext cx="14954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5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/>
              <a:t>Introduction to Evolution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6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Charles Darwin (1809-1882) put together his scientific theory, the </a:t>
            </a:r>
            <a:r>
              <a:rPr lang="en-US" b="1" dirty="0" smtClean="0"/>
              <a:t>origin of species</a:t>
            </a:r>
            <a:r>
              <a:rPr lang="en-US" dirty="0" smtClean="0"/>
              <a:t>, following </a:t>
            </a:r>
            <a:r>
              <a:rPr lang="en-US" dirty="0" smtClean="0"/>
              <a:t>his voyage</a:t>
            </a:r>
            <a:r>
              <a:rPr lang="en-US" dirty="0" smtClean="0"/>
              <a:t> on </a:t>
            </a:r>
            <a:r>
              <a:rPr lang="en-US" dirty="0" smtClean="0"/>
              <a:t>HMS Beagle.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 observed species that occurred nowhere else on Earth as well as separate species that appeared to be related to one another </a:t>
            </a:r>
            <a:endParaRPr lang="en-US" dirty="0"/>
          </a:p>
        </p:txBody>
      </p:sp>
      <p:pic>
        <p:nvPicPr>
          <p:cNvPr id="4" name="Picture 2" descr="22-00-OriginOfSpe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88" y="4542532"/>
            <a:ext cx="1604211" cy="23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Map of Galapagos Islands showing our ro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53" y="4495800"/>
            <a:ext cx="2743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80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Darwin’s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Individual organisms differ, and </a:t>
            </a:r>
            <a:r>
              <a:rPr lang="en-US" b="1" dirty="0" smtClean="0"/>
              <a:t>some of this variation is heritable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 smtClean="0"/>
              <a:t>Organisms produce more offspring than can survive, and many that do survive do not reproduce.</a:t>
            </a:r>
          </a:p>
          <a:p>
            <a:endParaRPr lang="en-US" sz="1400" dirty="0"/>
          </a:p>
          <a:p>
            <a:r>
              <a:rPr lang="en-US" dirty="0" smtClean="0"/>
              <a:t>Because </a:t>
            </a:r>
            <a:r>
              <a:rPr lang="en-US" b="1" dirty="0" smtClean="0"/>
              <a:t>more organisms are produced than can survive</a:t>
            </a:r>
            <a:r>
              <a:rPr lang="en-US" dirty="0" smtClean="0"/>
              <a:t>, they compete for limited resources.</a:t>
            </a:r>
          </a:p>
          <a:p>
            <a:endParaRPr lang="en-US" sz="1400" dirty="0"/>
          </a:p>
          <a:p>
            <a:r>
              <a:rPr lang="en-US" dirty="0" smtClean="0"/>
              <a:t>Each unique organism has different advantages and disadvantages in the </a:t>
            </a:r>
            <a:r>
              <a:rPr lang="en-US" b="1" dirty="0" smtClean="0"/>
              <a:t>struggle for existence</a:t>
            </a:r>
            <a:r>
              <a:rPr lang="en-US" dirty="0" smtClean="0"/>
              <a:t>. </a:t>
            </a:r>
          </a:p>
          <a:p>
            <a:endParaRPr lang="en-US" sz="1400" dirty="0"/>
          </a:p>
          <a:p>
            <a:r>
              <a:rPr lang="en-US" dirty="0" smtClean="0"/>
              <a:t>Species alive today are </a:t>
            </a:r>
            <a:r>
              <a:rPr lang="en-US" b="1" dirty="0" smtClean="0"/>
              <a:t>descended with modification </a:t>
            </a:r>
            <a:r>
              <a:rPr lang="en-US" dirty="0" smtClean="0"/>
              <a:t>from ancestral species. In this way </a:t>
            </a:r>
            <a:r>
              <a:rPr lang="en-US" u="sng" dirty="0" smtClean="0"/>
              <a:t>all</a:t>
            </a:r>
            <a:r>
              <a:rPr lang="en-US" dirty="0" smtClean="0"/>
              <a:t> species on Earth are </a:t>
            </a:r>
            <a:r>
              <a:rPr lang="en-US" b="1" dirty="0" smtClean="0"/>
              <a:t>evolved from common ancestors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9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Darwin?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Charles Darwin was a </a:t>
            </a:r>
            <a:r>
              <a:rPr lang="en-US" dirty="0" smtClean="0"/>
              <a:t>drop-out </a:t>
            </a:r>
            <a:r>
              <a:rPr lang="en-US" dirty="0" smtClean="0"/>
              <a:t>medical student (from Edinburgh University) and a failed priest.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1809 he was presented with the opportunity to travel on H.M.S. Beagle and during his journey he fundamentally changed science forever.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fact he basically made sense of and tied together all we know about science.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His theory of evolution is known as one of the unifying theories of science.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598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Voyage of the Beagle</a:t>
            </a:r>
            <a:endParaRPr lang="en-US" dirty="0"/>
          </a:p>
        </p:txBody>
      </p:sp>
      <p:pic>
        <p:nvPicPr>
          <p:cNvPr id="1026" name="Picture 2" descr="http://upload.wikimedia.org/wikipedia/commons/4/42/Voyage_of_the_Beag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48" y="1496440"/>
            <a:ext cx="9471784" cy="488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5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Throughout Darwin’s voyage he observed life.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However life was not the same wherever he went. For example in Australia he saw marsupial mammals but </a:t>
            </a:r>
            <a:r>
              <a:rPr lang="en-US" dirty="0" smtClean="0"/>
              <a:t>in </a:t>
            </a:r>
            <a:r>
              <a:rPr lang="en-US" dirty="0"/>
              <a:t>N</a:t>
            </a:r>
            <a:r>
              <a:rPr lang="en-US" dirty="0" smtClean="0"/>
              <a:t>orth </a:t>
            </a:r>
            <a:r>
              <a:rPr lang="en-US" dirty="0" smtClean="0"/>
              <a:t>America there are no marsupial mammals except for opossums.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made Darwin question existing creationist theories as to how life had developed.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992" y="5233063"/>
            <a:ext cx="2080831" cy="1558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8823" y="5458968"/>
            <a:ext cx="2231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Pinta</a:t>
            </a:r>
            <a:r>
              <a:rPr lang="en-US" dirty="0" smtClean="0"/>
              <a:t> island tortoise – vegetation is up higher.</a:t>
            </a:r>
            <a:endParaRPr lang="en-US" dirty="0"/>
          </a:p>
        </p:txBody>
      </p:sp>
      <p:pic>
        <p:nvPicPr>
          <p:cNvPr id="1026" name="Picture 2" descr="https://encrypted-tbn3.gstatic.com/images?q=tbn:ANd9GcQqvin8epLfIx6hpKec1SjTvwCazEwTjycGzl4d0PG4iPeHWE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609" y="0"/>
            <a:ext cx="2114034" cy="148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44584" y="159790"/>
            <a:ext cx="2798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Santa Cruz tortoise – vegetation much lower 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6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During his travels Darwin made numerous observations and collected evidence that led him to propose a revolutionary hypothesis about the way life changes.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Darwin observed many different and  similar species. He was intrigued as to why so many organisms seemed so well </a:t>
            </a:r>
            <a:r>
              <a:rPr lang="en-US" dirty="0" smtClean="0"/>
              <a:t>adapted </a:t>
            </a:r>
            <a:r>
              <a:rPr lang="en-US" dirty="0" smtClean="0"/>
              <a:t>to their environments.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particular his journey to the Galapagos islands and the finches that he observed shaped his theory.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6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pbs.org/wgbh/evolution/library/01/6/images/l_016_02_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79120"/>
            <a:ext cx="10598463" cy="662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7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Darwin soon realized that living organisms formed only part of the picture.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many places on his journey Darwin collected the preserved remains of ancient organisms called </a:t>
            </a:r>
            <a:r>
              <a:rPr lang="en-US" b="1" dirty="0" smtClean="0"/>
              <a:t>fossils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 of these creatures looked like animals Darwin has already observed. Some looked unlike anything he had ever seen.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348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 Fossils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039" y="2010728"/>
            <a:ext cx="4711961" cy="4351338"/>
          </a:xfrm>
          <a:prstGeom prst="rect">
            <a:avLst/>
          </a:prstGeom>
        </p:spPr>
      </p:pic>
      <p:pic>
        <p:nvPicPr>
          <p:cNvPr id="2050" name="Picture 2" descr="http://www.answersingenesis.org/assets/images/articles/cm/v17/i4/p16_hor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35" y="2129344"/>
            <a:ext cx="4766297" cy="396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47104" y="265176"/>
            <a:ext cx="52395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Horse fossils suggested how horse feeding habits had changed from browsing like a deer to grazing.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873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Darwin noticed that the characteristics of many animals and plants varied noticeably among the different islands of the Galapagos.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Darwin wondered if these animals had once been members of the same </a:t>
            </a:r>
            <a:r>
              <a:rPr lang="en-US" b="1" dirty="0" smtClean="0"/>
              <a:t>species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Was it possible that after becoming isolated from one another they could have developed differently?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5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485</Words>
  <Application>Microsoft Macintosh PowerPoint</Application>
  <PresentationFormat>Custom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Introduction to Evolution</vt:lpstr>
      <vt:lpstr>Who was Darwin?</vt:lpstr>
      <vt:lpstr>Voyage of the Beagle</vt:lpstr>
      <vt:lpstr>Biogeography</vt:lpstr>
      <vt:lpstr>The Theory of Evolution</vt:lpstr>
      <vt:lpstr>PowerPoint Presentation</vt:lpstr>
      <vt:lpstr>Fossils</vt:lpstr>
      <vt:lpstr>Horse Fossils</vt:lpstr>
      <vt:lpstr>The Journey Home</vt:lpstr>
      <vt:lpstr>Summary</vt:lpstr>
      <vt:lpstr>Summary of Darwin’s Theory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was Darwin?</dc:title>
  <dc:creator>Andrew McLean</dc:creator>
  <cp:lastModifiedBy>Andrew McLean</cp:lastModifiedBy>
  <cp:revision>13</cp:revision>
  <dcterms:created xsi:type="dcterms:W3CDTF">2014-03-14T15:56:30Z</dcterms:created>
  <dcterms:modified xsi:type="dcterms:W3CDTF">2014-03-18T10:48:02Z</dcterms:modified>
</cp:coreProperties>
</file>