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2" r:id="rId19"/>
    <p:sldId id="271" r:id="rId20"/>
    <p:sldId id="273" r:id="rId21"/>
    <p:sldId id="274" r:id="rId22"/>
    <p:sldId id="275" r:id="rId23"/>
    <p:sldId id="276" r:id="rId24"/>
    <p:sldId id="279" r:id="rId25"/>
    <p:sldId id="277" r:id="rId26"/>
    <p:sldId id="278" r:id="rId27"/>
    <p:sldId id="281" r:id="rId28"/>
    <p:sldId id="282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BA63-ABC0-4EFE-939B-9A44C187609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9EC85-69B9-4891-B753-556D581D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0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406900"/>
            <a:ext cx="7199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716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294" y="1600200"/>
            <a:ext cx="73295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84DF-4C06-4E27-A6BF-07B532D6797A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F8DD-8543-447C-AC42-378998CCE66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" y="1"/>
            <a:ext cx="1229796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" y="1885308"/>
            <a:ext cx="1268859" cy="95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" y="3935113"/>
            <a:ext cx="1268860" cy="100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" y="2859768"/>
            <a:ext cx="1268860" cy="10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78330" cy="81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" y="4975876"/>
            <a:ext cx="1268860" cy="9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8" y="5912279"/>
            <a:ext cx="1297398" cy="9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Organic Chemistry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polymerization smaller units or </a:t>
            </a:r>
            <a:r>
              <a:rPr lang="en-US" b="1" dirty="0" smtClean="0"/>
              <a:t>monomers</a:t>
            </a:r>
            <a:r>
              <a:rPr lang="en-US" dirty="0" smtClean="0"/>
              <a:t>, join together to form </a:t>
            </a:r>
            <a:r>
              <a:rPr lang="en-US" b="1" dirty="0" smtClean="0"/>
              <a:t>polymers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The monomers in a polymer may be identical or they may be different</a:t>
            </a:r>
            <a:endParaRPr lang="en-US" dirty="0"/>
          </a:p>
        </p:txBody>
      </p:sp>
      <p:pic>
        <p:nvPicPr>
          <p:cNvPr id="3074" name="Picture 2" descr="https://encrypted-tbn0.gstatic.com/images?q=tbn:ANd9GcScSDr2e7ng55gA6qvyvKBLYYKfRfQJfu_8EQi6236wmXP0Yq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02628"/>
            <a:ext cx="42005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Macromolecules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Biologists sort the macromolecules found in living things into groups based on their chemical composition;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Carbohydrates</a:t>
            </a:r>
          </a:p>
          <a:p>
            <a:r>
              <a:rPr lang="en-US" b="1" dirty="0" smtClean="0"/>
              <a:t>Lipids</a:t>
            </a:r>
          </a:p>
          <a:p>
            <a:r>
              <a:rPr lang="en-US" b="1" dirty="0" smtClean="0"/>
              <a:t>Proteins </a:t>
            </a:r>
          </a:p>
          <a:p>
            <a:r>
              <a:rPr lang="en-US" b="1" dirty="0" smtClean="0"/>
              <a:t>Nucleic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9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Carbohydrates are compounds made up of </a:t>
            </a:r>
            <a:r>
              <a:rPr lang="en-US" b="1" dirty="0" smtClean="0"/>
              <a:t>carbon, hydrogen, and oxygen atoms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Living things use carbohydrates as their main source of energy</a:t>
            </a:r>
            <a:r>
              <a:rPr lang="en-US" dirty="0" smtClean="0"/>
              <a:t>. Plants, some animals and other organisms also use carbohydrates for structural purposes.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The cells in our bodies break down glucose to supply energy for cell activities.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Many organisms store extra sugar as</a:t>
            </a:r>
          </a:p>
          <a:p>
            <a:pPr marL="0" indent="0">
              <a:buNone/>
            </a:pPr>
            <a:r>
              <a:rPr lang="en-US" dirty="0" smtClean="0"/>
              <a:t>complex carbohydrates – starch.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72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Simple sugars are also known as </a:t>
            </a:r>
            <a:r>
              <a:rPr lang="en-US" b="1" dirty="0" err="1" smtClean="0"/>
              <a:t>monosaccharides</a:t>
            </a:r>
            <a:r>
              <a:rPr lang="en-US" dirty="0" smtClean="0"/>
              <a:t>. Glucose is a simple sugar.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simple sugars include;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Galactose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/>
              <a:t>l</a:t>
            </a:r>
            <a:r>
              <a:rPr lang="en-US" b="1" dirty="0" smtClean="0"/>
              <a:t>actose</a:t>
            </a:r>
            <a:r>
              <a:rPr lang="en-US" dirty="0" smtClean="0"/>
              <a:t>–  components of milk.</a:t>
            </a:r>
          </a:p>
          <a:p>
            <a:pPr marL="0" indent="0">
              <a:buNone/>
            </a:pPr>
            <a:r>
              <a:rPr lang="en-US" b="1" dirty="0" smtClean="0"/>
              <a:t>Fructose</a:t>
            </a:r>
            <a:r>
              <a:rPr lang="en-US" dirty="0" smtClean="0"/>
              <a:t> – found in many fruits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 to </a:t>
            </a:r>
            <a:r>
              <a:rPr lang="en-US" dirty="0" err="1" smtClean="0"/>
              <a:t>monosaccarides</a:t>
            </a:r>
            <a:r>
              <a:rPr lang="en-US" dirty="0" smtClean="0"/>
              <a:t>, </a:t>
            </a:r>
            <a:r>
              <a:rPr lang="en-US" b="1" dirty="0" smtClean="0"/>
              <a:t>disaccharides</a:t>
            </a:r>
            <a:r>
              <a:rPr lang="en-US" dirty="0" smtClean="0"/>
              <a:t> consist of two simple sugars.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Sucrose</a:t>
            </a:r>
            <a:r>
              <a:rPr lang="en-US" dirty="0" smtClean="0"/>
              <a:t> – is a combination of glucose and fructose more commonly referred to as table sugar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57262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6" y="5638800"/>
            <a:ext cx="13445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large macromolecules formed from </a:t>
            </a:r>
            <a:r>
              <a:rPr lang="en-US" dirty="0" err="1" smtClean="0"/>
              <a:t>monosaccharides</a:t>
            </a:r>
            <a:r>
              <a:rPr lang="en-US" dirty="0" smtClean="0"/>
              <a:t> are known as </a:t>
            </a:r>
            <a:r>
              <a:rPr lang="en-US" b="1" dirty="0" smtClean="0"/>
              <a:t>polysaccharides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organisms (including humans) store excess sugars in a polysaccharide known as </a:t>
            </a:r>
            <a:r>
              <a:rPr lang="en-US" b="1" dirty="0" smtClean="0"/>
              <a:t>glycogen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your blood sugar drops glycogen is broken down into glucose, which is then released into the blood from your liver.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Lipids are a large varied group of biological molecules that are generally </a:t>
            </a:r>
            <a:r>
              <a:rPr lang="en-US" b="1" dirty="0" smtClean="0"/>
              <a:t>not soluble in water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Lipids are made mostly from carbon and hydrogen atoms and are commonly split into 3 groups;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b="1" dirty="0" smtClean="0"/>
              <a:t>Fats</a:t>
            </a:r>
          </a:p>
          <a:p>
            <a:r>
              <a:rPr lang="en-US" b="1" dirty="0" smtClean="0"/>
              <a:t>Oils</a:t>
            </a:r>
          </a:p>
          <a:p>
            <a:r>
              <a:rPr lang="en-US" b="1" dirty="0" smtClean="0"/>
              <a:t>Waxes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dirty="0" smtClean="0"/>
              <a:t>Lipids can be used to store energy and some lipids are important parts of biological membranes and waterproof coverings.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Steroids</a:t>
            </a:r>
            <a:r>
              <a:rPr lang="en-US" dirty="0" smtClean="0"/>
              <a:t> are lipids that are synthesized by the body. Many steroids act as important chemical messengers.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Glycerol and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Many lipids are formed when a </a:t>
            </a:r>
            <a:r>
              <a:rPr lang="en-US" b="1" dirty="0" smtClean="0"/>
              <a:t>glycerol</a:t>
            </a:r>
            <a:r>
              <a:rPr lang="en-US" dirty="0" smtClean="0"/>
              <a:t> molecule combines with compounds called </a:t>
            </a:r>
            <a:r>
              <a:rPr lang="en-US" b="1" dirty="0" smtClean="0"/>
              <a:t>fatty acids.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If each carbon atom in the lipids fatty acid tail is joined to another carbon atom by a single bond the lipid is said to be </a:t>
            </a:r>
            <a:r>
              <a:rPr lang="en-US" b="1" dirty="0" smtClean="0"/>
              <a:t>saturated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We say a lipid is saturated because the fatty acids contain the maximum possible number of hydrogen atoms.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Saturated fats tend to be solid at room temperature.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14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 Carbon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there is at least one C-C double bond in a fatty acid the fatty acid is said to be </a:t>
            </a:r>
            <a:r>
              <a:rPr lang="en-US" b="1" dirty="0"/>
              <a:t>unsaturated</a:t>
            </a:r>
            <a:r>
              <a:rPr lang="en-US" dirty="0"/>
              <a:t>. Lipids with more than one double bond are said to be </a:t>
            </a:r>
            <a:r>
              <a:rPr lang="en-US" b="1" dirty="0"/>
              <a:t>polyunsaturated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Unsaturated and polyunsaturated lipids tend to be liquid at room temperature.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26698"/>
            <a:ext cx="2579914" cy="133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Saturated and </a:t>
            </a:r>
            <a:r>
              <a:rPr lang="en-US" dirty="0"/>
              <a:t>U</a:t>
            </a:r>
            <a:r>
              <a:rPr lang="en-US" dirty="0" smtClean="0"/>
              <a:t>nsaturated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UUEhQUFRQXFx4XFxUWGRcYFhUXHBcfGBgYGhcYHiggGB0mHhoaITEhJSkrLi4uFyIzODMsNygtLi0BCgoKDg0OGhAQGiwkHCQsLCwsLSwsLCwsLCwsLCwsLCwsLCwsLCwsLCwsLCwsLCwsLCwsLCwsLCwsLDcsNywwLv/AABEIALUBFwMBIgACEQEDEQH/xAAbAAACAgMBAAAAAAAAAAAAAAAABQQGAQIDB//EAEMQAAIBAwMDAgQDBAcDDQAAAAECAwAEEQUSIRMxQQYiFDJRYSNxgQczQpEkUmJ0obGyFTWCFjRDY3JzkrPB0dLw8f/EABcBAQEBAQAAAAAAAAAAAAAAAAABAgP/xAAkEQEBAAICAgEDBQAAAAAAAAAAAQIRITESQQORofAiYXGBsf/aAAwDAQACEQMRAD8A9foqJqeqRW6B5m2gsEXCszM57KqICzMeeAPBrnpesxXBZYywdMF45EeN1B7Eq4GQcHkcfeuKeN1vXCfRWaKIxUS7v1jkhjYMWndo1xjAKxPKS3PbbGRxnkiplVz1ZpnxEtih6oQXDl2iZ0ZB8LNg9SPBQFsDOec481ZA2Gor8QbfDbxEJs8bdhcoBnOc5B8Yx5qZVW0bRPh9Rcp12jazUb5ZJJff12JUPITjA52g+c1aqUQ9R1BYeluDHqyrCu0A4ZgxBOSOPafr44rE2oqtxHbkNvkjeRSANm2NkVgTnOfxBjg+e1KvWunmdLZMSFfi4i5jLKyrtfLb05TuOc+ah23p8W+pQPGbh0NtOHaWWWYKd8O0bpCdhPu484+1OBbaiatqKW8fUcMV3omFAJzI4Re5HGWH6VMqv+urQzWhjUOS0sOQmQwXrpuIK8jAycjtikDa7vVjkiiYNumLqhHYFEMh3c57Lx371Kqqf8nFgvbN4muXAaYOZZpplUGBsHEjEIScDNWulELWdRW2glncMUiQuwXBYgcnAJAz+tbX98sLwowYmaXpLgcBum8mSSeBiM9s8kfnSz13Cz6ddoiszNA4VVBZiccAAck0vv8A00sNzZPE11Jtuju6k00yKvw0w3EOxC+7aN39rHmkgttRtTvVghlmcErFG8rBcFiqKWIAJAzgfWpIpV6tiZ7C8VQWZrWZVVQSWJhYAADkkk4xSCRf6ksKRuwbEjpGoAGQ0hwueeBzzU2qRqXpZY0tniN27rcQEq888qhd43ExuxHH5cVeKUaSuFUsewBJx34Gf/Slsmuxi0S7Kv03VHC4G/EhULkbsZ9wzzU+9XMcgHJKNgfX2nArz1/SQXS4WBvDMI4SYjPOyhtybgYS23A54xxikg9IIxWMVs/c/nWBUCka9H8G15tfpLG8hXC79sZYMAN2M+w+fpTWvNT6SzpErH4wTmCciETThS2ZNq9ANtIPHtxzmvShVsBS+HV0aGWYB9kTTKwIG4mB2R8DODkoccjj6UxqgJ6VWS2vXY3ayNLeMsazTojZml6eIVYAhhg9vdu85pBeraYSIrjOHUMM98EZGfvXSoukqRBCCCCIkBB4IIQcEeKl1BEsr9ZertDDpSNE2R3ZACSOeRz9vPasaPqC3MEU8YYJKgdQ2AwDDIyASM/qarVp6YWV7ySRrtGa5k2iOeeJCu1dpCIwBzzzjnFNfQ8DR6daI6lXWBAysMFSF5BB81bA7orNFQZXvRQveirAg9QkxzW1wUd44jIr7FLtH1FULJtHJUbSDjkbvzqGdRWS5+KjSVobe2kVpBG+ZWd0cLGpAMm0RsSRwC4+9WqlHqHTJZgklvM0VxFkxkkmN84ykqdmU47917j6Vl1wynEv8J9hfRzxrLC6yRt2ZTkHwR9iDxipFUnRPbLJOv8AQtpBv7WUfgj2E9aNx7QTj5gcEd+3Nk0vXYLhisUmWADbWSSMlTxuUSKu5c+VyOasqZ/Hq8dfn9GVZUcj86xWskgUFmIUKCSTwAAMkk+BRzIfQ19JPaLJKxd+rMuTjslxIqjj6KAP0qwVXfS+p2WBb2khI98ihllXeGkLO8byKBKu585QkYI8EVYqtBST0teSSi56jFtl3LGuccIpG0DHgU6Jxyf5/T71XdA1mx6jRW0wLTSPKMiTZK55fpSsoSTGOyE9jQWOiiioEPp++kkuL9HYssU6JGOPapgRyB/xEn9afVW9O1iwS5lSKX8WeX3nEnTeZUCbElK9IsFXG1WzkHzVkq0FVvRdRkfUtRhZyYoVtummB7OpEzPjzyQDzVkqswarp8V7MVlHxEzRxStiUxdSNSscZk29JHwcbSwOSB3IpBZqKKKgQW1/IdTnhLHpLaxSKnGA7SOrHPfkAD9Kfiq3c6vYQ3cjtLi4KJDIQJWRAGJRZHVTHE2WPzEHkVZKtBSKa8kGpxQ7j0mtJZCnGC6zRqG+ucMR+tParuq6vYwXQkmlxPHEYztWV1ijdlcmXpqViBKg7nI4B8ZpBYqKwrAjIIIPYjkEfn5rNQV/WL+RNQsIlYiOVbkyLxhikcZQk9+Cx/nVgqva7qFlFcwvcORPCsjIqLLIyJIFV3dIlbapCDDNgcHFPbeZXRXRlZGAZWUgqykZBBHcEVaOlV/1JfyR3OnojFVluGSQce9RCzYOfuAePpVgpD6ivLOOW3a5Y9WNjLCiLLI+dpRn6cKsxXBIyRjPmkD6iuNndpMiyRMrxuNyupyGH1BrtUFf9X38kPwfTbb1L6CJ+x3Ru+GXn6irBSL1Rc2i9AXbkETLNCiiRpGkiO4ERxAu4GeeMfWmmnX0c8aywuHRuzDI5HBBB5VgRgqQCDwRV9CTRRUe2vo5HkjRsvEwSQYYbWZA4GSAD7WB4z3qCSveio2mX8c6CSJtyFmXdhhyjFHGGAPDKw7eKK1BIoqPe3scKF5nSNB3d2CqM9hk+ahf7YWaGR7Mx3EijiMPt9x7B88pxzyOfHesrMbeUb1j7oQB7yksU7xDl3himRpcJ3YY8ee1FrrlvczxCBROyq5MwU4t1I7FiAQXOBtHPGfFb6DoPRdp5n693IAHmIACqP8Ao4lHCID+p7mndG7ljJqcq/cenZmdmGo3qBmJCL8PtQE52jMROB25Pij1PYSHT3iXfcOFTIbb1J1SRXkQgAAl0VlxjHuxVgrK9x+dXbmrUXqS0upbdYF+IfcXGEINovTbLuWX8M87NvBJb7Gu156fld2ddQvIwxJEadDagP8ACu6InA+5rf0ZqklzaiWUguZJlJAAGEndF4H9lRTulCLV9MlOnzwJLJNM0Miq8m0O5YHCkoABkHb2qDa+o7SZbeKKPqyB022+wq1sV7u4ZfwgnP59h3q10n9N6jJMLjqHOy5liXAAwiHCg47n70HPUNClkkZ1v7uJT2jj6GxeAON0ZPjPfzUmPTpEtpIuvLLIyuFll2bwWUhfkUDAP2pnWKCkaVr1sLO3tTCZLhFiiNlsO9JUKhmOVwqqwL9TtxnuasGraNJNJvS9uoBjGyLo7OPPvjJyfzrXQ9Sklnvo3OVhmSOPAAwpgRyCR35Y96dVaIWj2LwoVeeWclt2+XZuAwBtGxVGOM9s+41TdE1qCDT0s5oy9zGvSey2EvNNnJYcYZXb8Tqdudx7Gr/Vf0fV5ZNQv7diOlAtuYwAAR1YmZ8nzyBUglarpEkzKyXdzbgLtKQ9LaTknJ3xtzzjjj2120fTngBD3E1xkggzdPK48Dpqox/7UwFBoKPp2tW9rbzW10v4wkm3wbGZrrqSM6sgCnqBwy8j757GrBfaVJMsWy4uLTagBjh6RHYe1i6NyuMcYFaW2pyHUZrckdJLaOVRgZ3vI6sc9+yjindWhZo+lSQli91cXG4AATdLC/cdNF78fyqv6drMNm13FdnZK1xJKNyMfiYpOYtm0HqEL+Ft75T71c6TS6lINRitwfwmtZJSMDO9ZY0U7u/ZjUHP/Zzz29v05J7AKg/Ci6WVBUbY2DowG0DGB2ziu+k6RJC5Z7y5uAV27JeltByDuGxFOeMd/wCI02ooKfa6rDZXl98U3SM0qSxysp2yxCBECKwByUZXG37580ygtTcWsXSM9gMllWMRq4TLbVZXQhc5DbcAjP51tquqSR31jApAjmW4MgwCSYkjZMHxgse3enlWhPpWjSQvve9upxgjZL0duT59kanI/PzS2bU4rO/ne5PTE0UXSmYHYRGGV4t4HDBju2+d2atVI9f1SSG4sY0ICzztHICAcqImcYPjkCpBrp6i6tT0BNZK8jsjIqJIw6hzJsdSFEhy3Izg581vp+hSxSK7X13MozmOTo7GyCOdkYPHfg+Kd0U2KtqF+lpqBmufZFLbLHFMQdiOkjtJGSB7C4dD/a6R+lStOZbqGc24ktVklJWeNVV5j7C0yh0Iw2Nu5hyASPFbeqtTkg+F6RA6t5DA+QDmN2ww+3HnxT2gQ2fp+VHV21C8kCsCY36GxwP4W2xA4P2NKNO0mSW+1Apd3FuBPENsQhw39Fj9x6kbHPjjjirrWMU2K3+zZCthGCSSJbgFj3b+lS+444ye/wCtFWZO9FU2rvqWRI5rSWb9xG8m5iMpHIyARSP/AFQPeNx7Fh9a5Wl3FPqAkt2V1S3dJ5EOULM6GFCw4ZgBKfOA33qw3L7UcjwrHB7HCk81C9N3RmtLeUhVMkSOVQYQFlDHA8DJrLrMv0/b6mVFFFHIVzkuVRkVmAZ2wgPd2ClyB/wqx/SulVr1dFI82nrFIIpDcPiQoJNv9DnJ9hIByMj9asE/QbOK1X4VJNzDfNtYjftkmZi2AB7dzFR+VNqqGjwTR6rIJ5xO3wKEMIliwPiGGNqk55zz96t9KOVxcpHt3sF3uEXPG5znCj6k4P8AKoGmWsVs7xCQl55JLgK2N3JXftAA9oJH8xS310jMloI36bm9iCvtDbTsk52nhvyqJBazx6pbfEXAnza3G3ESxbfxIM/KTuzx/KroXGuN1dJEu6RlRchcscDczBVH6kgfma7VW/2ggmyIVtpM0ADYztJuEwcHvg+KgYWdlFbzStvPUu5N+1iPmSEKQmB/VTJznzTSqlNaXEd9Yme5E6l5gFEKxbW+HfnKk544xVtpRxu7lIkaSRgiINzM3AUDuSaXQabFb3U1wZCJLwxR7GIxuijYKqADOSoZjkn5TUX9oX+7L3+7v/ppfqlndJdWBnuhOvxZAUQJFhvhZ/duViT2Ix96sFxrncTLGjO7BURSzMeAqqCWY/YAZroKT+s/933v90n/APJaoNmtIYrhrtpNpmjjtwGI2H3kx7eM7iWIptVE1iyukjtGmu1lj+JtvwxAkfdxj3hieKvdKMOwAJJwAMn7Ack0oljg6sd+ZfaIDErZHTKSyIwbOM8lVxz5pjf/ALqT/sN/oNeby2N0NHgdrxWi6duel0EB27kwvVDZ/XFWQen0Vl+5/OsCshJdxW8rwX5m9lskxDgjplXULIWJGfb0z2I7GnYry0WV0dEmdbtRD0Lg9HoITtDS5Xq7s84POPNeoitWDNJ7+2guGhuDJgWkkkmVI27lVo5A+R2X3Zx5WnFeeR2V01nftHdrHF1b78LoI/Amm3DqFs88/lmkI9AikDKGU5BAIP1BGQf5VvUPRv8Am8P/AHSf6BUyshTqdjFd9PMh/o1ykp2EfvYTu2NkHjnnHNMbS5SVFkjYOjjcrLyGB7EH6VULCyuna9aG7WJPipfwzAkn8K5O8sDz/hTX9n/+7LL+7p/prVgf0UUVkZXvRQveitQR7hlbMRYBnRsLxuxjBIHc4yP51H0S2WCGO3Vw5gjSM9t3C4BKgnbkDNJtajlbULcQPHG/w02WkjaVdvUiyNquhB7c5/SuvptJBc3omdHfMOWRDGpHTbGFLsf8ay6+P6e/W/vpY6KKKOQrVowSCQCQcqSASpxjIz24JH61tRQa9MZ3YG7GN2Bux3xnvjPOK2oooNXjBxkA4ORkA4I7EZ7H7/egxjIOBuAIBwMgHuAe4BwP5CtqKArWSMMMMARwcEAjIOQea2ooNWQEgkAkdiQCRkYOD4444raiig1kjDAqwDKeCGAII+hB4NDoDgkAkHIJAJBxjI+hwTyPrW1FAVq6AgggEEYIIBBB4IIPcfatqKDRogcAgEAggEAgEdiAe2K3oooAiuZgXbt2rtGPbtG3jt7cY4rpRQFFFFBz6C7dm1dmCNm0bcHuNuMYPP8AOugoquXNzcCSQfjFcnDKjYQbxjAETbhtPdGY/UDuJbpnLLSx1oIlAKhVwc5GBg7jlsjscknP1zVcsHmU9STrkkRhvw2OUWaRW9oXO7aUOBzg5xW8s1xhm/HA4AAQ8Ayy5YqqM5woiHAOMjsCTU8+GJ8nG9LEqgAAAADgAcDH6VmqzunC7szb2EfUJRhhQGBKqqH3bguQoJw2e3NdozKzRdQykiRCAI8RlMZLOdntbPcEqeBwATTyXz/Y+WMDOABk5OABk+Sfqe38qI0CgBQABwAAAAPoAO1bUVp0FFFFBle9FC96K1ByMClg5Vd4BUNgbgpwSobuASASPsKEhUMzBVDNjcwABbAwu4jvgfWulIjrzuZDBayTRxsUaQOil2XhxEjfvMEEc4yQcVlqS3o9oqPp96k8SSxnKSKHU9sg9uPFSKM3gUUUUCrTNaWVZmIVDFNLFguDu6ZwG5Axn6c4+9d9D1D4i2hn27erEkm3Odu9A23OBnGcZwKr9h6Ngb4l7m0gkle4mdXdEdijHMZ3eP1p16VtHhsrWKQYeOCNHGQcMsYVhkd+RV4DSlunassstxGdqdCURZLD3gxJJuxgbfnxjnt3plVXtPScElzeS3VtDJ1J1aN5FVz0xBEv6DcrcUgc6FqPxNvHNt29Rd23O7HJHfAz2+lT6U+k7JoLOCJ12sibSowQPcSBxx2xTalC+31MNPNCcL0hH7iw93UUt2I4xjHc9/FY0HVPiYjIF2gSyx4zuz05Wi3ZwO+3OPGfNLX9MQz3dxLc28UoYRCNpFVzhVO8DPI5IqR6O0w21t0mQJiadlUYwI2uHaPGOANpHFW6Dulq6sPipLcgLshjl3lgN3UeRNu0jx085z/FTKqzd+mYri/llubeKaP4aJIzIqvh1klZwAeRwyc1A10bVPiDPhQBDO0IIbdv2hTu7DGd3bnt3pjSL0npHwouUEaxxtdO8SrjaIyqgYA+UZB4p7ShbPqwW6S3IADQtNvLY+WQJt2kc985z4rOm6p1ZbiMAYgdUDBtwfdEsmcY9uN2MZPb9KW6v6eS5vY3ngjlhW3ZPxArASGVSPaf7Oea6emtEFrLdiOJIoXlRo1QALgQKre0dvcGq8B/S681QRzwQkDEokO8tgL0wDjGOc5+o7UxpBr+hrdXNqZYklhjEu8OAyhmVdntPc8GoJ1pqgkuJ4AB+CkT7w2Q3VMgxgDjHS+pzu8YpjVf0DQFtbq6aGFIYZI7cKECqC6Gbf7R2OHTn71YKUFGKKKgKxisO4AJJwAMknsAOSTXHT7xJokljJKOoZSQVJU9jgjsRyD9DVHfFZooqAooooCiiigyveihe9FagxVasvirRWhjteuod2hkWSJFw7lwsodgylSxBKhsgZ+1WWsGstY5a4Vazv106K2imBaArtN4uDEJmfkMB8iEscN2/KrSDVSutGe0LfDxdeyl4nsu+zcfc8AbjHJzHkDyMeOthOLMva2sV1dCM7iu6PbbhgCsKvIwLEDkLkkBhkjio654zKbnf59P8vpaaK4WF2s0ayR5KuMjIwR9iO4I7EV3xVcFa9Uyst3pgViA1w4YAkBh8O5wfqM4ODVlpBrWqILhIktZLq4iHWGzYBAGBUMZJCArsAQFHJGTwKZ6TqC3EQkQOASQUcbXRlO1kYc4IPHBI8gkVRMqv+r5Cvwe0kZvoQcEjILHIOO4+1WAikmu6kiyRwi3e6m/fKibAIgpwJWdyFTngeSc/fCB3RUHRtTW4jLBXRlYxyRyDDxyLjcpwSDwQQQSCGBHep1BXP2gSstkSpIPWtxkEg4N1GD2+oOP1qyOOT+dJPUd/GvThaB7mSU7khQKf3ZDGRmchUVW2+4nuQAM1K0fVRcB8xyRSRtskikA3I2Aw5UlWBBBDA+fB4p6DCq1+0mZk0u7ZWZWEYIZSQR715BHY1ZsfY0m9S3sSRiKSFrkzEoluoVjLj3HO4hVQcEsTgcdyQCnYaxHgfkP8q3pbo+q9bejRPBLHjdE+0kA52srISGU4PPjGCKZYoEvrWQrp94ykqwt5CGBwQQhwQR2NTdDYm2gJOSYYySeST01qP6jv4oYcTRtMJT0lgVQzzMwPsCkgEYDEk8AAk1ro2q72MLQSW0kaKRE+wgx/KpR0JUgEbSOCPpginoN61fsfyrbFRdTv0gjLvuIyFCqNzOzHCoo8kk4qb1yluuST9m8rPpdmzsWYxZLMSSTvbuT3qy0n0S6VdtuLd7bamY4zs2FAedpjJAKkjK8fN5pwDnkU3sll6FFYrNFIPU2lS3mLYkxWrIWmkUqZJGz7IlU59vG5iwIIAXByaiaXeXU9wYSyLHaybZp4cAXDbAUh2MD0yN25wCcYUA8nEu21SS4uysBAtYCVmkwD15iMCKNvCx92YfxYXwab2FlHCgjiUIgycD6k7mJPckkkkn61oSKKKgDUwbk26qzFU3yOMbIsnCISe7tgnA7AZPcVBPoooqAooooMr3ooXvRWoMUUUjufUqKzhIbiZYyVkkhQNGjD5hywZyPIQHGCO9ZXHG5dG9zOkaM8jKiKMszHCgfUk9qrNhevE80sUEtzb3TLcRSQ7c5aNEKOkhUr8gIY8e7Bxipk+lLeSRzSSiW0AWSKFR+G74zvlPPU7jC8AeRxy+Ao3LMZrvfZPJpXxdvGt8vv3dQrFJIgQ+4Ku+NgWwrYJzgkZx2o0n0tbW0nUhWQPtK5eaeQYPf2yOR474pzRVc7VaupJ7W7mkW3kuILhUOYdhkiljXZtZGYblZcEMOx4I81MSya8ttt9HsLOW6aSMrIoY9NWkiYZYDGdpxkmo3qW6dLrTlR2VZLh1dQSA6i3dgGA+YZ5wfpVioEWm+kbWCRZYllDrnG6e4ccgg+13Knv5Fcb9Zbe8a4SF54poUikWLaZImjd2RtrEF1bqMDjkFQfvVjpF6quXQ2mxmXdewo20kbkJOVOO4P0pBtbwSXkEi3sRiV39kQkZZViXBTqSRNw5YEkKeAQDnmuVl6MtIpEkRZt6EMu64uWGR2yrSEH8iKsFFNiva1HLDdRXcULzr0mgljjKCRAXEiSKrEBxkFWUHPuBHapFkZbuOZbqEwwvhY4yxWbZj3M7Rt7CWPABBAHJzXD13cvHaFo3ZG60A3KSpw1zGrDI8EEgj6GrC45P50Fct/RNnG6uqzblYMM3NywypyMq0mCMjsa39QwSrNb3UUbTdESI8SlQ5SQLl03EBmUoPbkZDcc8U/qu/tDu3h026kiZkkWMFXU4ZTvXkHxVnYlabczXBl60DQW5UJGkhAmcnd1HOxjsXBUAcNwTxUKP0LZAghZ8g5Gbm6PI+xlwascR4H5D/ACrapsI/U9tKTbzwJ1Xt5i5hBCtIjxPC4VmIAYLJuGe+MV10rULiaRi0DwW4TA62BLJJu7hVY7EA8nkk+AOcesbho7C7eNirpbyMrKcFWCEgg/UGpmjOWt4GYksYYySe5JjBJJ8mnoLn9IWpzlJOf+vn/wDnXfXrR2jjaFdzwSpKqE46gUMjJuPYlXbBPkDNNqKz4zTHhjrUmiqzvp5ZBiFoYgp3GXbvZzjYFVGPtHOSe+Rj61W30CeIlktxnOS1ncvAST3boy5T9MirzRUuG+2cvj8u6qeiXk4lxLLcCMKzOl1bqGCqp5WeI7Tg4OCO2anDWJzEbjoKIAC+1nInaIDPUxt2jI5CE5x5pvfWwljeNs7XVlOO+GUgkffmodotwcRzRwmMKVdwxPUGNoxEUwM+QTx2GamrODxs42l6fBGkarCqJHjcqoAq4Y7iQB9SSfzNSKVT6usMoilQxxtgRSnHSZsfISP3ZHAGe/imua3K3Ltyug+xuntEm07C+SgfHtLAckZxnFUzUdMaxEXwcjG/nbawfLR3bnLSSzIT7FTlt6kFQFX3DC1YPUuoyxokdsm64mbpxEgmOPjLyyEdlReceSABUrR9MW3hjjDM5QYMjks7sxy7EntubJwOK1Gho2nC3iWPe0h5Z5H+aR2JZ3I7DJPYcAYA7VOopP6p1+OxgMr7SxISNGYKHkPYFjwFHzM3hQTUDiiocdz01hWeSPqvhfblVkkCbm6YJJxgE9+1TKDK96KF70VYMVVtMu5LJWha2uJWWSRomiTckwdzIpaTtE3uAO/A4zyKtNJrm7cahDEGPTa2ldl4wWWSNVOe/AZh+tZbw9z84dPTGntb2sMUm3eqe7b8oYksVX+yMkD7CmtFFGbd20UUUUQpjeC6PVKEm1mkVScgrIilHIAOGGCRz/Kpml3yzwxzJnZLGsi54O113DP3waq2k+nBILt5GvI2a6nKqk9zCrLu9rCNGCnP1xzTv0bEyWFmrqVZbaJWVgQykRKCCDyD9jVocUsUw3bujKWa1uF75UCUIsisNp9wAkHfj7Uzqo6f6fEt3fPI93EGuF29KeeBHUW0Q3ARsofnI3c/LjxSCyaXfrcRJKmQrjIzwcZI5H6VKpJ6KgaOxt0YMrKmCHyGHuPfPOfPP1p3ShbcrDdNLbSKWERidgSygsT1YyCpB4KA/p5rvpmorcIZEzgSSRnIAO6ORo27eMqcUjOhia9undrmMbYApimngVvY2792yhyDx5xXf0LaNFabGDgi4uMdTcXKm5kKsS3LZGDuPfOfNWiwUrvujctNZTIXHSR5FOQrI7sFG5SGzmM/4U0qq3OjdfUpmdrlFFrAFaGWaEM3VnLKWiYbyARwe2771IH2nX6S9UICOjK0LZ/rKATj6j3CplV30ZYmEXaESY+MkKmUuzuu1MNvfLPnB92T2qxUoXahLFK5s5VLdWBmZeQpj3CNl3Aggnd4rfTbqMtJBGCPh9kZB7AGJWQAkkn2kd/NJdY0nr6jEWNwiC1cb4ZJYfd1lwpeIjPHO0nxmuvpbT+hPfKOsUM0ZV5mkkZx8OmSJJCS4ByO5xjHiqLHRRRWQUUUUBRRRQcriBXUo6hkYYZW5BH0IpDfNJ1YrG0foBIhLLNgSNHDuMcaIJNwLuyt7mzgIfOKsTMAMngDkk9gPJqtWX9OxeW5e2YFoo5SqOLm3ByGaMnlC24pkhhyezEGyezXtO0ozxzGCWRp06QkSZlVXB37WjcxgIx5BBABwDnPenFLpLadbcpHMGnAyssyAqW3bvckeMDHtGOQMck81F0T1AJnaCaNoLpBuaFuQyZx1IpBxJHnjI5HYgUDullxawC6SWVwZWjaKKNyp9oy8vTTGWYjG7GSQopniq/oWmyNNJeXK4mfMcMfB+Htwx2qDyN7n3MRx2HikEX0boewm5eN4t2RbWzkn4OBsEoAflZyoYqOF4UcDm1UUUtGV70UL3oqwascDNJ5by2Maagd20Q+x8NnpSspxs+pO3xkU2m+U/kf8q87OgMNIjbq3hboREwl2KZymU6WM4HPt8YrNdfixxt5vuT6vRyKKy/c1ijiKKKKKxWaKKAooooCiiigKKKKArBrNFAUUVg0Rmik8erM5iVETdIkTcscL1I5nPYZ4EP67vtXBPUXAJQKGC7SS5BZ4w6rlEIzk42HDHHHcVPKRm54w/opNFqkhbJUBQr7lJOdytGAe3HD9jz3zWZtXYOyhUwpIJLPkneqKAqoSSS3b7ffhtfKHFFV4a6/uYoAqjbsyc7zcCJTwpOOQSO45811fVpCCAgQqU37iQcNN0/arL5APBx3FTyjM+TGnlL9b1VbaLewZ2JCRxJy80jfLGg+pwTnwAxPApgarusaEkskk93KVjiT8Eq5jFtgbnn35/eZHzdgoxjk53HQx1vS/ioTC7MiOV6gXGXQEF4i3gN8pI8Gp8cYUBVAAAAAHAAAwAB4GBiqz6TtppiLu5dmO1o7ZWXpkQls9aSMHHVkATPAwFHAyRVopQVE1a76MMsuN3TjdwPrtXdjP0OB/wDcVLpJqmrP8RFa26q8rYkmLZKQ2+cEsARln+VV/M8gUCxfTT/DmcTTS35iLrMJpBGZSu5VWJXEXSzhcbeRznPNWqAsVUuAGIBYA5AbHIB84PGaW6d6ehgcPGZgFyEjM0xhjB7hIi2xRjgADA8VE1S1uoZWuLVjOrY6tnI3fAxut3JxG2Byh9rfYmr2LDRS06zGPhwRIHuDiOMqeoONzF1/gCj5ie35nFMag2XvRQveirBisVmisgooooCiiigKKKKAooooCiiigKKKKAooooCiiig4Q2kaHKIinOfaoHPPPA7+5v8AxH61qbCInPSjzt2Z2LnZ/V7fL9qk0UTURhYRAAdKPABAGxcAMAGA47EAA/XFZFlGF2iOMKRjbtXbg8kYxjFSKKaNRG+BixjpR4wVxsXG04yuMdjgcfYUCwi9o6ceE+QbF9nn28e39Kk0U0agrDqCCCAQeCDyCPoRWaKKKCf/AN+goqHq+nLcRNDIWCPjeFOC6hgShOPlYDaR9CaoXenNdF515UaP4ZW2R/1ztXLyOc4VWzlQR8oDfxYE7SreDDz2+0i5IlaRSWEh2hVbJJ4wBwOBzxnNJNc0IXN1GixmKJYx8TKo2C4i7R2mBw65BJODtA2j5jVpVcAAAADgAdgPAH2pRmiiioKZfWU0KyahLMI7lQwEeTJb9EkdO12gbizEKd6Ddvb+IAAvfTsU+wy3JxLMQ/RByluu0BYh9WA+ZvLE+MUwubRJNvURX2OJF3AHa68q4z5B5B8V2q7GV70UL3oqwYooorIKKKKAooooCiiigKKKKAooooCiiigKKKKAooooCiiigKKKKAooooCiiigKKKKAooooCiiigKKKKDK96KKK1B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199"/>
            <a:ext cx="7239000" cy="46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Proteins are macromolecules that contain </a:t>
            </a:r>
            <a:r>
              <a:rPr lang="en-US" b="1" dirty="0" smtClean="0"/>
              <a:t>nitrogen</a:t>
            </a:r>
            <a:r>
              <a:rPr lang="en-US" dirty="0" smtClean="0"/>
              <a:t> as well as </a:t>
            </a:r>
            <a:r>
              <a:rPr lang="en-US" b="1" dirty="0" smtClean="0"/>
              <a:t>carbon</a:t>
            </a:r>
            <a:r>
              <a:rPr lang="en-US" dirty="0" smtClean="0"/>
              <a:t>, </a:t>
            </a:r>
            <a:r>
              <a:rPr lang="en-US" b="1" dirty="0" smtClean="0"/>
              <a:t>hydrogen</a:t>
            </a:r>
            <a:r>
              <a:rPr lang="en-US" dirty="0" smtClean="0"/>
              <a:t>, and </a:t>
            </a:r>
            <a:r>
              <a:rPr lang="en-US" b="1" dirty="0" smtClean="0"/>
              <a:t>oxygen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Proteins are polymers of molecules known as amino acids.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Amino acids are compounds with an </a:t>
            </a:r>
            <a:r>
              <a:rPr lang="en-US" b="1" dirty="0" smtClean="0"/>
              <a:t>amino group </a:t>
            </a:r>
            <a:r>
              <a:rPr lang="en-US" dirty="0" smtClean="0"/>
              <a:t>(-NH</a:t>
            </a:r>
            <a:r>
              <a:rPr lang="en-US" baseline="-25000" dirty="0" smtClean="0"/>
              <a:t>2</a:t>
            </a:r>
            <a:r>
              <a:rPr lang="en-US" dirty="0" smtClean="0"/>
              <a:t>) on one end and a carboxyl group (-COOH) on the other end.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In addition each amino acid also contains an </a:t>
            </a:r>
            <a:r>
              <a:rPr lang="en-US" b="1" dirty="0" smtClean="0"/>
              <a:t>R-group</a:t>
            </a:r>
            <a:r>
              <a:rPr lang="en-US" dirty="0" smtClean="0"/>
              <a:t> that distinguishes one amino acid from another.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early 1800s many chemists called the compounds created by organisms “organic” as they believed they had to be fundamentally different from the compounds found in other things.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Today we understand that the principles governing the chemistry of living and non-living things is the same.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However the term organic chemistry is still around and refers to the study of compounds that contain bonds between carbon atoms.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14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Covalent bonds called </a:t>
            </a:r>
            <a:r>
              <a:rPr lang="en-US" b="1" dirty="0" smtClean="0"/>
              <a:t>peptide bonds </a:t>
            </a:r>
            <a:r>
              <a:rPr lang="en-US" dirty="0" smtClean="0"/>
              <a:t>link amino acids together to form a polypeptide.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molecule of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 is released when the bond is formed.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protein is a functional molecule built from one or more polypeptides.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Peptide Bonds Form Through Dehydration Reactions.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4629"/>
            <a:ext cx="6096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Proteins are involved in many different cellular functions: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Control the rate of reactions</a:t>
            </a:r>
          </a:p>
          <a:p>
            <a:r>
              <a:rPr lang="en-US" dirty="0" smtClean="0"/>
              <a:t>Regulate cell processes</a:t>
            </a:r>
          </a:p>
          <a:p>
            <a:r>
              <a:rPr lang="en-US" dirty="0" smtClean="0"/>
              <a:t>Form important cellular structures</a:t>
            </a:r>
          </a:p>
          <a:p>
            <a:r>
              <a:rPr lang="en-US" dirty="0" smtClean="0"/>
              <a:t>Transport substances into and out of cells</a:t>
            </a:r>
          </a:p>
          <a:p>
            <a:r>
              <a:rPr lang="en-US" dirty="0" smtClean="0"/>
              <a:t>Help fight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more than </a:t>
            </a:r>
            <a:r>
              <a:rPr lang="en-US" b="1" dirty="0" smtClean="0"/>
              <a:t>20 different amino acids </a:t>
            </a:r>
            <a:r>
              <a:rPr lang="en-US" dirty="0" smtClean="0"/>
              <a:t>found in nature.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All are identical in the regions they are joined together by covalent bonds (carboxyl end and the amino group end).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This allows any amino acid to be joined to any other amino acid.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R-group</a:t>
            </a:r>
            <a:r>
              <a:rPr lang="en-US" dirty="0" smtClean="0"/>
              <a:t> differentiates amino acids from each other. Some R-groups are acidic, some are basic, some are polar and some are non-polar, and some even contain large ring structures.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85900"/>
            <a:ext cx="6378202" cy="505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4" y="1600200"/>
            <a:ext cx="7329505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Proteins are split in to various levels of organization, depending on how many polypeptide chains make up a protein.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i="1" dirty="0" smtClean="0"/>
              <a:t>Primary structure</a:t>
            </a:r>
            <a:r>
              <a:rPr lang="en-US" dirty="0" smtClean="0"/>
              <a:t>: the sequence of amino acids – this is coded by a cells DNA.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i="1" dirty="0" smtClean="0"/>
              <a:t>Secondary structure</a:t>
            </a:r>
            <a:r>
              <a:rPr lang="en-US" dirty="0" smtClean="0"/>
              <a:t>: the folding or coiling of the polypeptide chain.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i="1" dirty="0" smtClean="0"/>
              <a:t>Tertiary structure</a:t>
            </a:r>
            <a:r>
              <a:rPr lang="en-US" dirty="0" smtClean="0"/>
              <a:t>: the complete 3D arrangement of the polypeptide chain.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i="1" dirty="0" smtClean="0"/>
              <a:t>Quaternary structure</a:t>
            </a:r>
            <a:r>
              <a:rPr lang="en-US" dirty="0" smtClean="0"/>
              <a:t>: proteins with more than one polypeptide chain are said to have a 4</a:t>
            </a:r>
            <a:r>
              <a:rPr lang="en-US" baseline="30000" dirty="0" smtClean="0"/>
              <a:t>th</a:t>
            </a:r>
            <a:r>
              <a:rPr lang="en-US" dirty="0" smtClean="0"/>
              <a:t> level of structure that describes the ways the polypeptide chains are arranged with respect to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Nucleic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Nucleic acids are macromolecules that contain </a:t>
            </a:r>
            <a:r>
              <a:rPr lang="en-US" b="1" dirty="0" smtClean="0"/>
              <a:t>hydrogen, oxygen, nitrogen, carbon, and phosphorous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Nucleic acids are polymers assembled from monomers known as </a:t>
            </a:r>
            <a:r>
              <a:rPr lang="en-US" b="1" dirty="0" smtClean="0"/>
              <a:t>nucleotides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Nucleotides consist of 3 parts: a 5-carbon sugar, a phosphate group (-PO4), and a nitrogenous base.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nucleic acids contain the compound </a:t>
            </a:r>
            <a:r>
              <a:rPr lang="en-US" b="1" dirty="0" smtClean="0"/>
              <a:t>adenosine tri-phosphate (ATP). </a:t>
            </a:r>
            <a:r>
              <a:rPr lang="en-US" dirty="0" smtClean="0"/>
              <a:t>This plays an important role in capturing and transferring energy within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and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Nucleic acids store and transmit heredity, or genetic information.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There are two types of nucleic acid involved in the transfer and expression of genes – </a:t>
            </a:r>
            <a:r>
              <a:rPr lang="en-US" b="1" dirty="0" err="1"/>
              <a:t>d</a:t>
            </a:r>
            <a:r>
              <a:rPr lang="en-US" b="1" dirty="0" err="1" smtClean="0"/>
              <a:t>eoxyribose</a:t>
            </a:r>
            <a:r>
              <a:rPr lang="en-US" b="1" dirty="0" smtClean="0"/>
              <a:t> nucleic Acid (DNA) and ribonucleic </a:t>
            </a:r>
            <a:r>
              <a:rPr lang="en-US" b="1" dirty="0"/>
              <a:t>a</a:t>
            </a:r>
            <a:r>
              <a:rPr lang="en-US" b="1" dirty="0" smtClean="0"/>
              <a:t>cid (RNA)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DNA contains the sugar </a:t>
            </a:r>
            <a:r>
              <a:rPr lang="en-US" b="1" dirty="0" err="1" smtClean="0"/>
              <a:t>deoxyribose</a:t>
            </a:r>
            <a:r>
              <a:rPr lang="en-US" dirty="0" smtClean="0"/>
              <a:t> and RNA contains the sugar </a:t>
            </a:r>
            <a:r>
              <a:rPr lang="en-US" b="1" dirty="0" smtClean="0"/>
              <a:t>ribose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3038475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7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DNA Structure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36" y="2310384"/>
            <a:ext cx="3738563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ATP Structure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9092" y="4419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sequence of complimentary bases hold the key to DNAs ability to transfer genetic information.</a:t>
            </a:r>
          </a:p>
          <a:p>
            <a:endParaRPr lang="en-US" dirty="0"/>
          </a:p>
          <a:p>
            <a:r>
              <a:rPr lang="en-US" dirty="0" smtClean="0"/>
              <a:t>ATP stores and releases energy by attaching and snapping off the end phosphate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so important about carbon?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Carbon atoms have 4 valence electrons</a:t>
            </a:r>
            <a:r>
              <a:rPr lang="en-US" dirty="0" smtClean="0"/>
              <a:t>. This allows them to form strong covalent bonds between many other elements.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 can bond between many elements including; hydrogen, oxygen, phosphorus, sulfur and nitrogen to form the </a:t>
            </a:r>
            <a:r>
              <a:rPr lang="en-US" b="1" dirty="0" smtClean="0"/>
              <a:t>molecules of life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Living organisms are made up of molecules that consist of carbon and these other elements.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so important about carbon?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compounds that contain carbon are termed </a:t>
            </a:r>
            <a:r>
              <a:rPr lang="en-US" b="1" dirty="0" smtClean="0"/>
              <a:t>organic compounds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Exceptions – Carbon dioxide and the carbonates (minerals and rock), because they are found in nonliving things.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 carbon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Even more importantly one carbon atom can bond to another carbon atom </a:t>
            </a:r>
            <a:r>
              <a:rPr lang="en-US" sz="2400" dirty="0" smtClean="0"/>
              <a:t>– this gives carbon the ability to form chains.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chains can be almost unlimited in length.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4 bonds are in the form of a tetrahedron, a triangular pyramid.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6" descr="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257" y="5026025"/>
            <a:ext cx="4038600" cy="1831975"/>
          </a:xfrm>
          <a:prstGeom prst="rect">
            <a:avLst/>
          </a:prstGeom>
        </p:spPr>
      </p:pic>
      <p:pic>
        <p:nvPicPr>
          <p:cNvPr id="5" name="Picture 7" descr="hex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24125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3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 carbon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C-C bonds can be single, double or triple covalent bonds.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Chains of carbon atoms can even close up on each other to form rings.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For these reasons carbon is very versatile and can form large complex structures.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benz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57057"/>
            <a:ext cx="167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Carbon Structures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72" y="1483179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69" y="1333500"/>
            <a:ext cx="126306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91" y="3205162"/>
            <a:ext cx="126382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8421" y="46624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Benzene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5162"/>
            <a:ext cx="1885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14" y="5334000"/>
            <a:ext cx="1308373" cy="13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92" y="5105399"/>
            <a:ext cx="2895088" cy="13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31494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Butadiene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2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Carbon Structures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79028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70" y="4789487"/>
            <a:ext cx="3114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7977" y="5943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Sucrose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45" y="455676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91" y="2514600"/>
            <a:ext cx="1841817" cy="17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organic compounds in living cells are so large they are known as macromolecules – macro means giant.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of these molecules are formed by a process known as </a:t>
            </a:r>
            <a:r>
              <a:rPr lang="en-US" b="1" dirty="0" smtClean="0"/>
              <a:t>polymerization – </a:t>
            </a:r>
            <a:r>
              <a:rPr lang="en-US" dirty="0" smtClean="0"/>
              <a:t>large compounds are build by joining smaller ones together.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4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1270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Organic Chemistry</vt:lpstr>
      <vt:lpstr>Carbon Compounds</vt:lpstr>
      <vt:lpstr>What’s so important about carbon?</vt:lpstr>
      <vt:lpstr>What’s so important about carbon?</vt:lpstr>
      <vt:lpstr>Carbon to carbon bonding</vt:lpstr>
      <vt:lpstr>Carbon to carbon bonding</vt:lpstr>
      <vt:lpstr>Common Carbon Structures</vt:lpstr>
      <vt:lpstr>Common Carbon Structures</vt:lpstr>
      <vt:lpstr>Macromolecules</vt:lpstr>
      <vt:lpstr>Macromolecules</vt:lpstr>
      <vt:lpstr>The Macromolecules of Life</vt:lpstr>
      <vt:lpstr>Carbohydrates</vt:lpstr>
      <vt:lpstr>Simple Sugars</vt:lpstr>
      <vt:lpstr>Complex Carbohydrates</vt:lpstr>
      <vt:lpstr>Lipids</vt:lpstr>
      <vt:lpstr>Glycerol and Fatty Acids</vt:lpstr>
      <vt:lpstr>Carbon to Carbon Bonding</vt:lpstr>
      <vt:lpstr>Saturated and Unsaturated Fats</vt:lpstr>
      <vt:lpstr>Proteins</vt:lpstr>
      <vt:lpstr>Peptide Bonds</vt:lpstr>
      <vt:lpstr>Peptide Bonds Form Through Dehydration Reactions.</vt:lpstr>
      <vt:lpstr>Functions of Proteins</vt:lpstr>
      <vt:lpstr>Protein Structure and Function</vt:lpstr>
      <vt:lpstr>Amino Acids</vt:lpstr>
      <vt:lpstr>Levels of Organization</vt:lpstr>
      <vt:lpstr>Nucleic Acids</vt:lpstr>
      <vt:lpstr>Genetics and Heredity</vt:lpstr>
      <vt:lpstr>Nucleotide Structure</vt:lpstr>
    </vt:vector>
  </TitlesOfParts>
  <Company>Foxborough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26</cp:revision>
  <cp:lastPrinted>2014-02-24T11:39:43Z</cp:lastPrinted>
  <dcterms:created xsi:type="dcterms:W3CDTF">2014-02-11T14:38:09Z</dcterms:created>
  <dcterms:modified xsi:type="dcterms:W3CDTF">2014-02-24T17:28:05Z</dcterms:modified>
</cp:coreProperties>
</file>