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9" r:id="rId5"/>
    <p:sldId id="273" r:id="rId6"/>
    <p:sldId id="265" r:id="rId7"/>
    <p:sldId id="280" r:id="rId8"/>
    <p:sldId id="258" r:id="rId9"/>
    <p:sldId id="276" r:id="rId10"/>
    <p:sldId id="259" r:id="rId11"/>
    <p:sldId id="260" r:id="rId12"/>
    <p:sldId id="281" r:id="rId13"/>
    <p:sldId id="266" r:id="rId14"/>
    <p:sldId id="267" r:id="rId15"/>
    <p:sldId id="268" r:id="rId16"/>
    <p:sldId id="261" r:id="rId17"/>
    <p:sldId id="262" r:id="rId18"/>
    <p:sldId id="263" r:id="rId19"/>
    <p:sldId id="269" r:id="rId20"/>
    <p:sldId id="272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5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7/6118/6356574485_80d289cf1f_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9406" y="365125"/>
            <a:ext cx="10004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406" y="1825625"/>
            <a:ext cx="100043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EDD0-C9E7-405A-A92A-24EC893997C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2AFA-9A98-4B38-840E-AB83962B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863" y="1122363"/>
            <a:ext cx="10982227" cy="2387600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Acceleration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863" y="3602038"/>
            <a:ext cx="10982227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Section 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3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68" y="365125"/>
            <a:ext cx="10750731" cy="1325563"/>
          </a:xfrm>
        </p:spPr>
        <p:txBody>
          <a:bodyPr/>
          <a:lstStyle/>
          <a:p>
            <a:r>
              <a:rPr lang="en-US" dirty="0" smtClean="0"/>
              <a:t>Slowing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68" y="1825624"/>
            <a:ext cx="5496339" cy="4853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When riding on your bike or driving in a car, you hit the breaks and slow down.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600" dirty="0" smtClean="0"/>
              <a:t>This causes a change in velocity as your direction has stayed the same but your speed has decreased.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This is also an example of acceleration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08547" y="1825624"/>
            <a:ext cx="5145252" cy="4780721"/>
            <a:chOff x="5814391" y="1898374"/>
            <a:chExt cx="6271592" cy="4780721"/>
          </a:xfrm>
        </p:grpSpPr>
        <p:sp>
          <p:nvSpPr>
            <p:cNvPr id="4" name="Rectangle 3"/>
            <p:cNvSpPr/>
            <p:nvPr/>
          </p:nvSpPr>
          <p:spPr>
            <a:xfrm>
              <a:off x="5814391" y="1898374"/>
              <a:ext cx="6271592" cy="478072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http://media.ehs.uen.org/html/PhysicsQ2/Direction_01/acc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721" y="2700267"/>
              <a:ext cx="6071398" cy="2885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87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60" y="365125"/>
            <a:ext cx="10910739" cy="1325563"/>
          </a:xfrm>
        </p:spPr>
        <p:txBody>
          <a:bodyPr/>
          <a:lstStyle/>
          <a:p>
            <a:r>
              <a:rPr lang="en-US" dirty="0" smtClean="0"/>
              <a:t>Slowing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60" y="1825625"/>
            <a:ext cx="109107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In everyday English we tend to use the term </a:t>
            </a:r>
            <a:r>
              <a:rPr lang="en-US" sz="4400" dirty="0" smtClean="0">
                <a:solidFill>
                  <a:srgbClr val="00B050"/>
                </a:solidFill>
              </a:rPr>
              <a:t>acceleration</a:t>
            </a:r>
            <a:r>
              <a:rPr lang="en-US" sz="4400" dirty="0" smtClean="0"/>
              <a:t> to describe getting faster.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4400" dirty="0" smtClean="0"/>
              <a:t>However in physics the term </a:t>
            </a:r>
            <a:r>
              <a:rPr lang="en-US" sz="4400" dirty="0" smtClean="0">
                <a:solidFill>
                  <a:srgbClr val="FF0000"/>
                </a:solidFill>
              </a:rPr>
              <a:t>acceleration</a:t>
            </a:r>
            <a:r>
              <a:rPr lang="en-US" sz="4400" dirty="0" smtClean="0"/>
              <a:t> simply describes a </a:t>
            </a:r>
            <a:r>
              <a:rPr lang="en-US" sz="4400" dirty="0" smtClean="0">
                <a:solidFill>
                  <a:srgbClr val="FF0000"/>
                </a:solidFill>
              </a:rPr>
              <a:t>change in velocity</a:t>
            </a:r>
            <a:r>
              <a:rPr lang="en-US" sz="4400" dirty="0" smtClean="0"/>
              <a:t>. </a:t>
            </a:r>
          </a:p>
          <a:p>
            <a:pPr marL="0" indent="0">
              <a:buNone/>
            </a:pP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1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79" y="365125"/>
            <a:ext cx="11349873" cy="1325563"/>
          </a:xfrm>
        </p:spPr>
        <p:txBody>
          <a:bodyPr/>
          <a:lstStyle/>
          <a:p>
            <a:r>
              <a:rPr lang="en-US" dirty="0" smtClean="0"/>
              <a:t>Negative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79" y="1825625"/>
            <a:ext cx="1134987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When you slow down you experience an acceleration in the opposite direction to the one you are moving in. </a:t>
            </a:r>
          </a:p>
          <a:p>
            <a:endParaRPr lang="en-US" dirty="0"/>
          </a:p>
        </p:txBody>
      </p:sp>
      <p:pic>
        <p:nvPicPr>
          <p:cNvPr id="2050" name="Picture 2" descr="https://qph.is.quoracdn.net/main-qimg-b3d5733908ddb988b6372442a1fdc5da?convert_to_webp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 b="26914"/>
          <a:stretch/>
        </p:blipFill>
        <p:spPr bwMode="auto">
          <a:xfrm>
            <a:off x="1663862" y="2755033"/>
            <a:ext cx="9870499" cy="34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2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365125"/>
            <a:ext cx="1130273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Positive and Negative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5" y="1825625"/>
            <a:ext cx="113027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An object is </a:t>
            </a:r>
            <a:r>
              <a:rPr lang="en-US" sz="4000" dirty="0" smtClean="0">
                <a:solidFill>
                  <a:srgbClr val="FF0000"/>
                </a:solidFill>
              </a:rPr>
              <a:t>accelerating</a:t>
            </a:r>
            <a:r>
              <a:rPr lang="en-US" sz="4000" dirty="0" smtClean="0"/>
              <a:t> whether it is speeding up or slowing down.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If it speeds up the acceleration is in the same direction as the motion.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4000" dirty="0" smtClean="0"/>
              <a:t>If it slows down the acceleration is opposite the motion.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9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40" y="365125"/>
            <a:ext cx="11406432" cy="1325563"/>
          </a:xfrm>
        </p:spPr>
        <p:txBody>
          <a:bodyPr/>
          <a:lstStyle/>
          <a:p>
            <a:r>
              <a:rPr lang="en-US" dirty="0"/>
              <a:t>Positive and Negative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1339" y="1825625"/>
                <a:ext cx="11406433" cy="461288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When you speed up your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final velocity </a:t>
                </a:r>
                <a:r>
                  <a:rPr lang="en-US" sz="3600" dirty="0" smtClean="0"/>
                  <a:t>is always greater than your 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initial velocity</a:t>
                </a:r>
                <a:r>
                  <a:rPr lang="en-US" sz="3600" dirty="0" smtClean="0"/>
                  <a:t>. 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3600" dirty="0" smtClean="0"/>
                  <a:t>So if you subtract your initial speed from the final speed the number will be 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positive</a:t>
                </a:r>
                <a:r>
                  <a:rPr lang="en-US" sz="3600" dirty="0" smtClean="0"/>
                  <a:t>. 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 algn="ctr">
                  <a:buNone/>
                </a:pPr>
                <a:r>
                  <a:rPr lang="en-US" sz="4000" dirty="0"/>
                  <a:t>a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b="0" i="1" baseline="-2500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𝑉𝑖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baseline="-2500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𝑡𝑖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3600" dirty="0" smtClean="0"/>
                  <a:t>Your acceleration is 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positive</a:t>
                </a:r>
                <a:r>
                  <a:rPr lang="en-US" sz="3600" dirty="0" smtClean="0"/>
                  <a:t> so you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increase your velocity</a:t>
                </a:r>
                <a:r>
                  <a:rPr lang="en-US" sz="3600" dirty="0" smtClean="0"/>
                  <a:t>.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339" y="1825625"/>
                <a:ext cx="11406433" cy="4612882"/>
              </a:xfrm>
              <a:blipFill rotWithShape="0">
                <a:blip r:embed="rId2"/>
                <a:stretch>
                  <a:fillRect l="-1603" t="-3170" r="-2512" b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6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26" y="365125"/>
            <a:ext cx="11491273" cy="1325563"/>
          </a:xfrm>
        </p:spPr>
        <p:txBody>
          <a:bodyPr>
            <a:normAutofit/>
          </a:bodyPr>
          <a:lstStyle/>
          <a:p>
            <a:r>
              <a:rPr lang="en-US" dirty="0"/>
              <a:t>Positive and Negative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6" y="1825625"/>
            <a:ext cx="64762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you slow down your </a:t>
            </a:r>
            <a:r>
              <a:rPr lang="en-US" dirty="0" smtClean="0">
                <a:solidFill>
                  <a:srgbClr val="FF0000"/>
                </a:solidFill>
              </a:rPr>
              <a:t>final </a:t>
            </a:r>
            <a:r>
              <a:rPr lang="en-US" dirty="0" err="1" smtClean="0">
                <a:solidFill>
                  <a:srgbClr val="FF0000"/>
                </a:solidFill>
              </a:rPr>
              <a:t>velocity</a:t>
            </a:r>
            <a:r>
              <a:rPr lang="en-US" dirty="0" err="1" smtClean="0"/>
              <a:t>is</a:t>
            </a:r>
            <a:r>
              <a:rPr lang="en-US" dirty="0" smtClean="0"/>
              <a:t> less than your </a:t>
            </a:r>
            <a:r>
              <a:rPr lang="en-US" dirty="0" smtClean="0">
                <a:solidFill>
                  <a:srgbClr val="FF0000"/>
                </a:solidFill>
              </a:rPr>
              <a:t>initial velocity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When you experience a </a:t>
            </a:r>
            <a:r>
              <a:rPr lang="en-US" dirty="0" smtClean="0">
                <a:solidFill>
                  <a:srgbClr val="FF0000"/>
                </a:solidFill>
              </a:rPr>
              <a:t>negative acceleration </a:t>
            </a:r>
            <a:r>
              <a:rPr lang="en-US" dirty="0" smtClean="0"/>
              <a:t>it means you have </a:t>
            </a:r>
            <a:r>
              <a:rPr lang="en-US" dirty="0" smtClean="0">
                <a:solidFill>
                  <a:srgbClr val="00B050"/>
                </a:solidFill>
              </a:rPr>
              <a:t>slowed down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In normal conversation we would say this is a deceleration but in physics we call it a </a:t>
            </a:r>
            <a:r>
              <a:rPr lang="en-US" dirty="0" smtClean="0">
                <a:solidFill>
                  <a:srgbClr val="00B050"/>
                </a:solidFill>
              </a:rPr>
              <a:t>negative acceleration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02" y="1825625"/>
            <a:ext cx="48622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78" y="365125"/>
            <a:ext cx="11628783" cy="1325563"/>
          </a:xfrm>
        </p:spPr>
        <p:txBody>
          <a:bodyPr/>
          <a:lstStyle/>
          <a:p>
            <a:r>
              <a:rPr lang="en-US" dirty="0" smtClean="0"/>
              <a:t>Changing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78" y="1825625"/>
            <a:ext cx="553609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velocity</a:t>
            </a:r>
            <a:r>
              <a:rPr lang="en-US" dirty="0" smtClean="0"/>
              <a:t> of an object also changes if the </a:t>
            </a:r>
            <a:r>
              <a:rPr lang="en-US" dirty="0" smtClean="0">
                <a:solidFill>
                  <a:srgbClr val="FF0000"/>
                </a:solidFill>
              </a:rPr>
              <a:t>direction</a:t>
            </a:r>
            <a:r>
              <a:rPr lang="en-US" dirty="0" smtClean="0"/>
              <a:t> of motion changes.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When an object is moving in a on a curved path it is constantly changing direction.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This also means that it is constantly accelerating – because its velocity is changing.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With a curved path the direction of acceleration is at an angle to the direction of motion. </a:t>
            </a:r>
            <a:endParaRPr lang="en-US" dirty="0"/>
          </a:p>
        </p:txBody>
      </p:sp>
      <p:pic>
        <p:nvPicPr>
          <p:cNvPr id="4" name="Picture 2" descr="http://www.physicsclassroom.com/mmedia/kinema/av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43" y="1825625"/>
            <a:ext cx="5973418" cy="45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3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34" y="365125"/>
            <a:ext cx="11643545" cy="1325563"/>
          </a:xfrm>
        </p:spPr>
        <p:txBody>
          <a:bodyPr/>
          <a:lstStyle/>
          <a:p>
            <a:r>
              <a:rPr lang="en-US" dirty="0" smtClean="0"/>
              <a:t>Changing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4" y="1825625"/>
            <a:ext cx="5297864" cy="4631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If you were driving in a car and you turned to go round a bend the </a:t>
            </a:r>
            <a:r>
              <a:rPr lang="en-US" sz="3200" dirty="0" smtClean="0">
                <a:solidFill>
                  <a:srgbClr val="FF0000"/>
                </a:solidFill>
              </a:rPr>
              <a:t>direction</a:t>
            </a:r>
            <a:r>
              <a:rPr lang="en-US" sz="3200" dirty="0" smtClean="0"/>
              <a:t> (and velocity) of the car’s motion would change.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car has </a:t>
            </a:r>
            <a:r>
              <a:rPr lang="en-US" sz="3200" dirty="0" smtClean="0">
                <a:solidFill>
                  <a:srgbClr val="FF0000"/>
                </a:solidFill>
              </a:rPr>
              <a:t>accelerated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direction of the acceleration is in the direction of the turn.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physicsclassroom.com/Class/circles/u6l1c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3225"/>
          <a:stretch/>
        </p:blipFill>
        <p:spPr bwMode="auto">
          <a:xfrm>
            <a:off x="6052009" y="1825625"/>
            <a:ext cx="5646655" cy="46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8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69" y="365125"/>
            <a:ext cx="1156668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Acceleration of a Thrown Ball (Projectile Motion)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69" y="1825624"/>
            <a:ext cx="6410228" cy="4735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If you were to throw in an upward trajectory, the ball would </a:t>
            </a:r>
            <a:r>
              <a:rPr lang="en-US" sz="3200" dirty="0" smtClean="0">
                <a:solidFill>
                  <a:srgbClr val="FF0000"/>
                </a:solidFill>
              </a:rPr>
              <a:t>accelerate</a:t>
            </a:r>
            <a:r>
              <a:rPr lang="en-US" sz="3200" dirty="0" smtClean="0"/>
              <a:t> upward.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As gravity pulls it down and the ball starts to accelerate downward.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longer the ball </a:t>
            </a:r>
            <a:r>
              <a:rPr lang="en-US" sz="3200" dirty="0" smtClean="0">
                <a:solidFill>
                  <a:srgbClr val="FF0000"/>
                </a:solidFill>
              </a:rPr>
              <a:t>accelerates</a:t>
            </a:r>
            <a:r>
              <a:rPr lang="en-US" sz="3200" dirty="0" smtClean="0"/>
              <a:t> the more it’s path turns toward the direction of the acceleration.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161" y="1825624"/>
            <a:ext cx="5002197" cy="2246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160" y="4207314"/>
            <a:ext cx="5002198" cy="23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34" y="365125"/>
            <a:ext cx="10920165" cy="1325563"/>
          </a:xfrm>
        </p:spPr>
        <p:txBody>
          <a:bodyPr/>
          <a:lstStyle/>
          <a:p>
            <a:r>
              <a:rPr lang="en-US" dirty="0" smtClean="0"/>
              <a:t>Graphing Accelerated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4" y="1825625"/>
            <a:ext cx="5297864" cy="4678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We can graph </a:t>
            </a:r>
            <a:r>
              <a:rPr lang="en-US" sz="3200" dirty="0" smtClean="0">
                <a:solidFill>
                  <a:srgbClr val="FF0000"/>
                </a:solidFill>
              </a:rPr>
              <a:t>acceleration</a:t>
            </a:r>
            <a:r>
              <a:rPr lang="en-US" sz="3200" dirty="0" smtClean="0"/>
              <a:t> of an object that is moving in a single direction.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Speed</a:t>
            </a:r>
            <a:r>
              <a:rPr lang="en-US" sz="3200" dirty="0" smtClean="0"/>
              <a:t> is plotted on the vertical axis and </a:t>
            </a:r>
            <a:r>
              <a:rPr lang="en-US" sz="3200" dirty="0" smtClean="0">
                <a:solidFill>
                  <a:srgbClr val="FFFF00"/>
                </a:solidFill>
              </a:rPr>
              <a:t>time</a:t>
            </a:r>
            <a:r>
              <a:rPr lang="en-US" sz="3200" dirty="0" smtClean="0"/>
              <a:t> is plotted on the horizontal axis.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would acceleration look like on other types of graph?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56" y="1825625"/>
            <a:ext cx="5427243" cy="4678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3542" y="604258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578282" y="3742441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8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365125"/>
            <a:ext cx="11397005" cy="1325563"/>
          </a:xfrm>
        </p:spPr>
        <p:txBody>
          <a:bodyPr/>
          <a:lstStyle/>
          <a:p>
            <a:r>
              <a:rPr lang="en-US" dirty="0" smtClean="0"/>
              <a:t>Acceleration 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25625"/>
            <a:ext cx="1139700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Acceleration</a:t>
            </a:r>
            <a:r>
              <a:rPr lang="en-US" sz="3200" dirty="0" smtClean="0"/>
              <a:t> is the change in an objects </a:t>
            </a:r>
            <a:r>
              <a:rPr lang="en-US" sz="3200" dirty="0" smtClean="0">
                <a:solidFill>
                  <a:srgbClr val="0070C0"/>
                </a:solidFill>
              </a:rPr>
              <a:t>motion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Acceleration is the change in </a:t>
            </a:r>
            <a:r>
              <a:rPr lang="en-US" sz="3200" dirty="0" smtClean="0">
                <a:solidFill>
                  <a:srgbClr val="FF0000"/>
                </a:solidFill>
              </a:rPr>
              <a:t>velocity</a:t>
            </a:r>
            <a:r>
              <a:rPr lang="en-US" sz="3200" dirty="0" smtClean="0"/>
              <a:t> divided by the time it takes for the change to occur. </a:t>
            </a:r>
            <a:r>
              <a:rPr lang="en-US" sz="3200" dirty="0" smtClean="0">
                <a:solidFill>
                  <a:srgbClr val="FF0000"/>
                </a:solidFill>
              </a:rPr>
              <a:t>It is the rate of change of velocity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58" y="3721058"/>
            <a:ext cx="5410004" cy="3029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701" y="4018251"/>
            <a:ext cx="4855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Note: when calculating acceleration it is really important that you understand the difference between average velocity and instantaneous velocity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172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2" y="415491"/>
            <a:ext cx="11472420" cy="1325563"/>
          </a:xfrm>
        </p:spPr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512" y="1847654"/>
                <a:ext cx="11472420" cy="46215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sz="4800" dirty="0" smtClean="0"/>
                  <a:t>Acceleration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𝑣𝑒𝑙𝑜𝑐𝑖𝑡𝑦</m:t>
                            </m:r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𝑣𝑒𝑙𝑜𝑐𝑖𝑡𝑦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</m:oMath>
                </a14:m>
                <a:r>
                  <a:rPr lang="en-US" sz="4800" dirty="0"/>
                  <a:t> 	</a:t>
                </a:r>
                <a:endParaRPr lang="en-US" sz="4800" dirty="0" smtClean="0"/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 algn="ctr">
                  <a:buNone/>
                </a:pPr>
                <a:r>
                  <a:rPr lang="en-US" sz="4800" dirty="0" smtClean="0"/>
                  <a:t>			or </a:t>
                </a:r>
                <a:r>
                  <a:rPr lang="en-US" sz="4800" dirty="0"/>
                  <a:t>	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i="1" baseline="-2500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300" dirty="0"/>
                  <a:t>The SI unit for </a:t>
                </a:r>
                <a:r>
                  <a:rPr lang="en-US" sz="4300" dirty="0">
                    <a:solidFill>
                      <a:srgbClr val="FF0000"/>
                    </a:solidFill>
                  </a:rPr>
                  <a:t>acceleration</a:t>
                </a:r>
                <a:r>
                  <a:rPr lang="en-US" sz="4300" dirty="0"/>
                  <a:t> is meters per second per second or m/s</a:t>
                </a:r>
                <a:r>
                  <a:rPr lang="en-US" sz="4300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512" y="1847654"/>
                <a:ext cx="11472420" cy="4621540"/>
              </a:xfrm>
              <a:blipFill rotWithShape="0">
                <a:blip r:embed="rId2"/>
                <a:stretch>
                  <a:fillRect l="-2179" b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6694" y="2960016"/>
            <a:ext cx="4091232" cy="2102177"/>
            <a:chOff x="405354" y="2988297"/>
            <a:chExt cx="4091232" cy="2102177"/>
          </a:xfrm>
        </p:grpSpPr>
        <p:sp>
          <p:nvSpPr>
            <p:cNvPr id="4" name="Rectangle 3"/>
            <p:cNvSpPr/>
            <p:nvPr/>
          </p:nvSpPr>
          <p:spPr>
            <a:xfrm>
              <a:off x="405354" y="2988297"/>
              <a:ext cx="4091232" cy="210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http://flylib.com/books/3/188/1/html/2/images/0735713901/graphics/08fig0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0" y="3195686"/>
              <a:ext cx="3702294" cy="169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49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wikia.nocookie.net/__cb20060608005322/schools/images/7/78/Grap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2" y="292233"/>
            <a:ext cx="11633847" cy="64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6592" y="452485"/>
            <a:ext cx="230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Speed vs. 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067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40" y="374552"/>
            <a:ext cx="10882459" cy="1325563"/>
          </a:xfrm>
        </p:spPr>
        <p:txBody>
          <a:bodyPr/>
          <a:lstStyle/>
          <a:p>
            <a:r>
              <a:rPr lang="en-US" dirty="0" smtClean="0"/>
              <a:t>Analysis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40" y="1797343"/>
            <a:ext cx="11630714" cy="4886261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the speed after 1 second?</a:t>
            </a:r>
          </a:p>
          <a:p>
            <a:endParaRPr lang="en-US" sz="1000" dirty="0"/>
          </a:p>
          <a:p>
            <a:r>
              <a:rPr lang="en-US" sz="4400" dirty="0" smtClean="0"/>
              <a:t>What is the acceleration between 1 second and 3 seconds. </a:t>
            </a:r>
          </a:p>
          <a:p>
            <a:endParaRPr lang="en-US" sz="1000" dirty="0"/>
          </a:p>
          <a:p>
            <a:r>
              <a:rPr lang="en-US" sz="4400" dirty="0" smtClean="0"/>
              <a:t> Calculate the acceleration between 6 seconds and 8 seconds. </a:t>
            </a:r>
          </a:p>
          <a:p>
            <a:endParaRPr lang="en-US" sz="1000" dirty="0"/>
          </a:p>
          <a:p>
            <a:r>
              <a:rPr lang="en-US" sz="4400" dirty="0" smtClean="0"/>
              <a:t>Which point shows the largest acceleration?</a:t>
            </a:r>
            <a:endParaRPr lang="en-US" sz="4400" dirty="0"/>
          </a:p>
        </p:txBody>
      </p:sp>
      <p:pic>
        <p:nvPicPr>
          <p:cNvPr id="4" name="Picture 2" descr="http://img3.wikia.nocookie.net/__cb20060608005322/schools/images/7/78/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41" y="0"/>
            <a:ext cx="387755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1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4" y="365125"/>
            <a:ext cx="11425288" cy="1325563"/>
          </a:xfrm>
        </p:spPr>
        <p:txBody>
          <a:bodyPr/>
          <a:lstStyle/>
          <a:p>
            <a:r>
              <a:rPr lang="en-US" dirty="0" smtClean="0"/>
              <a:t>Calculating Acceleration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913" y="1825624"/>
                <a:ext cx="11425288" cy="49522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When an object is moving in only one direction we use the following equation to calculate acceleration. 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:r>
                  <a:rPr lang="en-US" sz="4400" dirty="0" smtClean="0"/>
                  <a:t>Acceleration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𝑣𝑒𝑙𝑜𝑐𝑖𝑡𝑦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𝑣𝑒𝑙𝑜𝑐𝑖𝑡𝑦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−(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dirty="0" smtClean="0"/>
                  <a:t> 	</a:t>
                </a:r>
              </a:p>
              <a:p>
                <a:pPr marL="0" indent="0" algn="ctr">
                  <a:buNone/>
                </a:pPr>
                <a:endParaRPr lang="en-US" sz="800" dirty="0"/>
              </a:p>
              <a:p>
                <a:pPr marL="0" indent="0" algn="ctr">
                  <a:buNone/>
                </a:pPr>
                <a:r>
                  <a:rPr lang="en-US" sz="4400" dirty="0" smtClean="0"/>
                  <a:t>or 	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400" b="0" i="1" baseline="-2500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𝑉𝑖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baseline="-2500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𝑡𝑖</m:t>
                        </m:r>
                      </m:den>
                    </m:f>
                  </m:oMath>
                </a14:m>
                <a:endParaRPr lang="en-US" sz="4400" dirty="0" smtClean="0"/>
              </a:p>
              <a:p>
                <a:pPr marL="0" indent="0">
                  <a:buNone/>
                </a:pPr>
                <a:endParaRPr lang="en-US" sz="10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913" y="1825624"/>
                <a:ext cx="11425288" cy="4952247"/>
              </a:xfrm>
              <a:blipFill rotWithShape="0">
                <a:blip r:embed="rId2"/>
                <a:stretch>
                  <a:fillRect l="-2188" t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7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365125"/>
            <a:ext cx="10816471" cy="1325563"/>
          </a:xfrm>
        </p:spPr>
        <p:txBody>
          <a:bodyPr/>
          <a:lstStyle/>
          <a:p>
            <a:r>
              <a:rPr lang="en-US" dirty="0"/>
              <a:t>Calculating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825625"/>
            <a:ext cx="1081647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Time is the length of time over which the object accelerated. Speed is usually measured in meters per second.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The SI unit of acceleration is m/s</a:t>
            </a:r>
            <a:r>
              <a:rPr lang="en-US" sz="4000" baseline="30000" dirty="0">
                <a:solidFill>
                  <a:srgbClr val="FF0000"/>
                </a:solidFill>
              </a:rPr>
              <a:t>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04" y="3665881"/>
            <a:ext cx="3959258" cy="2974680"/>
          </a:xfrm>
          <a:prstGeom prst="rect">
            <a:avLst/>
          </a:prstGeom>
        </p:spPr>
      </p:pic>
      <p:pic>
        <p:nvPicPr>
          <p:cNvPr id="5" name="Picture 2" descr="mclaren p1 acceler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8" y="4608476"/>
            <a:ext cx="3824532" cy="19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8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2" y="365125"/>
            <a:ext cx="11811786" cy="1325563"/>
          </a:xfrm>
        </p:spPr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1825625"/>
            <a:ext cx="1181178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b="1" dirty="0" smtClean="0"/>
              <a:t>Acceleration = change in velocity/time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Remember acceleration is a vector quantity so it must have a direction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ccelerationevents.com/images/algemeen/Algemeen04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54" y="-569278"/>
            <a:ext cx="6056547" cy="41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4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65" y="365125"/>
            <a:ext cx="11453567" cy="1325563"/>
          </a:xfrm>
        </p:spPr>
        <p:txBody>
          <a:bodyPr/>
          <a:lstStyle/>
          <a:p>
            <a:r>
              <a:rPr lang="en-US" dirty="0" smtClean="0"/>
              <a:t>Why 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5" y="1825624"/>
            <a:ext cx="11453567" cy="4876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When we write </a:t>
            </a:r>
            <a:r>
              <a:rPr lang="en-US" sz="4800" dirty="0" smtClean="0">
                <a:solidFill>
                  <a:srgbClr val="FF0000"/>
                </a:solidFill>
              </a:rPr>
              <a:t>m/s</a:t>
            </a:r>
            <a:r>
              <a:rPr lang="en-US" sz="4800" baseline="30000" dirty="0" smtClean="0">
                <a:solidFill>
                  <a:srgbClr val="FF0000"/>
                </a:solidFill>
              </a:rPr>
              <a:t>2</a:t>
            </a:r>
            <a:r>
              <a:rPr lang="en-US" sz="4800" baseline="30000" dirty="0" smtClean="0"/>
              <a:t> </a:t>
            </a:r>
            <a:r>
              <a:rPr lang="en-US" sz="4800" dirty="0" smtClean="0"/>
              <a:t>its like saying meters per second per second.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4800" dirty="0" smtClean="0"/>
              <a:t>In other words her acceleration has been 1m/s/s (one meter per second per second).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To simplify this we simply say 1m/s</a:t>
            </a:r>
            <a:r>
              <a:rPr lang="en-US" sz="4800" baseline="30000" dirty="0" smtClean="0">
                <a:solidFill>
                  <a:srgbClr val="FF0000"/>
                </a:solidFill>
              </a:rPr>
              <a:t>2</a:t>
            </a:r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2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0" y="365125"/>
            <a:ext cx="10825899" cy="1325563"/>
          </a:xfrm>
        </p:spPr>
        <p:txBody>
          <a:bodyPr/>
          <a:lstStyle/>
          <a:p>
            <a:r>
              <a:rPr lang="en-US" dirty="0"/>
              <a:t>Why m/s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25625"/>
            <a:ext cx="108258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For example if a car is moving at 5m/s and the driver puts her foot on the gas peddle so that she increases from 5m/s to 7m/s in 2 </a:t>
            </a:r>
            <a:r>
              <a:rPr lang="en-US" sz="4400" dirty="0" smtClean="0"/>
              <a:t>seconds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She </a:t>
            </a:r>
            <a:r>
              <a:rPr lang="en-US" sz="4400" dirty="0">
                <a:solidFill>
                  <a:srgbClr val="FF0000"/>
                </a:solidFill>
              </a:rPr>
              <a:t>has increased her speed by 1m/s every second for 2 seconds.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606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7" y="365125"/>
            <a:ext cx="11199043" cy="1325563"/>
          </a:xfrm>
        </p:spPr>
        <p:txBody>
          <a:bodyPr/>
          <a:lstStyle/>
          <a:p>
            <a:r>
              <a:rPr lang="en-US" dirty="0" smtClean="0"/>
              <a:t>Speeding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7" y="1825625"/>
            <a:ext cx="111990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If you were to get on a bike and start to peddle you would move slowly at first and then get faster.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Remember velocity is the speed of an object and its direction. So acceleration occurs whenever an objects velocity changes.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oma.sbcc.edu/users/ajarabo/animation/images/mov_linear_acc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10372"/>
            <a:ext cx="9152011" cy="20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5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tesville.k12.in.us/physics/phynet/mechanics/kinematics/Images/hand_2_hand_drop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56"/>
            <a:ext cx="4248569" cy="66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10194" y="0"/>
            <a:ext cx="408180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5" y="0"/>
            <a:ext cx="5343525" cy="7993537"/>
          </a:xfrm>
          <a:prstGeom prst="rect">
            <a:avLst/>
          </a:prstGeom>
        </p:spPr>
      </p:pic>
      <p:pic>
        <p:nvPicPr>
          <p:cNvPr id="1028" name="Picture 4" descr="http://www.instruction.greenriver.edu/physics/keith/221/images/strobe_Ball_drop_0426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4" r="22646"/>
          <a:stretch/>
        </p:blipFill>
        <p:spPr bwMode="auto">
          <a:xfrm>
            <a:off x="4248568" y="455898"/>
            <a:ext cx="3861626" cy="63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2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9039</TotalTime>
  <Words>766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Acceleration</vt:lpstr>
      <vt:lpstr>Acceleration and Motion</vt:lpstr>
      <vt:lpstr>Calculating Acceleration</vt:lpstr>
      <vt:lpstr>Calculating Acceleration</vt:lpstr>
      <vt:lpstr>Acceleration</vt:lpstr>
      <vt:lpstr>Why m/s2</vt:lpstr>
      <vt:lpstr>Why m/s2</vt:lpstr>
      <vt:lpstr>Speeding Up</vt:lpstr>
      <vt:lpstr>PowerPoint Presentation</vt:lpstr>
      <vt:lpstr>Slowing Down</vt:lpstr>
      <vt:lpstr>Slowing Down</vt:lpstr>
      <vt:lpstr>Negative Acceleration</vt:lpstr>
      <vt:lpstr>Positive and Negative Acceleration</vt:lpstr>
      <vt:lpstr>Positive and Negative Acceleration</vt:lpstr>
      <vt:lpstr>Positive and Negative Acceleration</vt:lpstr>
      <vt:lpstr>Changing Direction</vt:lpstr>
      <vt:lpstr>Changing Direction</vt:lpstr>
      <vt:lpstr>Acceleration of a Thrown Ball (Projectile Motion)</vt:lpstr>
      <vt:lpstr>Graphing Accelerated Motion</vt:lpstr>
      <vt:lpstr>Acceleration</vt:lpstr>
      <vt:lpstr>PowerPoint Presentation</vt:lpstr>
      <vt:lpstr>Analysis of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</dc:title>
  <dc:creator>Andrew McLean</dc:creator>
  <cp:lastModifiedBy>Andrew McLean</cp:lastModifiedBy>
  <cp:revision>59</cp:revision>
  <dcterms:created xsi:type="dcterms:W3CDTF">2014-09-05T19:30:45Z</dcterms:created>
  <dcterms:modified xsi:type="dcterms:W3CDTF">2016-02-11T13:30:31Z</dcterms:modified>
</cp:coreProperties>
</file>