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8" r:id="rId5"/>
    <p:sldId id="258" r:id="rId6"/>
    <p:sldId id="267" r:id="rId7"/>
    <p:sldId id="259" r:id="rId8"/>
    <p:sldId id="260" r:id="rId9"/>
    <p:sldId id="285" r:id="rId10"/>
    <p:sldId id="266" r:id="rId11"/>
    <p:sldId id="282" r:id="rId12"/>
    <p:sldId id="261" r:id="rId13"/>
    <p:sldId id="264" r:id="rId14"/>
    <p:sldId id="265" r:id="rId15"/>
    <p:sldId id="283" r:id="rId16"/>
    <p:sldId id="284" r:id="rId17"/>
    <p:sldId id="274" r:id="rId18"/>
    <p:sldId id="275" r:id="rId19"/>
    <p:sldId id="269" r:id="rId20"/>
    <p:sldId id="270" r:id="rId21"/>
    <p:sldId id="262" r:id="rId22"/>
    <p:sldId id="281" r:id="rId23"/>
    <p:sldId id="263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nloree.com/wp-content/uploads/2011/09/Adidas-A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59"/>
            <a:ext cx="12192000" cy="68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A603-347D-4C21-BB0E-152096122BCF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0874-9EB0-4CD6-AF7D-6DAD6147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bslearningmedia.org/resource/hew06.sci.phys.maf.rollercoaster/energy-in-a-roller-coaster-ri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Energy Transformations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Chapter 5 Section 2 and 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Reactions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87" y="2009443"/>
            <a:ext cx="4770748" cy="429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2906"/>
          <a:stretch/>
        </p:blipFill>
        <p:spPr>
          <a:xfrm>
            <a:off x="5401845" y="2009443"/>
            <a:ext cx="6509263" cy="42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Chemical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Your bodies convert about 30-35% of the energy from food into usable energy. The rest is converted to thermal energy.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In contrast the average car engine is about 25% efficient.  </a:t>
            </a:r>
          </a:p>
          <a:p>
            <a:endParaRPr lang="en-US" dirty="0"/>
          </a:p>
        </p:txBody>
      </p:sp>
      <p:pic>
        <p:nvPicPr>
          <p:cNvPr id="4098" name="Picture 2" descr="http://carsandtheirevolution.weebly.com/uploads/3/2/0/6/32061317/76858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" b="4420"/>
          <a:stretch/>
        </p:blipFill>
        <p:spPr bwMode="auto">
          <a:xfrm>
            <a:off x="1819373" y="3754847"/>
            <a:ext cx="4643351" cy="29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eview.turbosquid.com/Preview/2014/07/06__20_11_04/Mitochondria.jpga25b5219-8803-43de-9a20-d001b44f9f9e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-200" r="-17944" b="365"/>
          <a:stretch/>
        </p:blipFill>
        <p:spPr bwMode="auto">
          <a:xfrm>
            <a:off x="6862712" y="3754847"/>
            <a:ext cx="4807671" cy="29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into 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Electrical energy</a:t>
            </a:r>
            <a:r>
              <a:rPr lang="en-US" sz="4000" dirty="0" smtClean="0"/>
              <a:t> is created by converting other forms of energy. 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4000" dirty="0" smtClean="0"/>
              <a:t>For example coal is burned in a coal power station to release </a:t>
            </a:r>
            <a:r>
              <a:rPr lang="en-US" sz="4000" dirty="0" smtClean="0">
                <a:solidFill>
                  <a:srgbClr val="FFFF00"/>
                </a:solidFill>
              </a:rPr>
              <a:t>thermal energy</a:t>
            </a:r>
            <a:r>
              <a:rPr lang="en-US" sz="4000" dirty="0" smtClean="0"/>
              <a:t>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4000" dirty="0" smtClean="0"/>
              <a:t>This energy is converted into </a:t>
            </a:r>
            <a:r>
              <a:rPr lang="en-US" sz="4000" dirty="0" smtClean="0">
                <a:solidFill>
                  <a:srgbClr val="FFFF00"/>
                </a:solidFill>
              </a:rPr>
              <a:t>mechanical energy </a:t>
            </a:r>
            <a:r>
              <a:rPr lang="en-US" sz="4000" dirty="0" smtClean="0"/>
              <a:t>and ultimately converted in to </a:t>
            </a:r>
            <a:r>
              <a:rPr lang="en-US" sz="4000" dirty="0" smtClean="0">
                <a:solidFill>
                  <a:srgbClr val="FFFF00"/>
                </a:solidFill>
              </a:rPr>
              <a:t>electrical energy</a:t>
            </a:r>
            <a:r>
              <a:rPr lang="en-US" sz="4000" dirty="0" smtClean="0"/>
              <a:t>.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125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oop.thesmartgirlsgroup.com/wp-content/uploads/2014/06/Anatomy-of-a-Power-Plant-Fueld-by-Coal-Stork-G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" y="170345"/>
            <a:ext cx="6667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4.hubimg.com/u/3727995_f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04" y="170345"/>
            <a:ext cx="5243576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" y="4027419"/>
            <a:ext cx="6667500" cy="2719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203" y="4027419"/>
            <a:ext cx="5249705" cy="2719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675" y="1276665"/>
            <a:ext cx="6277366" cy="47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365125"/>
            <a:ext cx="10515600" cy="1325563"/>
          </a:xfrm>
        </p:spPr>
        <p:txBody>
          <a:bodyPr/>
          <a:lstStyle/>
          <a:p>
            <a:r>
              <a:rPr lang="en-US" dirty="0" smtClean="0"/>
              <a:t>Production of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825625"/>
            <a:ext cx="1131530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Chemical Energy of coal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4000" dirty="0" smtClean="0"/>
              <a:t>	Thermal energy of water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4000" dirty="0" smtClean="0"/>
              <a:t>		Kinetic energy of steam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4000" dirty="0" smtClean="0"/>
              <a:t>			Kinetic energy of turbine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4000" dirty="0" smtClean="0"/>
              <a:t>				Electrical energy out of a generator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449336" y="171450"/>
            <a:ext cx="4457700" cy="3638768"/>
            <a:chOff x="7449336" y="171450"/>
            <a:chExt cx="4457700" cy="36387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9336" y="171450"/>
              <a:ext cx="4457700" cy="2857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449336" y="3163887"/>
              <a:ext cx="4403300" cy="64633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Producing electricity from renewable sources is a simpler process.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0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This electrical energy might ultimately be converted into the </a:t>
            </a:r>
            <a:r>
              <a:rPr lang="en-US" sz="4000" dirty="0">
                <a:solidFill>
                  <a:srgbClr val="FFFF00"/>
                </a:solidFill>
              </a:rPr>
              <a:t>kinetic energy</a:t>
            </a:r>
            <a:r>
              <a:rPr lang="en-US" sz="4000" dirty="0"/>
              <a:t> of your TV speaker. </a:t>
            </a:r>
          </a:p>
          <a:p>
            <a:endParaRPr lang="en-US" sz="800" dirty="0"/>
          </a:p>
          <a:p>
            <a:endParaRPr lang="en-US" dirty="0"/>
          </a:p>
        </p:txBody>
      </p:sp>
      <p:pic>
        <p:nvPicPr>
          <p:cNvPr id="1026" name="Picture 2" descr="http://s.hswstatic.com/gif/vibration-speakers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02" y="3261674"/>
            <a:ext cx="3922826" cy="348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53" y="365125"/>
            <a:ext cx="11397006" cy="1325563"/>
          </a:xfrm>
        </p:spPr>
        <p:txBody>
          <a:bodyPr/>
          <a:lstStyle/>
          <a:p>
            <a:r>
              <a:rPr lang="en-US" dirty="0" smtClean="0"/>
              <a:t>Transforming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1825624"/>
            <a:ext cx="11397006" cy="4886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This energy is then converted into </a:t>
            </a:r>
            <a:r>
              <a:rPr lang="en-US" sz="4000" dirty="0">
                <a:solidFill>
                  <a:srgbClr val="FFFF00"/>
                </a:solidFill>
              </a:rPr>
              <a:t>sound energy</a:t>
            </a:r>
            <a:r>
              <a:rPr lang="en-US" sz="4000" dirty="0"/>
              <a:t>. Which is then converted into kinetic energy in the eardrum. </a:t>
            </a:r>
            <a:endParaRPr lang="en-US" sz="40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3900" dirty="0"/>
              <a:t>Finally this is converted into </a:t>
            </a:r>
            <a:r>
              <a:rPr lang="en-US" sz="3900" dirty="0">
                <a:solidFill>
                  <a:srgbClr val="FFFF00"/>
                </a:solidFill>
              </a:rPr>
              <a:t>electrical energy </a:t>
            </a:r>
            <a:r>
              <a:rPr lang="en-US" sz="3900" dirty="0"/>
              <a:t>in your nerve cells and interpreted by the brain. </a:t>
            </a:r>
          </a:p>
          <a:p>
            <a:endParaRPr lang="en-US" dirty="0"/>
          </a:p>
        </p:txBody>
      </p:sp>
      <p:pic>
        <p:nvPicPr>
          <p:cNvPr id="2050" name="Picture 2" descr="http://www.medimagery.com/ear/s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00" y="3016577"/>
            <a:ext cx="3199944" cy="23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dimagery.com/ear/wo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94" y="3016577"/>
            <a:ext cx="3199943" cy="23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mericablog.com/wp-content/uploads/2013/02/Screen-Shot-2013-02-08-at-8.06.22-AM-700x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news.bbcimg.co.uk/media/images/68635000/gif/_68635771_renewables_germany_464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can transform different types of energy into electrical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Fossil Fuels</a:t>
            </a:r>
          </a:p>
          <a:p>
            <a:pPr marL="0" indent="0">
              <a:buNone/>
            </a:pPr>
            <a:r>
              <a:rPr lang="en-US" dirty="0" smtClean="0"/>
              <a:t>Nuclear</a:t>
            </a:r>
          </a:p>
          <a:p>
            <a:pPr marL="0" indent="0">
              <a:buNone/>
            </a:pPr>
            <a:r>
              <a:rPr lang="en-US" dirty="0" smtClean="0"/>
              <a:t>Hydroelectric</a:t>
            </a:r>
          </a:p>
          <a:p>
            <a:pPr marL="0" indent="0">
              <a:buNone/>
            </a:pPr>
            <a:r>
              <a:rPr lang="en-US" dirty="0" smtClean="0"/>
              <a:t>Solar </a:t>
            </a:r>
          </a:p>
          <a:p>
            <a:pPr marL="0" indent="0">
              <a:buNone/>
            </a:pPr>
            <a:r>
              <a:rPr lang="en-US" dirty="0" smtClean="0"/>
              <a:t>Geothermal</a:t>
            </a:r>
          </a:p>
          <a:p>
            <a:pPr marL="0" indent="0">
              <a:buNone/>
            </a:pPr>
            <a:r>
              <a:rPr lang="en-US" dirty="0" smtClean="0"/>
              <a:t>Tidal </a:t>
            </a:r>
          </a:p>
          <a:p>
            <a:pPr marL="0" indent="0">
              <a:buNone/>
            </a:pPr>
            <a:r>
              <a:rPr lang="en-US" dirty="0" smtClean="0"/>
              <a:t>Wind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779" y="2263775"/>
            <a:ext cx="6645897" cy="44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bodies are constantly transforming </a:t>
            </a:r>
            <a:r>
              <a:rPr lang="en-US" dirty="0" smtClean="0">
                <a:solidFill>
                  <a:srgbClr val="FFFF00"/>
                </a:solidFill>
              </a:rPr>
              <a:t>chemical </a:t>
            </a:r>
            <a:r>
              <a:rPr lang="en-US" dirty="0" smtClean="0"/>
              <a:t>energy into </a:t>
            </a:r>
            <a:r>
              <a:rPr lang="en-US" dirty="0" smtClean="0">
                <a:solidFill>
                  <a:srgbClr val="FFFF00"/>
                </a:solidFill>
              </a:rPr>
              <a:t>kinetic</a:t>
            </a:r>
            <a:r>
              <a:rPr lang="en-US" dirty="0" smtClean="0"/>
              <a:t> energy. 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 smtClean="0"/>
              <a:t>For example a bike rider transforms chemical energy from food into kinetic energy in the bike by pushing down on the pedals.</a:t>
            </a:r>
          </a:p>
          <a:p>
            <a:endParaRPr lang="en-US" sz="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1" y="4209832"/>
            <a:ext cx="4105886" cy="2102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42" y="4175573"/>
            <a:ext cx="4104932" cy="21382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062194" y="4947098"/>
            <a:ext cx="13574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Don’t We Use More Renewable Energy?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90688"/>
            <a:ext cx="5715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398563"/>
            <a:ext cx="3514071" cy="235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762" y="2561220"/>
            <a:ext cx="4084746" cy="2708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710" y="5006721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407999"/>
            <a:ext cx="140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VS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Different forms of energy can be converted into </a:t>
            </a:r>
            <a:r>
              <a:rPr lang="en-US" dirty="0" smtClean="0">
                <a:solidFill>
                  <a:srgbClr val="FFFF00"/>
                </a:solidFill>
              </a:rPr>
              <a:t>thermal energy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For example </a:t>
            </a:r>
            <a:r>
              <a:rPr lang="en-US" dirty="0" smtClean="0">
                <a:solidFill>
                  <a:srgbClr val="FFFF00"/>
                </a:solidFill>
              </a:rPr>
              <a:t>chemical energy </a:t>
            </a:r>
            <a:r>
              <a:rPr lang="en-US" dirty="0" smtClean="0"/>
              <a:t>changed into thermal energy when something burns</a:t>
            </a:r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3074" name="Picture 2" descr="http://media1.shmoop.com/images/chemistry/chembook_stoich_graphik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16" y="3867511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aviddarling.info/images/wood_burning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94" y="3867510"/>
            <a:ext cx="373468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Thermal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Electrical energy </a:t>
            </a:r>
            <a:r>
              <a:rPr lang="en-US" sz="3200" dirty="0"/>
              <a:t>changes into thermal energy when a wire gets </a:t>
            </a:r>
            <a:r>
              <a:rPr lang="en-US" sz="3200" dirty="0" smtClean="0"/>
              <a:t>hot as the electrons encounter resistance. </a:t>
            </a:r>
            <a:endParaRPr lang="en-US" sz="32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200" dirty="0"/>
              <a:t>This energy is sometimes used to heat buildings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3200" dirty="0" smtClean="0"/>
              <a:t>When </a:t>
            </a:r>
            <a:r>
              <a:rPr lang="en-US" sz="3200" dirty="0"/>
              <a:t>an object is heated to a very high temperature it may glow. This a conversion to </a:t>
            </a:r>
            <a:r>
              <a:rPr lang="en-US" sz="3200" dirty="0">
                <a:solidFill>
                  <a:srgbClr val="FFFF00"/>
                </a:solidFill>
              </a:rPr>
              <a:t>radiant energy </a:t>
            </a:r>
            <a:r>
              <a:rPr lang="en-US" sz="3200" dirty="0"/>
              <a:t>and is how we light our homes.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706" y="504216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5157" cy="4351338"/>
          </a:xfrm>
        </p:spPr>
        <p:txBody>
          <a:bodyPr/>
          <a:lstStyle/>
          <a:p>
            <a:r>
              <a:rPr lang="en-US" dirty="0" smtClean="0"/>
              <a:t>Heat is the movement of thermal energy in predictable ways, from high temperature to low temperature.</a:t>
            </a:r>
          </a:p>
          <a:p>
            <a:endParaRPr lang="en-US" dirty="0"/>
          </a:p>
          <a:p>
            <a:r>
              <a:rPr lang="en-US" dirty="0" smtClean="0"/>
              <a:t>Thermal energy is transferred via </a:t>
            </a:r>
            <a:r>
              <a:rPr lang="en-US" dirty="0" smtClean="0">
                <a:solidFill>
                  <a:srgbClr val="FFFF00"/>
                </a:solidFill>
              </a:rPr>
              <a:t>conduction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convection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radiation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598" y="1897959"/>
            <a:ext cx="5088105" cy="41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Should the US adopt more </a:t>
            </a:r>
            <a:r>
              <a:rPr lang="en-US" sz="4400" dirty="0" smtClean="0">
                <a:solidFill>
                  <a:srgbClr val="92D050"/>
                </a:solidFill>
              </a:rPr>
              <a:t>renewable</a:t>
            </a:r>
            <a:r>
              <a:rPr lang="en-US" sz="4400" dirty="0" smtClean="0"/>
              <a:t> energy sources or should we increase our use of fossil fuels?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4400" dirty="0" smtClean="0"/>
              <a:t>Split into groups</a:t>
            </a:r>
          </a:p>
          <a:p>
            <a:r>
              <a:rPr lang="en-US" sz="4400" dirty="0" smtClean="0"/>
              <a:t>Prepare a position statement</a:t>
            </a:r>
          </a:p>
          <a:p>
            <a:r>
              <a:rPr lang="en-US" sz="4400" dirty="0" smtClean="0"/>
              <a:t>Defend your statement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Forms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kinetic energy may be transformed into </a:t>
            </a:r>
            <a:r>
              <a:rPr lang="en-US" dirty="0">
                <a:solidFill>
                  <a:srgbClr val="FFFF00"/>
                </a:solidFill>
              </a:rPr>
              <a:t>potential</a:t>
            </a:r>
            <a:r>
              <a:rPr lang="en-US" dirty="0"/>
              <a:t> energy if the cyclist rides up a hill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900" dirty="0"/>
          </a:p>
          <a:p>
            <a:pPr marL="0" indent="0">
              <a:buNone/>
            </a:pPr>
            <a:r>
              <a:rPr lang="en-US" dirty="0"/>
              <a:t>In addition </a:t>
            </a:r>
            <a:r>
              <a:rPr lang="en-US" dirty="0">
                <a:solidFill>
                  <a:srgbClr val="FFFF00"/>
                </a:solidFill>
              </a:rPr>
              <a:t>thermal</a:t>
            </a:r>
            <a:r>
              <a:rPr lang="en-US" dirty="0"/>
              <a:t> energy will be produced. The exercise will make the cyclist warmer and friction will heat up the moving parts of the bike.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41" y="2420234"/>
            <a:ext cx="3178552" cy="23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and Kinetic  Energy</a:t>
            </a:r>
            <a:endParaRPr lang="en-US" dirty="0"/>
          </a:p>
        </p:txBody>
      </p:sp>
      <p:pic>
        <p:nvPicPr>
          <p:cNvPr id="1026" name="Picture 2" descr="http://2012books.lardbucket.org/books/principles-of-general-chemistry-v1.0/section_09/a0d22f5e75d45b6d3a8e174c7fd1078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6" y="1976454"/>
            <a:ext cx="53385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86" y="1976454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Potential Energy into Kinetic Energy</a:t>
            </a:r>
            <a:endParaRPr lang="en-US" dirty="0"/>
          </a:p>
        </p:txBody>
      </p:sp>
      <p:pic>
        <p:nvPicPr>
          <p:cNvPr id="1026" name="Picture 2" descr="http://thescienceroom.pbworks.com/f/potential_kinet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67" y="1844478"/>
            <a:ext cx="3569153" cy="4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8937" y="1844479"/>
            <a:ext cx="6702458" cy="4801314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As a ball rises and falls the relative amounts of </a:t>
            </a:r>
            <a:r>
              <a:rPr lang="en-US" sz="3200" dirty="0" smtClean="0">
                <a:solidFill>
                  <a:srgbClr val="FF0000"/>
                </a:solidFill>
              </a:rPr>
              <a:t>kinetic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potential</a:t>
            </a:r>
            <a:r>
              <a:rPr lang="en-US" sz="3200" dirty="0" smtClean="0">
                <a:solidFill>
                  <a:schemeClr val="bg1"/>
                </a:solidFill>
              </a:rPr>
              <a:t> energy change.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total energy never changes.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Energy moves from place to place and changes form but is </a:t>
            </a:r>
            <a:r>
              <a:rPr lang="en-US" sz="3200" dirty="0" smtClean="0">
                <a:solidFill>
                  <a:srgbClr val="FF0000"/>
                </a:solidFill>
              </a:rPr>
              <a:t>never created or destroyed.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 Rollercoaster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9" t="1156" r="679"/>
          <a:stretch/>
        </p:blipFill>
        <p:spPr>
          <a:xfrm>
            <a:off x="3440784" y="1866506"/>
            <a:ext cx="5128181" cy="43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The law of conservation of energy states that;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Energy cannot be created or destroyed. It can be transferred from one type to another.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Newton's laws of thermodynamics tell us that there is an increasing amount of disorganized energy in the universe (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entropy</a:t>
            </a:r>
            <a:r>
              <a:rPr lang="en-US" sz="3200" dirty="0" smtClean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11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45" y="365125"/>
            <a:ext cx="1106235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Energy Changes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45" y="1825624"/>
            <a:ext cx="6640297" cy="481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cells in your body are like miniature power plants that convert </a:t>
            </a:r>
            <a:r>
              <a:rPr lang="en-US" sz="4000" dirty="0" smtClean="0">
                <a:solidFill>
                  <a:srgbClr val="FF0000"/>
                </a:solidFill>
              </a:rPr>
              <a:t>chemical </a:t>
            </a:r>
            <a:r>
              <a:rPr lang="en-US" sz="4000" dirty="0" smtClean="0"/>
              <a:t>energy into </a:t>
            </a:r>
            <a:r>
              <a:rPr lang="en-US" sz="4000" dirty="0" smtClean="0">
                <a:solidFill>
                  <a:srgbClr val="00B0F0"/>
                </a:solidFill>
              </a:rPr>
              <a:t>kinetic </a:t>
            </a:r>
            <a:r>
              <a:rPr lang="en-US" sz="4000" dirty="0" smtClean="0"/>
              <a:t>energy.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You also produce some </a:t>
            </a:r>
            <a:r>
              <a:rPr lang="en-US" sz="4000" dirty="0" smtClean="0">
                <a:solidFill>
                  <a:srgbClr val="FFFF00"/>
                </a:solidFill>
              </a:rPr>
              <a:t>thermal energy</a:t>
            </a:r>
            <a:r>
              <a:rPr lang="en-US" sz="4000" dirty="0" smtClean="0"/>
              <a:t>. This makes things get hotter.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7040238" y="1825624"/>
            <a:ext cx="4923162" cy="4812261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preview.turbosquid.com/Preview/2014/07/06__20_11_04/Mitochondria.jpga25b5219-8803-43de-9a20-d001b44f9f9e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r="15716"/>
          <a:stretch/>
        </p:blipFill>
        <p:spPr bwMode="auto">
          <a:xfrm>
            <a:off x="7040238" y="1825625"/>
            <a:ext cx="2507530" cy="21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utrientsreview.com/wp-content/uploads/2014/09/Glucose-formu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12227"/>
          <a:stretch/>
        </p:blipFill>
        <p:spPr bwMode="auto">
          <a:xfrm>
            <a:off x="9729247" y="1825625"/>
            <a:ext cx="2234153" cy="21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henypost.files.wordpress.com/2014/09/tomhanks.jpg?quality=100&amp;strip=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61" y="4080728"/>
            <a:ext cx="2084439" cy="255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647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change of energy from one form to another is </a:t>
            </a:r>
            <a:r>
              <a:rPr lang="en-US" sz="4400" dirty="0">
                <a:solidFill>
                  <a:srgbClr val="FF0000"/>
                </a:solidFill>
              </a:rPr>
              <a:t>never fully efficient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There is a general shift toward more </a:t>
            </a:r>
            <a:r>
              <a:rPr lang="en-US" sz="4400" dirty="0" smtClean="0">
                <a:solidFill>
                  <a:srgbClr val="FF0000"/>
                </a:solidFill>
              </a:rPr>
              <a:t>chaotic</a:t>
            </a:r>
            <a:r>
              <a:rPr lang="en-US" sz="4400" dirty="0" smtClean="0"/>
              <a:t> energy in the universe. </a:t>
            </a:r>
            <a:endParaRPr lang="en-US" sz="4400" dirty="0"/>
          </a:p>
          <a:p>
            <a:endParaRPr lang="en-US" dirty="0"/>
          </a:p>
        </p:txBody>
      </p:sp>
      <p:pic>
        <p:nvPicPr>
          <p:cNvPr id="3074" name="Picture 2" descr="http://www.naturphilosophie.co.uk/wp-content/uploads/2014/06/Entropy_Shown_By_Broken_C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63" y="1825625"/>
            <a:ext cx="3002405" cy="43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593</Words>
  <Application>Microsoft Office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Energy Transformations</vt:lpstr>
      <vt:lpstr>Changing Forms of Energy</vt:lpstr>
      <vt:lpstr>Changing Forms of Energy</vt:lpstr>
      <vt:lpstr>Potential and Kinetic  Energy</vt:lpstr>
      <vt:lpstr>Changing Potential Energy into Kinetic Energy</vt:lpstr>
      <vt:lpstr>Conservation of Energy Rollercoaster</vt:lpstr>
      <vt:lpstr>The Law of Conservation of Energy</vt:lpstr>
      <vt:lpstr>Energy Changes Form</vt:lpstr>
      <vt:lpstr>Entropy</vt:lpstr>
      <vt:lpstr>Combustion Reactions</vt:lpstr>
      <vt:lpstr>Transforming Chemical energy</vt:lpstr>
      <vt:lpstr>Transforming into Electrical Energy</vt:lpstr>
      <vt:lpstr>PowerPoint Presentation</vt:lpstr>
      <vt:lpstr>Production of Electricity</vt:lpstr>
      <vt:lpstr>Transforming Energy</vt:lpstr>
      <vt:lpstr>Transforming Energy</vt:lpstr>
      <vt:lpstr>PowerPoint Presentation</vt:lpstr>
      <vt:lpstr>PowerPoint Presentation</vt:lpstr>
      <vt:lpstr>Electrical Energy </vt:lpstr>
      <vt:lpstr>Why Don’t We Use More Renewable Energy?</vt:lpstr>
      <vt:lpstr>Transforming Thermal Energy</vt:lpstr>
      <vt:lpstr>Transforming Thermal Energy</vt:lpstr>
      <vt:lpstr>Movement of Thermal Energy</vt:lpstr>
      <vt:lpstr>Class Debate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Transformations</dc:title>
  <dc:creator>Andrew McLean</dc:creator>
  <cp:lastModifiedBy>Andrew McLean</cp:lastModifiedBy>
  <cp:revision>44</cp:revision>
  <dcterms:created xsi:type="dcterms:W3CDTF">2015-01-09T22:02:22Z</dcterms:created>
  <dcterms:modified xsi:type="dcterms:W3CDTF">2015-12-23T17:58:04Z</dcterms:modified>
</cp:coreProperties>
</file>