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5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1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4866" y="365125"/>
            <a:ext cx="96689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866" y="1825625"/>
            <a:ext cx="96689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4866" y="6356350"/>
            <a:ext cx="1896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FB50-190D-4416-BA46-DF6664AF8906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C3F1-254F-49B6-BF00-84D7932450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6450"/>
            <a:ext cx="1547664" cy="1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885" y="1219103"/>
            <a:ext cx="1547664" cy="1106139"/>
          </a:xfrm>
          <a:prstGeom prst="rect">
            <a:avLst/>
          </a:prstGeom>
        </p:spPr>
      </p:pic>
      <p:pic>
        <p:nvPicPr>
          <p:cNvPr id="9" name="Picture 8" descr="https://encrypted-tbn2.gstatic.com/images?q=tbn:ANd9GcQpeskqlC6MheKaOmG4fvAh3_Lo2f_-aQ6f3pe5CJn3W81ZmZJ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903"/>
            <a:ext cx="1559696" cy="10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929"/>
            <a:ext cx="1559696" cy="11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encrypted-tbn3.gstatic.com/images?q=tbn:ANd9GcT5RBXVAswC9gfhLe8Mmym1vulCoEN7_SSjTqZuMubpZJiJnv3ZBQ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751"/>
            <a:ext cx="1559696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encrypted-tbn3.gstatic.com/images?q=tbn:ANd9GcSJN_0DClwgGStORPxv0lRKC31JsJIEmbbfk7vgsaSPNteJHQd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4629"/>
            <a:ext cx="1579548" cy="10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3.2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0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353" y="508553"/>
            <a:ext cx="7221442" cy="5612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9157" y="117693"/>
            <a:ext cx="296001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levels above the primary producers are known as the;</a:t>
            </a:r>
          </a:p>
          <a:p>
            <a:endParaRPr lang="en-US" sz="1200" dirty="0"/>
          </a:p>
          <a:p>
            <a:r>
              <a:rPr lang="en-US" sz="2400" b="1" dirty="0" smtClean="0"/>
              <a:t>Primary consumers</a:t>
            </a:r>
          </a:p>
          <a:p>
            <a:endParaRPr lang="en-US" sz="1200" dirty="0"/>
          </a:p>
          <a:p>
            <a:r>
              <a:rPr lang="en-US" sz="2400" b="1" dirty="0" smtClean="0"/>
              <a:t>Secondary consumers</a:t>
            </a:r>
          </a:p>
          <a:p>
            <a:endParaRPr lang="en-US" sz="1200" dirty="0"/>
          </a:p>
          <a:p>
            <a:r>
              <a:rPr lang="en-US" sz="2400" b="1" dirty="0" smtClean="0"/>
              <a:t>Tertiary consumers</a:t>
            </a:r>
          </a:p>
          <a:p>
            <a:endParaRPr lang="en-US" sz="1100" dirty="0"/>
          </a:p>
          <a:p>
            <a:r>
              <a:rPr lang="en-US" sz="2400" dirty="0" smtClean="0"/>
              <a:t>As only 10% of the energy can be passed on between tropic levels there are very rarely more than 3 or 4 levels in any food web.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34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can represent the amount of energy or matter in an ecosystem by an </a:t>
            </a:r>
            <a:r>
              <a:rPr lang="en-US" b="1" dirty="0" smtClean="0"/>
              <a:t>ecological food pyramid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This shows the relative amounts of </a:t>
            </a:r>
            <a:r>
              <a:rPr lang="en-US" b="1" dirty="0" smtClean="0"/>
              <a:t>energy or biomass </a:t>
            </a:r>
            <a:r>
              <a:rPr lang="en-US" dirty="0" smtClean="0"/>
              <a:t>in each tropic level.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Biomass is usually expressed in terms of grams of organic matter per unit area.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 biomass pyramid represents the potential amount of energy for each tropic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40" y="3152648"/>
            <a:ext cx="4676117" cy="3507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754" y="439227"/>
            <a:ext cx="3271690" cy="2596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3080" y="4846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2808" y="3538728"/>
            <a:ext cx="2075688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pyramid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1968" y="3264408"/>
            <a:ext cx="2304288" cy="585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images.tutorvista.com/content/ecosystem/biomass-upright-pyrami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54" y="2079324"/>
            <a:ext cx="3964706" cy="33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5990" y="207932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Biomass Pyramid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for MCAS </a:t>
            </a:r>
            <a:endParaRPr lang="en-US" dirty="0"/>
          </a:p>
        </p:txBody>
      </p:sp>
      <p:pic>
        <p:nvPicPr>
          <p:cNvPr id="4" name="Content Placeholder 3" descr="TrophicWe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5" b="-4315"/>
          <a:stretch>
            <a:fillRect/>
          </a:stretch>
        </p:blipFill>
        <p:spPr>
          <a:xfrm>
            <a:off x="1684338" y="1825625"/>
            <a:ext cx="9669462" cy="4351338"/>
          </a:xfrm>
        </p:spPr>
      </p:pic>
    </p:spTree>
    <p:extLst>
      <p:ext uri="{BB962C8B-B14F-4D97-AF65-F5344CB8AC3E}">
        <p14:creationId xmlns:p14="http://schemas.microsoft.com/office/powerpoint/2010/main" val="125402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5" y="4933950"/>
            <a:ext cx="1063542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334"/>
          <a:stretch/>
        </p:blipFill>
        <p:spPr>
          <a:xfrm>
            <a:off x="10391775" y="3441573"/>
            <a:ext cx="1800225" cy="2383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921" y="5742051"/>
            <a:ext cx="1276350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271" y="5742051"/>
            <a:ext cx="127635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395" y="0"/>
            <a:ext cx="2181225" cy="209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836" y="3881628"/>
            <a:ext cx="2352675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979" y="5779770"/>
            <a:ext cx="1276350" cy="60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b="4182"/>
          <a:stretch/>
        </p:blipFill>
        <p:spPr>
          <a:xfrm>
            <a:off x="5786438" y="3816858"/>
            <a:ext cx="2181225" cy="2007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575" y="4405503"/>
            <a:ext cx="3228975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91" y="3212592"/>
            <a:ext cx="1552103" cy="16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866" y="1825624"/>
            <a:ext cx="9668934" cy="4803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Sunlight is the main energy source for life on Earth.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dirty="0" smtClean="0"/>
              <a:t>Less than 1% of the energy that actually reaches the Earth is used by living things. 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Plants, algae and a few bacteria can capture the Sun’s energy via the process of </a:t>
            </a:r>
            <a:r>
              <a:rPr lang="en-US" b="1" dirty="0" smtClean="0">
                <a:solidFill>
                  <a:srgbClr val="FF0000"/>
                </a:solidFill>
              </a:rPr>
              <a:t>photosynthesis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In a few ecosystems some organisms obtain their energy from inorganic chemical compounds via </a:t>
            </a:r>
            <a:r>
              <a:rPr lang="en-US" b="1" dirty="0" smtClean="0">
                <a:solidFill>
                  <a:srgbClr val="00B050"/>
                </a:solidFill>
              </a:rPr>
              <a:t>chemosynthesis</a:t>
            </a:r>
            <a:r>
              <a:rPr lang="en-US" b="1" dirty="0" smtClean="0"/>
              <a:t>. </a:t>
            </a:r>
            <a:r>
              <a:rPr lang="en-US" dirty="0" smtClean="0"/>
              <a:t>This energy is then used to make food in a similar way to photosynthesis.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 smtClean="0"/>
              <a:t>These organisms are called </a:t>
            </a:r>
            <a:r>
              <a:rPr lang="en-US" b="1" u="sng" dirty="0" smtClean="0"/>
              <a:t>autotrophs</a:t>
            </a:r>
            <a:r>
              <a:rPr lang="en-US" b="1" dirty="0" smtClean="0"/>
              <a:t> or </a:t>
            </a:r>
            <a:r>
              <a:rPr lang="en-US" b="1" u="sng" dirty="0" smtClean="0"/>
              <a:t>producers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43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409" y="90805"/>
            <a:ext cx="9668933" cy="1325563"/>
          </a:xfrm>
        </p:spPr>
        <p:txBody>
          <a:bodyPr/>
          <a:lstStyle/>
          <a:p>
            <a:r>
              <a:rPr lang="en-US" dirty="0" smtClean="0"/>
              <a:t>Photosynthesis and Chemosynthesis</a:t>
            </a:r>
            <a:endParaRPr lang="en-US" dirty="0"/>
          </a:p>
        </p:txBody>
      </p:sp>
      <p:pic>
        <p:nvPicPr>
          <p:cNvPr id="2050" name="Picture 2" descr="http://www.pmel.noaa.gov/eoi/nemo/education/images/chemo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12" y="1487146"/>
            <a:ext cx="681228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9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organisms such as; animals, fungi, and many bacteria cannot harness energy directly from the sun.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They must get their energy by consuming other organisms.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We categorize these organisms as </a:t>
            </a:r>
            <a:r>
              <a:rPr lang="en-US" b="1" dirty="0" smtClean="0">
                <a:solidFill>
                  <a:srgbClr val="C00000"/>
                </a:solidFill>
              </a:rPr>
              <a:t>heterotrophs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C00000"/>
                </a:solidFill>
              </a:rPr>
              <a:t>consumers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s://encrypted-tbn0.gstatic.com/images?q=tbn:ANd9GcSPkw5FLjlRdsf3mzokUygrwmjBcMNQxytT2k-Aa9D8LqdxZFC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486091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RUXGR8bFxgYGB0fGhoeGhwYHx0dHh8fHCggHRwlHCAfIjEjJSksLi4uHCEzODMsNygtLisBCgoKDg0OGxAQGzQkICQ0MiwyLDQsLC8sLDQwNC8sLCwsNCwsLCwsLDQsLCwsLCwsLCwsNCwsLCwsLCwsLCwsLP/AABEIANUA7QMBIgACEQEDEQH/xAAcAAACAgMBAQAAAAAAAAAAAAAEBQMGAAECBwj/xABCEAACAQIEBAQDBgMGBQQDAAABAhEDIQAEEjEFIkFRBhNhcTKBkRQjQlKhsQfB0TNicuHw8RWCkqLCJFOz0kODk//EABkBAAMBAQEAAAAAAAAAAAAAAAECAwQABf/EAC8RAAICAQQABQIFBAMAAAAAAAECABEDEiExQQQiUWFxE/AygZGxwSPR4fEzQqH/2gAMAwEAAhEDEQA/APSTmeb5YjrV5jFZyvGgzkTjed42o6+mPNOcET0QollqZiBjg5qeuKy3GAFucALx9QPi64Vs+8bSoluOY+8+WIM/Wld9sVZOPqX+LpiKrx3VIW+EObmcCoj7M5+WpAHuT8hjitndzOKP/wAXIab2BgfPHFfiznbrtiYc9xTlUS0ZjiW4nCluKHVv8GET1nME4goHUzEtEA/M9sA7xHy3xH6cd1HscdpxOTHU4Q5JJkbN0wVw9GVtJEmN8Ixo36QJm3jqvnNI3k4U1OJnvhY9VixU46yzQdUA6QYBiCY2vv7dcOI4yWaEkq5lgIuLT8j19saoZk82As9UqOxqythqkm7HaPXp6YloI5VuUqeqkQR6QcOy+XeMxI2klBSxnoMcZmrJwVkKYMrqCwJP9MAVss0BgJDG0YRTbRPqdmQtVIM7jGNU7YsfhbgqV6j06vRf1wBn+FfY3dWOubpF7YpYq5NstRdmqsAE9o+eF1IE1CDIETOG/wBpNMUmakXZpKr0npOAX4Rm61Saq+UrHsY9vbD4wAN9pIua2gQ4gFIC3JOGub4t5axFyMd+I2y6LTVAA6EAmMN8n4VGZp6wdxY4TI+OgzDaEBr2Mqv2Kq4DU1Jk2jcnpHrj6E/hz4ZfK0A+YJbMOBqkz5Y6ID+56n0Awu/h34MNCK9ccwEUqfRB+Y/3j07D9PQQMb/DISNTD4iO3U1iGq+JGbAderjUTUmBcjrvhdmK8HEmazMDFezvEQGxly5AJsxY+zPP8jSby3ebkWwDw6qWqAMScQZHiAuDI7Y7paSSVJBHTHjsWFiQXJtdx5nssCCqNzHv0wn4plQoULvHNjee4rpiVi3xYDXiAcnSdRP6Y5FcAExXyk7COeH0kFJpuwwHQzIQgRfE2XypVCwBa9yNsD1a1PVf4j+mAD5jFJPcjqJZpPMdsDZtyIVDJXfDDP0lKEkjlFvXCPUVDPBFsUxjVvEJPEIGeMgNviSlmJJ0/PAHBsy2YeY+AbQP6YcawtNZSCzbgXw2VQh01vG3qaylUczuL9BjvKVOrtzHaMBZpWdDBgfrjvJZNggPMR39cKQCsFmcK0VG6jv6nDHhjppamV8zWYAi03AJggkSdvSbwMQVF+HaBO/fr+/6+uBMznQoRUEEzeLnBAviUx5Chg2d4ZTViCvxBwAzHSpMRpCgXXpczbaMMMlWfmL6iWMkkyegFz7YdZbh6tlh5hEtUJk9LJ9Ov1xLrp/aVpASpAAx2TOXGn0mhmsCtrlYai3mG8Aj64a5aoaKamt+Wf3wb4j4VorqA6gHb0jCbidfz6yqXLD4Y/2wB5quQyDSSIalSHYFocwAQY3xBxisqVQoYuwEGb4O4ZwYcxJ1MDI+WIkytIktVJFbVKqBb54AZYpBMBzSMzKQbL07YY5zi+ZV/LqAmwiw2+WNU2pqS+ieYSJ3jeMW6jxDKOEruAnQFr/L64C+cVGA95U834ZGbC1FXQQeYHr649O8EeGfLRWqCFF1Xv6n07DHHhjhZr1WrsmijMIP/cj8UdF/f23vIGNvhfDF6bJwOB/MLNp2HMyMcscbY4gqvj1ZGR16mFletiTN5jCPPZyAZOM2XJU14cfZkPFc7A3x59xvjUVLYM8T8WuVB7ftimVqpJk3xi/EbM0M4UUIbSVdZJPLOGtWkzqWpJqA6AXwtq1kUiBBO87YxvEjUJFJgbXgWxi0M5FTzdhsZtsu9SnOliJglhGnGHhqUzAiSBBBtiwZDilQZZWr0zFYHSQBBn9sV4FA2gA6j3/lhtwKBnEVGfD65JNMOAouwHXEPCuHp55dySvRfzew3xDw6ki1SWI22wW8pUFVWgr8IItiZ8p2PM5TfMReJs+zu60VamoHw7HeLjCeivIUrOQuqDfFq+1iq7NY1T1Isf8ALE2Ro0MvmFr5lfNlZRBBGsHeP9RjWmQAaar943077hPhrwytClVqMSiMvLq+I9TA3xx9vRyCqnTESd/fEuaz1fNVi78tNKTaEGwJ/cx1wmoUiapEMZGlQBN+uM7jWbJsyrOFGlB+frGdWrSqHRSXk03k7HAjhohJ0jeLxjS8MZS1RvuwLEEwWPoMS06jonl0wF1nmYnoegwNIB2kyPWKnzZZgAukKes9dz/tiSLFh8QFv6YYuaSlFqNPfQASPnv8sBV85SQHRJmQJ3/TFN+hJCHZeoz5Nw/KTU+e1P6YGyiMrU2Vrq4JJ7YJ4ZTAyja7/ekn0tTwNSz60tXISzXECYHrifZCzS5AC36Rnx3NfaX0izKN++Fa5VQVizRePTA7szOH1aR7Rjb1KpbXcJ8IJEasNRO1yLNe8sPDajJ8Mwfif94wsz3EKckrfT+I9TjG405cU0coALkxHvtgJ4qVFCHUYvAksx6QMAY/WMDfEDTMedV1glVAg22x6Z4J8HtXANa+WBDKDu57f4e5x34K/hjD+fm7A3FD+b//AFHz7Y9URQBAAAGwGwx6OLwuohjx6QXXzMRQAABAGwxuccu+BK2Zx6FgRQCZJWzAGFWbz0YizmcA64qfGeMhQb4y5s9bCbMWDswzifGQJvsMUrjXHpsD74XZ3iRYm+E7mcZN23MszgbCdZ7MF2LYDc4kY4iJw4kDCs5mdFVhU2DEe9+mL/4dORq0/L8sBmF5G/zx53n+GmvWJ1Xn5ROLd4Vea+jUqgLbqSRjG5UAEc9yIBsiG+P6a0cpQpI+nS0KncR0Ppih5CrULtALMvpti6+IeJ0atRErKVFNoZo/bFlbhH/pHqU9KllhW03I6T7/AM8EN5SKnOmszz+iF0Go0Mw6Y0Kb5i+sKo37jCCrkay1VUg6STYf0xauFcFaqRTMrbU5WCwG20z849JE4TIFxjUTJ4kJbTUXZjLKlRdLakPUb2wfk8whcgIHJcQzbgdh6zh03g9qSsgZWf8ACSLabe95/TC/PeD8yFWqhUFT8Kne4AImLmZ9hiC+JxMa1e0s2HIN6klOhoqVGmzcok9Sf0GOM1xo5c+RQXyy27xqae8mw+mFVWswGkiDMm880xviWutUlhoXWNjO/tigNGzJlttoJmcy5VmMu03dt8azaacurHYk3Jvjqrk6gQ64gG59e3riLMZILpeoutINtUAevvioK2JPergmUQDQhMl+u8DG6vCAtQMXBHYdOwOBVrGRUpiJIUHqR/d9B3xNmcvqrRGqVmFmQfXFiCDzOAuOhVIyb9fvSP8A4ZwjyOcdqvxQoaMM6eXqf8OKgS5qtYf/AKsBUuGvFNQkMSGIjcg4moQBgfWWyA+X4hLvVaXKzSUmRHraPfBWYzVR9IIUSLdlA7DDLJ+Bs7mDyL5SE71JA943P0x6D4f/AId5ejoeuftFRerCEB9F6/OcOmBslUIlHuUDg3gqtnJKDQmxqGw+XVvlj1Hwf4Hy+QUFZqVetRxf10j8I/X1xY6cCwEAdMbqVQovjfh8OqDc3BfQnTV1BCkiSCQO4ET9JH1xzUzGKp4t4gVRKym9Corn1Q8tT/sZj8hhkczAxX6u5EqMJhlbM4WZrOgDfA2dzgUTin8Z41GMuXPvQmrHhCizCOP8dAmDij5zPM5ucR5vMliZwLiAHZnO/QmHEbnHbHEFRsNclOXbELPjVSpgRq2HVYpaWJVFBQpYEtN/TFj/AIdOjZtgXXlT9z0xWc1lgxOwCGC2/U/zxLklCCQQbgC3fqe+MJqrPMzhij7w7xNlUbM1PKfzAhMXnmO4xaKnidxkqfl09OyshOx2n2nCfw5lvOzTaKAa/SAthuRsB6/zxbqfg1jPm1UW+yyYHYTAxMo7igNvvaaFYg2v37yjZ6u7VlamuksN+hI7YL8MrxAOvlUHZU+JyoGu9xrYbegOPVuD8Iy+WpqtJP8Ama7GdzJ9e2GOYzCpuRjYngQFpyKilmLWLszzLipr0EqVKxAqEHygzCV1Eb6TDQdutzjjgJr6FDjWzKSSSvrvJiCPTbti+5rPURJIQz6DFbzXlm6heokXmbW6kgWnHkeKXFiNCiCeuRPTwliNwf4ldz3gzN1m10kQBlBOp1F5MmFt9BiSn/DzNs+qo1MCADDkm3/Lh7X4bXpsjUDCAASrEsT1LA7/ACG2LPwqvWIHmBWH5gY/SMep4dEcAEGYc2AC2Bnn/Ff4eZuo0pVUAfCC1o9gMY38NczVAWrXphBuBqM/oMeoM2M1Y1DwyAj2+Jmr2nnmX/haA2o5iOgC09gNgJa2DE/hrQClTWqlSZIXSsz3sSfmcXZqkYFfMgYY4sY/3HVT0JT08MUKWYo5VdZpaWYy51Ex3EGLYtWS4TQo3p01VvzGS3/UxJwi4hmYz+XYbaWH/a+HTZzGfFoBY13NLIxAr0h5q46GaA3OEOZzxvivcW4swG8dMVPidJ2hHhb5Ms/F/Ei05g7CcLctxV666l274rXD6ArOS1wd5xZqeZRUCKAABsMTGRnssZcY0Sgom2p61ZHurAqR6MIP74H4LnSctT1HmQFH/wAVMlG/UHHTZoYRVOIBGrA/mDD2ZV/8gcAPULCjJuP8ThWvfoP9f6vihZvNFzJwZx3OamiegP1v+2FE4C+sg73tOpxhOOJxBXrxh5EySpUwJWrYly+UqVnZKazp+NtlS8Sx6D9T0GD63hzTFOo4WtLNO66EKgx9S3ywbVeYjNNp4ccZV81XJprZaVOJeoW2Mb6R23Pp1c+GVIo/dqBzQSx06oA6afXC88RLFYfzEoTToSNPxC7WHM56QLAyd8DV+NeTFPWVYSWi8En4bjp+5OI5A7jTIlxdwriWaTzqoA/tCNJUcuwt63nAdBHRlJACzcNtC7xHTtiLh3DSHjzCVHwGfi/2wRUypDM8EgmFZhAI7j/PCkAbSeqxvLf/AA245TXO1Vsoqpyj1UzA+R/TD7xB4iC19IdVT8R3PyGPL8xw3y9LpUUEOAQrc6HvFiIxHx3i1PzGK1GcA6dTC7EASbeuCQzKETib/BZsSH+pzPUn8b0lpwksyiFLD9e2EOa8RvUBZ6n6489p8WTYN9AZ/bHpnhDgVPOUaeYzDFUpv91RpmFAQi7mJZi1zOA2HI2zHaegnifDp+AWYNlqr1GZIcVAY0BZa3ft2v1N43w0TLZxnUjLMmWAFm0ipsebTOrVPQj+uLfT4jQpq2jSskliN2PUk7k4T5vxOBtAHcnEWwYVHmNw/Uz5WtVoCKKHiI0FMcv54kmRtZpj2M7WOMznjrT5dRS0N8QMmIsSR62jv88K+McLr5qXoUmqFvxCFT/qYgH64pOe4fWoVTTqrUpM125uUgCBG4PW4NhIG5wuDw1jckCJ4hgrUFs9z3zh/FkrJqQz+YD8J7HpIxO2Yx5L4V8RLQcBg0QFJ1TAvsLDt9MemUKgdQymVIkHG9MjGgeZmbEo3ElfME4HeoSYxNUQwYienaemAqGbDorqCAb3FxuIPqCMEk9xhXUXcVpxmsrPUkfUEfzw5rU464q3iOueRgSSjg73uf8ALCsUGJepWqsFiwk4zqw8wruPLVn6yINTOojpIx57xzioqNpDDTqnCfiteWiTAHUzvJ/n+mAYxdcd7mQbN6S7ZHi6DTTUi4vHzwzy+e1HHnCMVMg4f8BzU2wrJQuOmWzLLmM0ROKnxXPyxI6iD8if64Y8SzYgjYxf54rNatc9jbCoO4M77SfN1dTsfb9ABiMnETPJxHWrQJOKVM4O06r1oBPaOvfHPBcjUrOHghFMlvUSQB3uP3wpTM62vswIj9RizZBGSmg1kgLq5R8FzM/t8xhsn9Me5kWe9hC1c+Wq0RTVZi4N2trBM3b13M4Cq8OrtmKb1G1UCo/FdxrdCtxuaimT+W/fEPGM4tPS1IuUYAupHUxDehIIEegx3nM8UVQ+suhIpUgLs73Ut1KhmJAEyT88Txq12O/1kr6Md0OC/wDqQAFCIhJYGFpJJMKOjFYEbzJNzil8ZzlKs+pCKQAvK2Jk7AbWjE+ez9SigRXIqA6qpG+oEgpPUKTfuSewxX8xU1MWgXMmNsaMOE6tTGGxLtRqqYNJwXAkdbQLmQJtIxyvGi2hZmoakmoLgAAkAKbTIFzsBYY4oUWVC5plQphHnYXsBMsZ/bA9JUDJURDzNEC2htwV7GfpPtjKAtmTUwzjlc1nDLSdCtmYlVDgwZ0mCSO4F5wi42tEqFpJV1qSWYkaYO+3rhhnc1WqO706LgMwLRJsCAY7dSffEue4Ago66uZCsw1aWUwASSqiLknvsMWSsZUE/v8A+1H72lPoVCp6i0fXFm8KeJa2WmiHik5k6tgSN197DCVKa1HOr7uFgAC5IHrG5w54bwQoGqZhlTQkKrEG7q0TNgQLgC4MbRjRmKFSG+/iPjdkYMvMsdbiNRgKhcMAyhgJlZMEGwg749FpcAyPLXZNZ0ghS7GnbqQTzH3kemPJOF03WlVYj7ssp1bM7arXJsN+mJ6fGyaeg1gIsqhlI6yCJkemPPCaCdIBnqY/FnKAMjEfE9jzXiJSispF7Ko+kRhRxfg9SuA1VqdPsGktfuALfXFQ8L+I6VCi7NzZgtAkWVf7vveTvgbi/jB6qxMeowjFy2+/7TWuPGB5dh69yfO+Gq2uE8up/gYT9Gj9JwRwvilfKEatWieZT/TpiqUeJNM6j9cGrxN5mZgHe/Q/UYqL2uZMmkcT1vJcdp1aRqKYC7zuMUoeJRQprSU6uUN7MQNY/wCqW/5m7Yp4zjTAJAaxA2wHUr3I69J6+2KBSTvM75QvEuGT4m1YVmbppI+RP9RhPmuJvUszTc/P3xvw9Vk1B3pE/Rk/lhehjV6WxJUAyN+UDZDpuY9yT3OI3OMB/rjh7WO/rjUPSRm2bEmWrlTIMYGY42Ce3p8z0wasQhqMJzWaLGTgUmcQZivY6TPrgehmyrS4jlLJII1H8JHoe+1scMe20DPfMPerF8KOIZzVyjb98FcVLGmlTSQGgzHKSRcA7bg2xHl8maopsFiZUwB33/XDIoUamk9flqTeHKVN6qh4GnaxOomwW3UmIxceM5ZygoUIWopSlViCBqN2Y9AGgH1DdsVHhlGrl5qmmCQQVDEQGWSCbxbcDckDDDw3Vet9oqu+lgSwMfiqJWUbwIWS8kwNGEyIGbXewiAwsZvK02ptL1QDr0hRLkQlPVPQFA2n+uAM5nneoampVqCLyfuQSYgg3eJ73Y/JHm8wKZ002JOxc22tyjoPXf22x1wumWSoYNiCT0vO577/AK4b6IUWTFN1G9fhtOrk2q0EdXpGKsAmnpIGppY2b4eUTYE9ZxXs1l3Vo0MNpEHeBOPXOF8PFLhtdIAISp5l7M8Fdz7Ae2POlfVZAtYrZncC/bSG2G+DizXftGqhGfEOJAKNJV1tJUNsepBYgE+wvjS1OVWBAQVLCfSCdhgLgOaLU2pKdMEEwAS1+nbpe+GTU6gpFimmH1P9JWRM9ye3XGZ1CnTJVU6Xi7UqppU7hmk3HLA22soEk3vvaMJs3naoqtUDuYJ5nAMlQehkWvEyRibPVdL+Z/7igmYgiL2jq0f7Y4plVcOZ06dRVoM6RG4Pp+oxTGqgXXUa4Jw+oaZcwWzB+AMLrNy5m0xa/ecR1Nbo1QMQdfMDe5AOrV3JwxrLorLUcB/PElIBCgkQOskL/o4HpU3JqVQhFOYJiBaO+xHb1xfV39/EMeZPOI2THmAXqIhtOpoqm47THywkp8PNYlFoMGRizPTUldPr+VYFsWfh+UppRNSi+rUzMx9NIgR0Mhh0+I4mzI+4Zg0Qb6T3j6+xxjGYIxCiOTwJTW8yi2isrAgA3BBg9TMHrvjrUtiSQNiRf027A4s3DeIJRANcU61MKA7VVLESAQqjWCSCAYED6Whz+TpinTbUalOuNQUSGpFiYpxMFgQQbD8PQ4vr9RH1muYprJogSDIBkbX2/T269sby+Z51B7jAvEayoUGqYRVYAXECJnaZwBmK5U+x3HXqD8xhlx6hKDNtHiVbwehxzWrSItKsCv6yPbbCrMZyHb0Y/vjhsyAFAP4RPv1wRhPMV2Blz8OUfvJH5GBHuJH64XZ8lJ9WJ95Nh9AT8x3x14UZmek941lPflBv8mMexwJx0sKjE2RSAGIOkSJMxcn2G2MqqfrkH0gDeTf1jDwzl/OrIrDlnmBnbrt2F/pgTO5kPUcglpY8x3a/xH1bePXDXgFXyg7rMimzKCvxHlCwCSRN9ztBMbYWDiC0tDIoRhKyDq0m3MSPxRaRYQTJxQElzQgLVOEy5JlpCqNTkfhAIH/VJAjuR8i85w2oKIzDgIlRdSL3GqF9pW4ncT1tgfh9VYrAjlenDXkNDoZWPWO+JsvVrZhmmofJ1QyvBgAhEBj02gbj2xxJ7ilr4nfg/hK1D59cfdKeUH4WPr3Hp/LfvPZOrnMw9WmFqE3R6pHlpTFgQl5jeXGmSeU74c5hqeWpaSLvIVb8o0wTAPaB6C3eVy5zW0qyCiLO1PlLCmoKiDEU5sAQJ6AADEUzsxLrx1fEZiBtE3H6ZGhWq+cVJVnExcLyiegggdMaq5utlcurAiXOnvCgLEWGkwALeuCK+ZFaovloZ1HUJgvMQST3I3ntjvjWX1krKmmreY4WCSEHMFbaAhvO1sWD2VVh8yV7yvceoOrBnP8AaS6Sb6SYB/l8sWCrmFoUFy41KzlDVvHxIdKGNo06iPzH0wTQ4KVzDVsypKIutVkMqqJ0U7nmYdja3WRhZTy/2jMatYZmroXmAtzEAzBuQB+sYrqDADoQhb2ECyfB6leu9BNAhoLWi7qsyJJ3mJxeeKcIGVpU6QA0tqst5PLcnqSZvHbbCrhdb7NmKpohSwdQNZ1AgqwaYMAlptbphx4j4tUdFFbSrq0tFkSkTfmvYwBFySRFiMZvEM2QhfiHaiIkrcQdqGYos7GU1aiSVEGCFHcnSJ7TjeQ4YKSKAaYaBrM7tAsN9p36zhnwxEqGoqqFpEctgdQteCZJC3sd2W17seAcAr5o1WLrQRSAgdSxIi/5QIPvJJ9CZljWkbdwAEyvjOjMwPMWhovVJQSY/AD3JnqN+uIeL8QmmUyamCTULNHwQFnnuRsJxX+JsaSAQCapLaiOaFcgEe8TPXBFb40pUzoUlVe8kuYNxvYkCYsZxdcCggjjf4/P+ILML4VXc1ENRQ1RVa9ST2k+sLG3c4TZCovMCJkn5CwaPcX+WLbl8orO4Q6nltUXCbk36W74E8TVqfnoBYlQrnZdIJt8umCmUFioEB7ErdDKH71GOnyryTEXgwN72Nu2GeSqJASmruxGpmMxYRygDa/WdsMlyKl/PkamYKVP5QFU/rfAKJqJpairErTt8yB6CBvsLHbDfUGTad3QjejTOoggqzqwETzcp9gR1v1jBGbrqqg6SGSmSiASQJvVaLCTME2taYwFlkP3zhBTFMciyNbQojVF+t23kqBuYFzlbMMNOo6TB3gSQQV/vRAie8YgMfm5hYaTUXZjK02enq1FYLNBEkG4uRIEfODtg3N16YUUYZma6ab6ZEMJNzICtf0+XWcolbFZ2V51aQVi8bfDsT2ImwGFmYzTVW5YJLEnfSSLwGPW5MDb6Y0AFq9BBZEG4hwyoF1AHSCVgX0kGN9j0uMDU0lCSCWQFY99j8hq+YGLHm6NV6dOki69UFVUgNrYyDEyQJgHYz104k4z4LzeUoI9RVp6iBAeTrJETG2wPXriq5RW5hANXKnxCmQ7npq/e+NZbKmowUQLTJMDB2eyS6qhUEJqhGJAHt2IO1tonviNaRcA0xHSCdrzv12/TFtW0Mt/hZBRy8QHdqoJvZCukx62/fawJR8fpl6oMgAjYk3g+nv36YceHsyaVAO12LOx1WiVCzPsu+F2YpiodGmVWWL9ZtsJjT2G5+cDz0v6xYy+UjQtek4pvGX0jUsuBO6zqALCZkDV/K2+I6XCGaoIbWpUc2wvHY+3qcOVyiqkMsKsBVYy17yei3gwAOmDlzFOjTdidRCdD1YwCfqOmFbxBX8HJMhUX+J4oLTRQJFIKIFiAW3WLS4PUyAO+GPDKbJTD1WWKagsoA+MielrAiwHc9cKeJZ06Hetd6qIVRTYBWUSwHwrygAHqPWcZxDO0wFqKJLtK0gYViPxEiGgMAZG7QOhjjiZkCfqfWMCNVzOK0PtOl6p0g6jqHRQpMKvUTuT1B7Rhd9g8un5mlgCdKFiTrJkEKQArQt5vvG98GZen5ah/NDVLEU9XUIIM9biLwptc4k4lnS3l0QqAsgqaVYwrHSStnIUQDtB/TFktRpHEQ+8D+zuE1qsljyIFJLKQxLXmSDHe+I/DuaUZnU8srUqgvcmUI+faMaGfrah5oY0wNC/lGm40npA6YsAqiq1Oq4bWqfeOBAfyzqlbcpYQHA3JBEarMx0g33OgHGKrE06Blnr1DWrqS0A1DZe9tvQpPXDoZdG01NKmS5DpVOtua0rAKMsDvcKcTf8CDVWqQlMrUGt3FQu0ixBJGqGMFVUbC/YZ6VNaBFNwoUHTuCWkCfeDsTEyR3xnyZBQAO8si7wfIUqeWdgGnzYK1ADKQW5dIMEkEDexBBuMLq+XatVSnVLihTJLmRqe/4V/Mdh2BkwBhzVpMVJqimGVQ40AklG0EcpswTa9ztPUn8TpUqYNPzB5qBSwcDSJBJCwZLiACBN598J9QhtQFmVz4wqKw7iyrkmUB2pqjLdUU/2QH4ARaRAvc2mZJxxmuIsAqBPhm8Akg3F46fuT3x1m6pKFVnzXkEwNNMfiO+/qTcx7YCzGRGYstRqWgxabggRMdbE374VAXNvxMxX0nfiqjpzGXdRdV5V6HQZAjeDtI74lXIU0qmorDVJepFoiwtG+okkj8nvPDZxmqU92k6ZuBEqSCRcSJ641Vc6ClNWLMwUWJLaIk3uRzCPmdycNj1fTC+38zkYFr6jylUamAEIOoRp23kFgsmDEz0m9pxTeL0/PqF01Gx1AnsL+/77euGHG8yfNZKbMhBEvf4gBqAjsYIHriDI8KeoWROViw1U7GKk/CQJIHNH92TPpTChTzsYnJk1JXqVRCl3sFVWViGiXJgkx0iB02tJPh/KLrepXXTUJIWm0yHNNtZYHYKvw+pvtgL7CKFLy6iCSxYNIm8ATAmFE2mCe15Y5V6aKC3IKlPRTYgsw0BQCw2AI1Ex2HrLORpOn4jJs0W8JZtWZX0UzIBEbXJ+Eath1jE1dPMGgTpLhtQ+JZE2J36AX3I7YB4UhArs/LqULq/CAzAG5EXU+kDtgxaShCgaLEE35QpKjbb8UH0HzLje4Gu95niAnzKtXWfvDzgwQLmyei3vN4JtOGOSVadBCVFubQ6zGtYDAdLEeo27SDxdR8KtqLPyCRIM6pPpY/XAlLO1atNkK8gYc5NwTHKJiQbfLrthaLqItx3w6tpTzBUjTpRFEgytrE3mBqJjqPku47xutX5qrM0AkS1gfbbeB88R5PLIpWdRdRAaerdQNrbX7DElVamlZ0kwVJIVtXUCD1Pc4QaVexLI5ZSnsYsrNXJVXUyANIAEtpIiLH098EZDLh18ypZZBaAA7OCwCjaHO/tBNgThs2XAIrPpdgIkkRIIblaYsV39YwNmcgXPlqSoGoLqMazpk6bfiIie0C2rFFygiuJM3J83RTynO2rSoCEgCQSNxv0nvJOFWX4fVqqug6CwJgnmhZBkRJMg2Hb6s+M1/LZaVSWDUi2pZI1cwEACIFgD6nacRcGzLPmErhRFFlBUtM65Dbd1lfQkdsKl6dQ+b/aOTwDIaefJpeWLmZ1HsSAsi8dTuY+WI+E1tTaKsGioMm7aZINgvxEAGAfXBGWy1CRTBAv5bU3DKQQ6rqLSp26b4Dy+WVa41RZ2V4gAqCFJCqVbfov17UAXeoo3IkHEMsDrag7VErfmGkkhpO1mEj2+mFOZpOGUHrZSTymDBgm0Az7XxNxWiadVtIIpm6Tvpnp64lz1BalUaCdBY8xmwN5iSdpMfqTjSmw5jZKugJpInQKoYJtFPUCDBaZFwL9OmDauedaZDsJY8sTJ20sRsoFoge+2DfDPDnFKqWoyWj4YNTTPMNJnlgzsDYHYX64QuXpZtTWD+UskBjpanpI1cpUliBsN/UaZxNmUkirqMcB0avyh2Syeg6WYKNzAPKIQvp1LGsArBYASyjqYObMU8tS105qB1KHUv92WLBlBOioV9xN7SFldVzdUNSqU0LLqglrjngHSDeQBsAJFjGNcSdaaVKZ1lbsw1GZWAJseWdINtj64ykWQDz6RPw8SHh3GIrBCg0xpLuSQkDTIJMCRYljAm0DBOd4sVdnCzqDE2FipIBUXMHl3G98R0+HOqNVp0mIpDQDq5mZgrM7dQijYb+14HpZMLVd6nKTqNRZncE76i28QTc4dkQm4RY3jrIO/l1W8w1CFRFAFiQBGmIFjy2/pjugKRhSGrVap5mnUFPKWloEAAH5nrhFWzbikdDAvqJsZAB0kKI7b4lyWYrOVRWCavjsAw29doMzbrvjO2Im2uWyP5VU9fzCeN8OKMzKSNTKFIvMxMr1AabYE4lTeiFK5kU0qc6rpPULM+v6wBOM4kf7IFPKCDSOcAF4MMNRsC0E/vhLl6jB6kANJuWWQd7j5fyxowIdA3upnJHUdZqkNVOp8OmqpNzp+KTB9o3nb1xL4iqmlUpKBdEbqTBZhLW9CQOxg9MEZvKhYZm1qrIzLEWBEqBMGbn5GcLvEQ1OA+pNWoBipJIhHt1MGB7qROFxHUy+m8IICH3kXDc0NaqAxqLzAzGg6QpZezHcMeuk74fnh1PJZdakHVX3DajIXmYSBCgT/AIvW2EHCq6UVQkVStUmG8sAnRAsNZEAzf1O9wPQEr0M1l6dPMFkDBXPYhi2kgiYB07biwwc+q6/6zlGxiDO8RkA0qYZi9i8swGmQJ6d+wgH2V8QoL5Zq31apC7qbktFhqXStTmi8DpcsM3m/s9CpWAkyAIAF21QTbpY/IYUENV0GoxEAFgTEllJ0ljMDdSTsJwuLcWPWoQK3MJpGtVplippKSZiSunk5mA6Q7HsbWiMIctxBpCEyGYFiwMqZht9wRBI2naOrGoz0/KRW3GtiJFiFIYGYUKulYnrtfHFGtRMvWVXmyjXEH8UmRPQyJ3xceVTt+n+YhhnE6FQsxAhFI/EbgLFgDYzPzi++BzWVKTP92rQCoZn1PLGRsQ2lhEteOmOuJcRsxGkC0i8FWsRvHsdtsKs/VdhTQjUTZLCSWP1BNv8ARwMSkqARFuTDjNNqhDSim4dSQQb9txOCKHEBPKWYatQJWACOnzE2wtr8HKAzBYGGG8ex2OIeF1AtXS3WQL7Hp+sYdsaMp0ymM+cS7ZFPuzUrOod2kFiIUD02k9v8MxhPx37Sa0DUwplXVgAVNgZjYkMDufkMApRip5i6FlwChWRpIEnmkSbmPXfph3nMyrUkVWFKtSJMECDcAaSo2gTcbkekQCBG1Df+IKokekhOiKetiVaBUOmAAI1He236z1wLxfPeWA9LQGBI5WnSASSQbXIjbYDcyYcUM0BSPmooMJTZmcIBqDmb3LPpkW/DfCbjVAP94lA/Z1PxI3wqYDQTM7GWgjb2wcYBbzD+04juB8M4iXrIzPJZk1Am5YuvNtc2BPpOD69MnO1GieapA7FXA6DqI+uGeX4HRbLUHpnTU1hSrpz8rDrcCTBkDY9TgXI5hfOOlSzNVdo1QG1sSg9OhI/xbYdnBvT8TivU3nco1cMQsaKcuu+nUZBDRf1HvgMZepTzIqZWhUSmA7AfFaGgbkG3TVf0wdxXPaJVGUqzszaVJFMK1gW/LvFhA9Zwv4jxmpSmmrWA5fisCZ1WIubKN7E7TgYw3HRj6SF35EsnC+MjKK/kIatVjdiQKdrgXvpk3jfTErE4rmbzbO1VqqjUzMxcpbVylvwyQA1vQCO2IskTUKMarKoILKATTgQNgRF4Hbbvh1w/hRrZmvqO+liCxujqNJOkgaiOhiJsMBVVLuBshZa6EzhzKUZFKuyrHmKs7XlbSv8AU9eonHHHLSd9FOR5hRdRbVFySRFo2Bv+tsfKUl1FVAUhjIYwCkFgOvwjfFB4hVLVXNK6pdbg6gpgSLGbi0d+k4GIFsl9SfxJ8yi/fHLvNJ9S6RqCqFQkXJkyOpA3jqMRUGb7PTdm5qlVQoIlnSmUVmJ/Lq0qO+gjpgXhNVaYdDYuVUFtgGaWJHoUVSPU4asinMppqAIEWnRp6WNTQsEMQF0gsZqHm3YxjQRVj843MH8PcPNXzqYkeWrPqIIAVTJJj+6D9fTDCj5bhqnlU2ZeYxIZtX4iC5gXER3IgRjjK8QQU660xUdxSajBKqPvWOpjpnlEblogRAGA9LjywpJYwvKVeXIVFDFSRpCzCzEC4Mk4QgsT1HY7CdeJC5reU4BM6SEIIJEakDDVBBi/WxIwtqVkSPLZltcEX73IABgki3QDDvK8IRGkVEFpIWSp25w0BVJkrpF4JEb43n6dCqxZSQJN9Kge0swmPTv0tjhkVQFHEQwbL5rWGDqzqhAfT2kbHvY4N465qvTdqX3VPWBDRA0g3v6EmwnTGJOLZHR5VJCRSVHHqxbnM959exFsC0zUFVaakFW01ACpbQ6MbQ5AJAJmbXkXxJNJIZfeINtpznFXzKQo65KSDqmPjJUEb8xO4FjPU4YcIrmnUcsoKuYpqROkpq0lfygLqJ6EQL82nWY4aKfl6k5wS9iZN9+ogL9AO+8nDFWqNQao1UhyFRJHKAPkgBiwsQPzYVn1KT9/e0fe4dnR5mURmO9cMwgkvpB5B3LMYv0JwgzDmsxBBBeGUAX5v/yAbkRBWbXJ2Bw6rVk8nRI1IlhNx5oIZ43skIPWqT+HCL7YKjMrHSA40kDvrX/tER2sO2J+GXSv6n+0Lm6Em4xl1FKqUuj6VVthoAUAmxIl0SRvyN74W0uHQA7uSqwzahY9lBJIvYXtFzbBlbMaxJDKrtc6oUIo5TpuICQQ1pIHpMuapA0NCgFGGoEWshEt0BtIkWM2xo1FaB7geiYqz1ZiwopTCw2llANwSSQb8wkm9rAdgcQ0cw1OqrKuo05N7iwvMHoDvNrYOzeTANSrUJq02WC4I1KwYfDBjcWG0MO04FzdBVTWrqS0BiswDZoa0Bj6b6drnF1KkVAy1J+MeJHqJCU0pAzqZTLMf8RFh7b2vh+/EaSZcijTpOWKyxpjWoMEhuWWIO07T1i9eymX00woCFqglQw+GI5trgx/lizZXgLeVVcVKZRVDux1BiADrsZmFFr3xmyaBQX/AHCuq7ET5WvSAE02d5lgCOYJB7zsb/5Y64NxLVmHYqI0EoOqhTqAEgyenvGK/wAUzbKwCwum4KiGMzMsL7WxLkc47rpsE5VIUHTEQbDdjc+5OKfQBS/WNl2yE+8ecRRy6Ug5VpLVbyY0styBEC//APTbDnI16ahvM+EDSYACBINxvsDER1nCPhWcCVGOmQ8BiJsBZYGmxvse+84KrOKkPTptLSNLkQR1nTaO4sRfpiGRTsvUn3IzxJBTIosawS41WZZMbaRMGBKiLjbCjiSgXAYPpDMD0jSD6gajHyOJs5kdP3qBVBmVViRyEByJFk1QLk9O+I0ztOq/lBCA5vUU3EFjsZBUL2+Q2xdEANqIJ2mWatThOYyDTBNgdQkXOnfqdr9MbzXDGdKbkhSKQDrHMdDaWAkQCLmCRt1xFk6tSmXQIADB+8sFLAETcQYI+cYsHDM6ylmrgKVdlYGAuysoINmWDt1t3wHZk3+95VNwRFORRqOZUUXVGRZf4zq+K0qpIJWLGFkCTOLPwKixVILLWrc0EAQqfAzMQblidptHpFao1qa1D98RSEQNIeyuBpDB4EILNJmI6xi0eH8yr1CdRceXphAZCkrBECwAEfLC522uovJlfzXFH8wF5NQ/dtUDbqxHLp0iIYXM3iO8jeJsxTmmGQirBFVUIGpWIMatJ2IsSDv6RgjjOdLvenpfzY6jVDgK5XoDI73M9cB0cvS85yykyCD5kRe0hRzU/SYPtiiACmPUW6nNHhAqUalbzIVXHlLVPPoJYEuVE7AQR+U2jFsynh6kmXS01tKsavMdOsAnT0gCwtqNzG2K9ksydZRXZRTYiKaquoAwqhtRaJmSTsTscFcQRkjJrLv5epmbSS7uG/MQBEoJO4DYGTU21xhUH4tQ00wuXULLbH4nLSDrgkSbQDb3scEUaLUkKPTFqgDMwmGIgk2IgiwUdBhbwriJUAOhV1HmBgAAwc0wrQN97m89L4YcTz7jk1MqvJYNMqyzEj4SbkRE73N8K4e9E65PRpcygwFDFmuLjQbwNgD2xxnGW00mqiYUgSuymxFpvf1HyEFHLLrY69baVQzOkatKm3Tr1O+G6VaNNVR6i2AChvhj+7PT+gxnJo3yYq1cW/aPtGXlVemgcMjOVh4MFFBYFyAS0zEiJGDq+ZJrHSjorDdiOc6VUm1hYARfrjrjuYatlqSrTU1GOlRA1JBg6ew/DHY4WJSzVGq4sE3poxDA8yqBvKkzOO8jLQoc7EwHjaWJsqtdtNyAQC3QdNIPQkE7XxlemlN1pUbDV5rEtuVHWT2XaNzffAdbPsyKo+7ZY5VJFzN26wPnf9E+SoODVQt94oVkcTFzcH0PXE1Hl3MINQ/jlWn95LAEfdM0GZb4m2sASV27+mOqnA2y9NGq03AsVlbMLEiCJ3npPvjeSYo4n+0puHJcH4lgyZuZIm+C+OcRzWdqLqPKQQGA5RM2I+l8MrbaeKlVXWCYh41lwi0/MYajfRdhpWfiKzJsLbWvNgDKiI6rU0lkAh6gJIgggi5uCRpkfi3gzgbiVMii6Np+FUGmITREmOhJ3M9fXCvhuWr1aTBgop093YxpjoN7xfbrM3xoC2tk8fzJnaS+JlpaaS0aTqFTnYlSXZQ0mFtYXneOw3ScOMyREqLqfxj8u/bruN+mGlTMLSrLVpMSjGG0kqTuCJB1ANcGD+4x22Tka6SIoqwBP4dbaWAEREkeoWAd76VOkARqse8d8PyStVMm6K3MSOYsb3gc2/Xp7Sw4g2nLOojU4KgbSJEje8iRGKpksw50A6V0klDGnzBawBi3r69TOCc2tatTp1QQF16YBMglabH/AJY6+oGMT4G+oCTxOU0akVPh1JiKldpUkqqL8RNhJuCFk/U464rlylWsaelUsEhYUgCNQgRcgj64zh/DmrVCSxWnTuD07mMC8aqhqjFTy6ttJASwCi/TqPniyG2q+uOh/mPn/G3zD+C+UQPMY+ZBkgEgQCQQJKlrLvEkx0x2/FTRK0qbBDIbWyzvc3N7f7b4B4JQLVSiAsQAbf6746ytFjmqRjWtJ5ZzfUAS5BDX2kC3a2CVDMb+ZEGEcQzOofZkqwpm7oFl13DRtf2v3tgHhI00KwYAMsEGLwxgGRYjVG3fEp4e01atU620s5WDMuRAP1/1GIhU1LS1DUjNG0kLqKxb0E26jBWgNI4+zASYsrZk1WBqbqgBP5oaAdt4IX5Thxl2Byten+JSG/xACF6d77+mA+JZXnqAMTTFg5GyhiTNgZn6yAMScEVzTdgCykBSex1SPnA/XFclFLHtLYq1D76gPBso1ZtKOlNhAGswGLHafni3eBM7SpO6OFMLoZQxh5qBdaN2lriwi9o5qnneG+XRSrq5i0aYAixI99t/bDPw15YuFcMEOskwG1MF0ixjsGBkNuCNmyEMpMQc3CH4g3mkJDUpKggy9NHYlSGBkwovMg6bjrg3J8LakrhmVQ3MzG5Uq772iIImT1iMKuD0YRqsgFtFGmATqbYEqI5jIE/P0w30inBcf2XKwkEA2JNjBEwY/Ygxmy7GhB8zrI5tKL+aFClYBYgNqrMx0EiwCyDUK2A0RBMQjyWeqItfM1ed3XQjEgyzspY22hFb9MPuJ5UU6NFiJL0wXEfhOxjvPN88D0ctS0A1NMOZRGBC6ojUIImRET6X7FcgrcTriXh/Dm5/L51K6Z1BZUsphRBYnbmiBhnVpEOiaKmoG+oSLEWMCL/+XScbyucprWeqKhDLchUIVVfSCsAAGmLERYTN4kw53OHWzQtS8sSSGCmdKmVF5uD1kQDvgsWZthARHHD6RPlwYYnSUMXadyTtebRcR64U+IqbEUm5gDqg3Mwb4ZDMQDyW1alcggqQw0httW6g/riucfr1BWbSToLEqBsJgn2PfEsKk5LgEteczM0aWlQkCbekDc3vvgLOZiotWlpchXjUCAbgD+uMxmIKBf6xRNZqmAWYfF3N++IqXEGTMI4glbwdjAxmMx2IWN4DzG+ap+Y9MsxmqCzmb77A9NsI8vxMl3oxCFjphjKx69cZjMdg3u/SXBoiayec1u9OoocInU3Ow+W3TbD7hHD1eg1CW06GIJgsJiLwASD1joMZjMPnOkbe0RNzvKtWqAZFQqhRV1ao3OgqRfrcdsI6LMaTLqIVTqjoSQJ/YfTGYzG/Dwfk/vHE5poLzeAv6jFzA05OkoJ5n5r72p9O0IMZjMS8UeI2EXkH5SXhdKaRaSBzcv8Ah9cVniFIhtZaWqrTc2gA1QzW9otjMZiXhPxvDn/EY+bNtw5cq9Pn86k5cG0tJAb3FvkIwv4PqleYyQxJ9xT/AJE/XG8ZizAaL++5JuozoswRyCAxqQTHSmIHXrvhctItXSnqMOwvYRv0EDpjMZjPj5MRuakXjddD+WoVUgGAoBJHVjuThpmuEigypTYhWj/ugSe598ZjMUv+mscbRR4kzBdBPQhvm8ht73N9zgTgtQq6XJXUjaSTElxeNumN4zF8f/FObuWM5Y0vsqIwF7HSJHnVKiGPZV9z6Rg3xHkzlzqlX0gMFKDTIHaY32ta3YYzGYzPyPvuW0jSTLDV4Uubz4RiVVQq23gJqjtBJ6g4rPjjh6Us9Rp0xCUwkA3mCTf32xmMwmMm/wBZwA+kTEtUFsxpLGGRV6bOqrBgAmF2xNUzDI5pG6lAzbgMy6YJAMHpYgxFoxmMxcn9pA8XGrtqdQwkVU0xtp1gAsvQMCAwthNRqEouwien944zGYjj/DFY7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91" y="4860910"/>
            <a:ext cx="2169216" cy="1847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525" y="4860909"/>
            <a:ext cx="3002758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912" y="1825625"/>
            <a:ext cx="1036015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many different types of heterotrophs;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Herbivores</a:t>
            </a:r>
            <a:r>
              <a:rPr lang="en-US" dirty="0" smtClean="0"/>
              <a:t> – obtain energy by eating only plants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Carnivores</a:t>
            </a:r>
            <a:r>
              <a:rPr lang="en-US" dirty="0" smtClean="0"/>
              <a:t> – eat only animals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Omnivores</a:t>
            </a:r>
            <a:r>
              <a:rPr lang="en-US" dirty="0" smtClean="0"/>
              <a:t> – eat plants and animals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Detritivores</a:t>
            </a:r>
            <a:r>
              <a:rPr lang="en-US" dirty="0" smtClean="0"/>
              <a:t> – feed on plant and animal remains and other dead matter known as detritus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Decomposers</a:t>
            </a:r>
            <a:r>
              <a:rPr lang="en-US" dirty="0" smtClean="0"/>
              <a:t> – break down organic matter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665" y="284484"/>
            <a:ext cx="2364538" cy="1473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683" y="3203262"/>
            <a:ext cx="2147125" cy="1428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22" y="302125"/>
            <a:ext cx="2147125" cy="1473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043" y="5324671"/>
            <a:ext cx="1765738" cy="122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980" y="1893093"/>
            <a:ext cx="1784452" cy="1187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9043" y="3203262"/>
            <a:ext cx="1907540" cy="1428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333" y="5324671"/>
            <a:ext cx="1843671" cy="12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Energy flows through an ecosystem in one direction – from the sun or inorganic compounds to autotrophs (producers) and then to various heterotrophs (consumers).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The energy can be passed through an ecosystem in a </a:t>
            </a:r>
            <a:r>
              <a:rPr lang="en-US" b="1" dirty="0" smtClean="0"/>
              <a:t>food chain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A food chain is a series of steps where organisms transfer energy by eating or being eaten.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24" y="4859198"/>
            <a:ext cx="6142285" cy="19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5" y="0"/>
            <a:ext cx="9668933" cy="1325563"/>
          </a:xfrm>
        </p:spPr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865" y="1164722"/>
            <a:ext cx="966893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most ecosystems feeding relationships are more complex, containing multiple food chains.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feeding chains of organisms in an ecosystem form a complex set of interactions called a </a:t>
            </a:r>
            <a:r>
              <a:rPr lang="en-US" b="1" dirty="0" smtClean="0"/>
              <a:t>food web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web links all of the food chains in an ecosystem together.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37" y="4170595"/>
            <a:ext cx="3556859" cy="268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96" y="4170595"/>
            <a:ext cx="4329708" cy="26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step in the food web or food chain is known as a </a:t>
            </a:r>
            <a:r>
              <a:rPr lang="en-US" b="1" dirty="0" smtClean="0"/>
              <a:t>tropic level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Producers make up the first tropic level.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consumer depends on the tropic level below it for energy.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From each level only about 10% of the energy is available to the level above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468</Words>
  <Application>Microsoft Macintosh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Energy Flow</vt:lpstr>
      <vt:lpstr>PowerPoint Presentation</vt:lpstr>
      <vt:lpstr>Producers</vt:lpstr>
      <vt:lpstr>Photosynthesis and Chemosynthesis</vt:lpstr>
      <vt:lpstr>Consumers</vt:lpstr>
      <vt:lpstr>Feeding Relationships</vt:lpstr>
      <vt:lpstr>Feeding Relationships</vt:lpstr>
      <vt:lpstr>Food Web</vt:lpstr>
      <vt:lpstr>Tropic Levels</vt:lpstr>
      <vt:lpstr>PowerPoint Presentation</vt:lpstr>
      <vt:lpstr>Ecological Pyramids</vt:lpstr>
      <vt:lpstr>PowerPoint Presentation</vt:lpstr>
      <vt:lpstr>Important for MCAS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</dc:title>
  <dc:creator>Andrew McLean</dc:creator>
  <cp:lastModifiedBy>Andrew McLean</cp:lastModifiedBy>
  <cp:revision>21</cp:revision>
  <dcterms:created xsi:type="dcterms:W3CDTF">2014-03-20T18:33:53Z</dcterms:created>
  <dcterms:modified xsi:type="dcterms:W3CDTF">2014-05-06T15:45:28Z</dcterms:modified>
</cp:coreProperties>
</file>