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3332" y="1122363"/>
            <a:ext cx="897466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3332" y="3602038"/>
            <a:ext cx="897466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332" y="6356350"/>
            <a:ext cx="1888068" cy="365125"/>
          </a:xfrm>
        </p:spPr>
        <p:txBody>
          <a:bodyPr/>
          <a:lstStyle/>
          <a:p>
            <a:fld id="{2EE339D6-8202-463D-AD50-9FE2BFFC380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457-B68C-4FF9-9CB2-E57D9F96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6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39D6-8202-463D-AD50-9FE2BFFC380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457-B68C-4FF9-9CB2-E57D9F96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1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39D6-8202-463D-AD50-9FE2BFFC380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457-B68C-4FF9-9CB2-E57D9F96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39D6-8202-463D-AD50-9FE2BFFC380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457-B68C-4FF9-9CB2-E57D9F96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2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39D6-8202-463D-AD50-9FE2BFFC380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457-B68C-4FF9-9CB2-E57D9F96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39D6-8202-463D-AD50-9FE2BFFC380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457-B68C-4FF9-9CB2-E57D9F96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39D6-8202-463D-AD50-9FE2BFFC380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457-B68C-4FF9-9CB2-E57D9F96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39D6-8202-463D-AD50-9FE2BFFC380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457-B68C-4FF9-9CB2-E57D9F96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39D6-8202-463D-AD50-9FE2BFFC380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457-B68C-4FF9-9CB2-E57D9F96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39D6-8202-463D-AD50-9FE2BFFC380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457-B68C-4FF9-9CB2-E57D9F96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3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39D6-8202-463D-AD50-9FE2BFFC380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457-B68C-4FF9-9CB2-E57D9F96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967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825625"/>
            <a:ext cx="9677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56350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339D6-8202-463D-AD50-9FE2BFFC380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F457-B68C-4FF9-9CB2-E57D9F9691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547664" cy="121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885" y="1219103"/>
            <a:ext cx="1547664" cy="1106139"/>
          </a:xfrm>
          <a:prstGeom prst="rect">
            <a:avLst/>
          </a:prstGeom>
        </p:spPr>
      </p:pic>
      <p:pic>
        <p:nvPicPr>
          <p:cNvPr id="9" name="Picture 8" descr="https://encrypted-tbn2.gstatic.com/images?q=tbn:ANd9GcQpeskqlC6MheKaOmG4fvAh3_Lo2f_-aQ6f3pe5CJn3W81ZmZJ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6903"/>
            <a:ext cx="1559696" cy="10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0.gstatic.com/images?q=tbn:ANd9GcSkNvxWiKR8zVUKBosvIjVCkwkRWL_Rf1vTaPfCM-Nrs5ySUxWL9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929"/>
            <a:ext cx="1559696" cy="117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encrypted-tbn3.gstatic.com/images?q=tbn:ANd9GcT5RBXVAswC9gfhLe8Mmym1vulCoEN7_SSjTqZuMubpZJiJnv3ZBQ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751"/>
            <a:ext cx="1559696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encrypted-tbn3.gstatic.com/images?q=tbn:ANd9GcSJN_0DClwgGStORPxv0lRKC31JsJIEmbbfk7vgsaSPNteJHQdA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04629"/>
            <a:ext cx="1579548" cy="10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6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Cycles of Matter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Chapter 3.3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986" y="0"/>
            <a:ext cx="9677400" cy="1325563"/>
          </a:xfrm>
        </p:spPr>
        <p:txBody>
          <a:bodyPr/>
          <a:lstStyle/>
          <a:p>
            <a:r>
              <a:rPr lang="en-US" dirty="0" smtClean="0"/>
              <a:t>Carbon Sinks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Plants and animals don</a:t>
            </a:r>
            <a:r>
              <a:rPr lang="fr-FR" dirty="0" smtClean="0"/>
              <a:t>’</a:t>
            </a:r>
            <a:r>
              <a:rPr lang="en-US" dirty="0" smtClean="0"/>
              <a:t>t respire all of the carbon that they take in.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Much of it is used for their life processes.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abundance of plants on Earth and the amount of carbon that they use up for photosynthesis and other processes make them a major carbon </a:t>
            </a:r>
            <a:r>
              <a:rPr lang="en-US" b="1" dirty="0" smtClean="0"/>
              <a:t>sink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A sink is a reservoir of a substance that takes in more of that substance than it lets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225" y="292231"/>
            <a:ext cx="8229600" cy="1193302"/>
          </a:xfrm>
        </p:spPr>
        <p:txBody>
          <a:bodyPr>
            <a:normAutofit/>
          </a:bodyPr>
          <a:lstStyle/>
          <a:p>
            <a:r>
              <a:rPr lang="en-US" dirty="0" smtClean="0"/>
              <a:t>Carbon in Sediments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540" y="1966301"/>
            <a:ext cx="10010274" cy="430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organisms die in water their remains may settle as </a:t>
            </a:r>
            <a:r>
              <a:rPr lang="en-US" b="1" dirty="0" smtClean="0"/>
              <a:t>sediments</a:t>
            </a:r>
            <a:r>
              <a:rPr lang="en-US" dirty="0" smtClean="0"/>
              <a:t> (a material that settles at the bottom of a liquid).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dirty="0" smtClean="0"/>
              <a:t>As new layers of sediment accumulate the amount of pressure on earlier layers increases.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dirty="0" smtClean="0"/>
              <a:t>These conditions convert </a:t>
            </a:r>
            <a:r>
              <a:rPr lang="en-US" b="1" dirty="0" smtClean="0"/>
              <a:t>soft tissue </a:t>
            </a:r>
            <a:r>
              <a:rPr lang="en-US" dirty="0" smtClean="0"/>
              <a:t>into </a:t>
            </a:r>
            <a:r>
              <a:rPr lang="en-US" b="1" dirty="0" smtClean="0"/>
              <a:t>fossil fuels </a:t>
            </a:r>
            <a:r>
              <a:rPr lang="en-US" dirty="0" smtClean="0"/>
              <a:t>and </a:t>
            </a:r>
            <a:r>
              <a:rPr lang="en-US" b="1" dirty="0" smtClean="0"/>
              <a:t>shells and skeletons </a:t>
            </a:r>
            <a:r>
              <a:rPr lang="en-US" dirty="0" smtClean="0"/>
              <a:t>into </a:t>
            </a:r>
            <a:r>
              <a:rPr lang="en-US" b="1" dirty="0" smtClean="0"/>
              <a:t>sedimentary rock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in Sediments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Limestone and other sedimentary rock make up some of the largest carbon reservoirs. They release their carbon through </a:t>
            </a:r>
            <a:r>
              <a:rPr lang="en-US" b="1" dirty="0"/>
              <a:t>erosion</a:t>
            </a:r>
            <a:r>
              <a:rPr lang="en-US" dirty="0"/>
              <a:t> and </a:t>
            </a:r>
            <a:r>
              <a:rPr lang="en-US" b="1" dirty="0"/>
              <a:t>volcanic eruption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Fossil fuel deposits contain lots of carbon. This carbon is released when fossil fuels are burned.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Remember sedimentary rock and fossil fuel stores are built up over </a:t>
            </a:r>
            <a:r>
              <a:rPr lang="en-US" b="1" dirty="0"/>
              <a:t>geological time!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in 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worlds oceans are the second largest carbon reservoir.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They absorb carbon compounds from the </a:t>
            </a:r>
            <a:r>
              <a:rPr lang="en-US" b="1" dirty="0" smtClean="0"/>
              <a:t>atmosphere</a:t>
            </a:r>
            <a:r>
              <a:rPr lang="en-US" dirty="0" smtClean="0"/>
              <a:t>, </a:t>
            </a:r>
            <a:r>
              <a:rPr lang="en-US" b="1" dirty="0" smtClean="0"/>
              <a:t>runoff</a:t>
            </a:r>
            <a:r>
              <a:rPr lang="en-US" dirty="0" smtClean="0"/>
              <a:t> and </a:t>
            </a:r>
            <a:r>
              <a:rPr lang="en-US" b="1" dirty="0" smtClean="0"/>
              <a:t>undersea volcanoes</a:t>
            </a:r>
            <a:r>
              <a:rPr lang="en-US" dirty="0" smtClean="0"/>
              <a:t>. This is in addition to the role the ocean plays in creating sedimentary rock and fossil fuel deposits.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rate at which the ocean absorbs and releases carbon depends on many factors including; water temperature and the amount of marine life living in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impacts on 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By extracting </a:t>
            </a:r>
            <a:r>
              <a:rPr lang="en-US" b="1" dirty="0" smtClean="0"/>
              <a:t>fossil fuels </a:t>
            </a:r>
            <a:r>
              <a:rPr lang="en-US" dirty="0" smtClean="0"/>
              <a:t>we remove carbon from storage in the lithosphere. When we then burn these fossil fuels we release the carbon (in the form of CO</a:t>
            </a:r>
            <a:r>
              <a:rPr lang="en-US" baseline="-25000" dirty="0"/>
              <a:t>2</a:t>
            </a:r>
            <a:r>
              <a:rPr lang="en-US" dirty="0" smtClean="0"/>
              <a:t> gas) into the atmosphere.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Cutting and burning of forests has a two fold effect. When the wood is burned the carbon is </a:t>
            </a:r>
            <a:r>
              <a:rPr lang="en-US" b="1" dirty="0" smtClean="0"/>
              <a:t>released</a:t>
            </a:r>
            <a:r>
              <a:rPr lang="en-US" dirty="0" smtClean="0"/>
              <a:t> and there are also then fewer plants to </a:t>
            </a:r>
            <a:r>
              <a:rPr lang="en-US" b="1" dirty="0"/>
              <a:t>absorb</a:t>
            </a:r>
            <a:r>
              <a:rPr lang="en-US" dirty="0" smtClean="0"/>
              <a:t> carbon.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Producers cannot absorb enough carbon to keep up with human activities.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Phosphorus Cycle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25907" y="1600201"/>
            <a:ext cx="66966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5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Phosphorus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5624"/>
            <a:ext cx="9677400" cy="4688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Phosphorus</a:t>
            </a:r>
            <a:r>
              <a:rPr lang="en-US" dirty="0" smtClean="0"/>
              <a:t> cycle keeps phosphorus naturally low.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Phosphorus is a key component of </a:t>
            </a:r>
            <a:r>
              <a:rPr lang="en-US" b="1" dirty="0" smtClean="0"/>
              <a:t>cell membranes </a:t>
            </a:r>
            <a:r>
              <a:rPr lang="en-US" dirty="0" smtClean="0"/>
              <a:t>and several other very important molecules such as </a:t>
            </a:r>
            <a:r>
              <a:rPr lang="en-US" b="1" dirty="0" smtClean="0"/>
              <a:t>DNA</a:t>
            </a:r>
            <a:r>
              <a:rPr lang="en-US" dirty="0" smtClean="0"/>
              <a:t> and </a:t>
            </a:r>
            <a:r>
              <a:rPr lang="en-US" b="1" dirty="0" smtClean="0"/>
              <a:t>RNA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The amount of phosphorus in organisms is dwarfed by the amounts held in rock, soil, sediment, and the ocean.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7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Phosphorus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Phosphorus is released by the erosion of rocks by water and wind. It is the only cycle not to have an atmospheric component.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This scarcity explains why plant and algae growth dramatically jumps when phosphorus us added to an ecosystem.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4514970"/>
            <a:ext cx="6096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Phosphorus compounds are added to many </a:t>
            </a:r>
            <a:r>
              <a:rPr lang="en-US" sz="2000" b="1" dirty="0"/>
              <a:t>detergents</a:t>
            </a:r>
            <a:r>
              <a:rPr lang="en-US" sz="2000" dirty="0"/>
              <a:t> to improve cleaning power.</a:t>
            </a:r>
          </a:p>
          <a:p>
            <a:endParaRPr lang="en-US" sz="1400" dirty="0"/>
          </a:p>
          <a:p>
            <a:r>
              <a:rPr lang="en-US" sz="2000" dirty="0"/>
              <a:t>This can find its way into the water supply and leads to a process called </a:t>
            </a:r>
            <a:r>
              <a:rPr lang="en-US" sz="2000" b="1" dirty="0"/>
              <a:t>eutrophication</a:t>
            </a:r>
            <a:r>
              <a:rPr lang="en-US" sz="2000" dirty="0"/>
              <a:t> – an overgrowth </a:t>
            </a:r>
            <a:r>
              <a:rPr lang="en-US" sz="2000" dirty="0" smtClean="0"/>
              <a:t>of </a:t>
            </a:r>
            <a:r>
              <a:rPr lang="en-US" sz="2000" dirty="0"/>
              <a:t>primary producers such as </a:t>
            </a:r>
            <a:r>
              <a:rPr lang="en-US" sz="2000" dirty="0" smtClean="0"/>
              <a:t>algae. This in turn can lead to hypoxia</a:t>
            </a:r>
            <a:endParaRPr lang="en-US" sz="2000" dirty="0"/>
          </a:p>
        </p:txBody>
      </p:sp>
      <p:pic>
        <p:nvPicPr>
          <p:cNvPr id="1026" name="Picture 2" descr="http://www.wri.org/sites/default/files/styles/huge/public/4599397428_5657deb314_b.jpg?itok=tMQMqbc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747" y="4391803"/>
            <a:ext cx="3394075" cy="22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The nitrogen cycle relies on </a:t>
            </a:r>
            <a:r>
              <a:rPr lang="en-US" sz="3200" b="1" dirty="0" smtClean="0"/>
              <a:t>bacteria</a:t>
            </a:r>
            <a:r>
              <a:rPr lang="en-US" sz="3200" dirty="0" smtClean="0"/>
              <a:t> that make nitrogen useful to organisms and bacteria that can return it to the atmosphere.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dirty="0" smtClean="0"/>
              <a:t>Nitrogen makes up 78% of our atmosphere by mass. It is also the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most abundant element and is essential for </a:t>
            </a:r>
            <a:r>
              <a:rPr lang="en-US" sz="3200" b="1" dirty="0" smtClean="0"/>
              <a:t>proteins, DNA and RNA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dirty="0" smtClean="0"/>
              <a:t>Plants also rely on nitrogen for growth.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90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Cycle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95424" y="1600201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6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Biogeochemical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04594"/>
            <a:ext cx="9677400" cy="5250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Nutrients circulate endlessly throughout the environment in complex cycles called </a:t>
            </a:r>
            <a:r>
              <a:rPr lang="en-US" sz="3200" b="1" dirty="0" smtClean="0"/>
              <a:t>biogeochemical cycles </a:t>
            </a:r>
            <a:r>
              <a:rPr lang="en-US" sz="3200" dirty="0" smtClean="0"/>
              <a:t>or</a:t>
            </a:r>
            <a:r>
              <a:rPr lang="en-US" sz="3200" b="1" dirty="0" smtClean="0"/>
              <a:t> nutrient cycles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200" b="1" dirty="0" smtClean="0"/>
              <a:t>Carbon</a:t>
            </a:r>
            <a:r>
              <a:rPr lang="en-US" sz="3200" dirty="0" smtClean="0"/>
              <a:t>, </a:t>
            </a:r>
            <a:r>
              <a:rPr lang="en-US" sz="3200" b="1" dirty="0" smtClean="0"/>
              <a:t>oxygen</a:t>
            </a:r>
            <a:r>
              <a:rPr lang="en-US" sz="3200" dirty="0" smtClean="0"/>
              <a:t>, </a:t>
            </a:r>
            <a:r>
              <a:rPr lang="en-US" sz="3200" b="1" dirty="0" smtClean="0"/>
              <a:t>phosphorus</a:t>
            </a:r>
            <a:r>
              <a:rPr lang="en-US" sz="3200" dirty="0" smtClean="0"/>
              <a:t> and </a:t>
            </a:r>
            <a:r>
              <a:rPr lang="en-US" sz="3200" b="1" dirty="0" smtClean="0"/>
              <a:t>nitrogen</a:t>
            </a:r>
            <a:r>
              <a:rPr lang="en-US" sz="3200" dirty="0" smtClean="0"/>
              <a:t> are matter that make up nutrients that cycle through all the </a:t>
            </a:r>
            <a:r>
              <a:rPr lang="en-US" sz="3200" b="1" dirty="0" smtClean="0"/>
              <a:t>Earth’s spheres </a:t>
            </a:r>
            <a:r>
              <a:rPr lang="en-US" sz="3200" dirty="0" smtClean="0"/>
              <a:t>and organisms.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b="1" dirty="0" smtClean="0"/>
              <a:t>water cycle </a:t>
            </a:r>
            <a:r>
              <a:rPr lang="en-US" sz="3200" dirty="0" smtClean="0"/>
              <a:t>plays a role in all of these cycles.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81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Nitrogen gas (N</a:t>
            </a:r>
            <a:r>
              <a:rPr lang="en-US" sz="3000" b="1" baseline="-25000" dirty="0"/>
              <a:t>2</a:t>
            </a:r>
            <a:r>
              <a:rPr lang="en-US" b="1" dirty="0" smtClean="0"/>
              <a:t>) </a:t>
            </a:r>
            <a:r>
              <a:rPr lang="en-US" dirty="0" smtClean="0"/>
              <a:t>cannot be taken in by organisms and useable forms of nitrogen are therefore relatively rare in our environment.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Nitrogen needs to be chemically changed (</a:t>
            </a:r>
            <a:r>
              <a:rPr lang="en-US" b="1" dirty="0" smtClean="0"/>
              <a:t>fixated</a:t>
            </a:r>
            <a:r>
              <a:rPr lang="en-US" dirty="0" smtClean="0"/>
              <a:t>) by; </a:t>
            </a:r>
            <a:r>
              <a:rPr lang="en-US" b="1" dirty="0" smtClean="0"/>
              <a:t>lightning</a:t>
            </a:r>
            <a:r>
              <a:rPr lang="en-US" dirty="0" smtClean="0"/>
              <a:t>, </a:t>
            </a:r>
            <a:r>
              <a:rPr lang="en-US" b="1" dirty="0" smtClean="0"/>
              <a:t>bacteria</a:t>
            </a:r>
            <a:r>
              <a:rPr lang="en-US" dirty="0" smtClean="0"/>
              <a:t>, or </a:t>
            </a:r>
            <a:r>
              <a:rPr lang="en-US" b="1" dirty="0" smtClean="0"/>
              <a:t>human technology </a:t>
            </a:r>
            <a:r>
              <a:rPr lang="en-US" dirty="0" smtClean="0"/>
              <a:t>in order to become useable.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Nitrogen compounds can become potent </a:t>
            </a:r>
            <a:r>
              <a:rPr lang="en-US" b="1" dirty="0" smtClean="0"/>
              <a:t>fertilizers</a:t>
            </a:r>
            <a:r>
              <a:rPr lang="en-US" dirty="0" smtClean="0"/>
              <a:t> in the biosphere.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Fixation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Nitrogen gas (N</a:t>
            </a:r>
            <a:r>
              <a:rPr lang="en-US" sz="3400" baseline="-25000" dirty="0"/>
              <a:t>2</a:t>
            </a:r>
            <a:r>
              <a:rPr lang="en-US" sz="4000" dirty="0" smtClean="0"/>
              <a:t>) must be chemically altered or “fixed” in a process termed nitrogen fixation.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4000" dirty="0" smtClean="0"/>
              <a:t>This involves the turning of nitrogen gas into </a:t>
            </a:r>
            <a:r>
              <a:rPr lang="en-US" sz="4000" b="1" dirty="0" smtClean="0"/>
              <a:t>ammonia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4000" dirty="0" smtClean="0"/>
              <a:t>This can be achieved via </a:t>
            </a:r>
          </a:p>
          <a:p>
            <a:pPr marL="0" indent="0">
              <a:buNone/>
            </a:pPr>
            <a:endParaRPr lang="en-US" sz="2300" dirty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	</a:t>
            </a:r>
            <a:r>
              <a:rPr lang="en-US" sz="3600" b="1" dirty="0" smtClean="0">
                <a:solidFill>
                  <a:srgbClr val="0070C0"/>
                </a:solidFill>
              </a:rPr>
              <a:t>lightning strikes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</a:t>
            </a:r>
            <a:r>
              <a:rPr lang="en-US" sz="3600" b="1" dirty="0" smtClean="0">
                <a:solidFill>
                  <a:srgbClr val="0070C0"/>
                </a:solidFill>
              </a:rPr>
              <a:t>nitrogen fixing bacteria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4000" dirty="0" smtClean="0"/>
              <a:t>Nitrogen fixing bacteria either live freely in the soil or in a </a:t>
            </a:r>
            <a:r>
              <a:rPr lang="en-US" sz="4000" b="1" dirty="0" smtClean="0"/>
              <a:t>symbiotic relationship </a:t>
            </a:r>
            <a:r>
              <a:rPr lang="en-US" sz="4000" dirty="0" smtClean="0"/>
              <a:t>with plants (such as soybean, clover and other legumes)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Nitrification and </a:t>
            </a:r>
            <a:r>
              <a:rPr lang="en-US" dirty="0" err="1" smtClean="0"/>
              <a:t>Denitrification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5624"/>
            <a:ext cx="9677400" cy="4857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Other types of soil bacteria use </a:t>
            </a:r>
            <a:r>
              <a:rPr lang="en-US" sz="3200" b="1" dirty="0" smtClean="0"/>
              <a:t>ammonium</a:t>
            </a:r>
            <a:r>
              <a:rPr lang="en-US" sz="3200" dirty="0" smtClean="0"/>
              <a:t> </a:t>
            </a:r>
            <a:r>
              <a:rPr lang="en-US" sz="3200" b="1" dirty="0" smtClean="0"/>
              <a:t>ions</a:t>
            </a:r>
            <a:r>
              <a:rPr lang="en-US" sz="3200" dirty="0" smtClean="0"/>
              <a:t> from nitrogen fixation or from waste decomposers to perform </a:t>
            </a:r>
            <a:r>
              <a:rPr lang="en-US" sz="3200" b="1" dirty="0" smtClean="0"/>
              <a:t>nitrification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Ammonium ions &gt;&gt;&gt; nitrite ions (NO</a:t>
            </a:r>
            <a:r>
              <a:rPr lang="en-US" sz="1600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) &gt;&gt;&gt;nitrate ions (NO</a:t>
            </a:r>
            <a:r>
              <a:rPr lang="en-US" sz="1600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Plants can then utilize </a:t>
            </a:r>
            <a:r>
              <a:rPr lang="en-US" sz="3200" b="1" dirty="0" smtClean="0"/>
              <a:t>nitrate ions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200" dirty="0" smtClean="0"/>
              <a:t>The nitrogen cycle is complete when </a:t>
            </a:r>
            <a:r>
              <a:rPr lang="en-US" sz="3200" b="1" dirty="0" smtClean="0"/>
              <a:t>denitrifying</a:t>
            </a:r>
            <a:r>
              <a:rPr lang="en-US" sz="3200" dirty="0" smtClean="0"/>
              <a:t> bacteria convert nitrates in soils or water back into </a:t>
            </a:r>
            <a:r>
              <a:rPr lang="en-US" sz="3200" b="1" dirty="0" smtClean="0"/>
              <a:t>nitrogen gas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11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Nitrogen Cycle in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Atmospheric nitrogen</a:t>
            </a:r>
          </a:p>
          <a:p>
            <a:pPr lvl="4"/>
            <a:r>
              <a:rPr lang="en-US" sz="2000" dirty="0" smtClean="0">
                <a:solidFill>
                  <a:srgbClr val="FF0000"/>
                </a:solidFill>
              </a:rPr>
              <a:t>Nitrogen fixation via bacteria or lightning</a:t>
            </a:r>
          </a:p>
          <a:p>
            <a:r>
              <a:rPr lang="en-US" sz="3200" dirty="0" smtClean="0"/>
              <a:t>Ammonium</a:t>
            </a:r>
          </a:p>
          <a:p>
            <a:pPr lvl="4"/>
            <a:r>
              <a:rPr lang="en-US" sz="2000" dirty="0" smtClean="0">
                <a:solidFill>
                  <a:srgbClr val="FF0000"/>
                </a:solidFill>
              </a:rPr>
              <a:t>Nitrification via nitrifying bacteria</a:t>
            </a:r>
          </a:p>
          <a:p>
            <a:r>
              <a:rPr lang="en-US" sz="3200" dirty="0" smtClean="0"/>
              <a:t>Nitrites</a:t>
            </a:r>
          </a:p>
          <a:p>
            <a:pPr lvl="4"/>
            <a:r>
              <a:rPr lang="en-US" sz="2000" dirty="0" smtClean="0">
                <a:solidFill>
                  <a:srgbClr val="FF0000"/>
                </a:solidFill>
              </a:rPr>
              <a:t>Nitrification via nitrifying bacteria</a:t>
            </a:r>
          </a:p>
          <a:p>
            <a:r>
              <a:rPr lang="en-US" sz="3200" dirty="0" smtClean="0"/>
              <a:t>Nitrates</a:t>
            </a:r>
          </a:p>
          <a:p>
            <a:pPr lvl="4"/>
            <a:r>
              <a:rPr lang="en-US" sz="2000" dirty="0" smtClean="0">
                <a:solidFill>
                  <a:srgbClr val="FF0000"/>
                </a:solidFill>
              </a:rPr>
              <a:t>Denitrifying bacteria</a:t>
            </a:r>
          </a:p>
          <a:p>
            <a:r>
              <a:rPr lang="en-US" sz="3200" dirty="0" smtClean="0"/>
              <a:t>Atmospheric nitrogen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Impacts to the 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Nitrogen fixation is a fairly slow process.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German scientist Fritz Haber and Hans Bosch discovered a way to produce ammonia on a large scale.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Haber-Bosch process enabled people to overcome the natural scarcity of nitrogen.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By fixing more nitrogen we increase its flow into the atmosphere and into other reservoirs.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Nitrogen when combined with the increased levels of </a:t>
            </a:r>
            <a:r>
              <a:rPr lang="en-US" b="1" dirty="0" smtClean="0"/>
              <a:t>nitric oxide </a:t>
            </a:r>
            <a:r>
              <a:rPr lang="en-US" dirty="0" smtClean="0"/>
              <a:t>(through burning fossil fuels) forms </a:t>
            </a:r>
            <a:r>
              <a:rPr lang="en-US" b="1" dirty="0" smtClean="0"/>
              <a:t>nitrogen dioxide </a:t>
            </a:r>
            <a:r>
              <a:rPr lang="en-US" dirty="0" smtClean="0"/>
              <a:t>(NO</a:t>
            </a:r>
            <a:r>
              <a:rPr lang="en-US" baseline="-25000" dirty="0" smtClean="0"/>
              <a:t>2</a:t>
            </a:r>
            <a:r>
              <a:rPr lang="en-US" dirty="0" smtClean="0"/>
              <a:t>).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can in turn lead to </a:t>
            </a:r>
            <a:r>
              <a:rPr lang="en-US" b="1" dirty="0" smtClean="0"/>
              <a:t>acid precipitation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Conflicting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Similar problems to the phosphorus cycle can occur when the nitrogen cycle is unbalanced (</a:t>
            </a:r>
            <a:r>
              <a:rPr lang="en-US" b="1" dirty="0" smtClean="0"/>
              <a:t>eutrophication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Leaching</a:t>
            </a:r>
            <a:r>
              <a:rPr lang="en-US" dirty="0" smtClean="0"/>
              <a:t> of nitrogen into water ways can occur when more nitrogen is added to soil.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can place </a:t>
            </a:r>
            <a:r>
              <a:rPr lang="en-US" b="1" dirty="0" smtClean="0"/>
              <a:t>marine based economies </a:t>
            </a:r>
            <a:r>
              <a:rPr lang="en-US" dirty="0" smtClean="0"/>
              <a:t>in direct conflict with </a:t>
            </a:r>
            <a:r>
              <a:rPr lang="en-US" b="1" dirty="0" smtClean="0"/>
              <a:t>agricultural based economies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0100"/>
            <a:ext cx="9677400" cy="1325563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95663"/>
            <a:ext cx="9677400" cy="511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water cycle plays a role in all other nutrient cycling.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If ample sunlight and water are available an ecosystem may be limited by the availability of nutrients.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Like all matter the nutrients we have looked at in these cycles are never created or destroyed, they simply change from one form to another.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All the nutrient cycles are interconnected and any ecosystem will be dependent on all 4. Likewise if we manipulate one we may drastically change the others.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88784" y="6199661"/>
            <a:ext cx="10603216" cy="649705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Evaporation</a:t>
            </a:r>
            <a:r>
              <a:rPr lang="en-US" sz="2000" dirty="0" smtClean="0"/>
              <a:t>, </a:t>
            </a:r>
            <a:r>
              <a:rPr lang="en-US" sz="2000" b="1" dirty="0" smtClean="0"/>
              <a:t>transpiration</a:t>
            </a:r>
            <a:r>
              <a:rPr lang="en-US" sz="2000" dirty="0" smtClean="0"/>
              <a:t>, </a:t>
            </a:r>
            <a:r>
              <a:rPr lang="en-US" sz="2000" b="1" dirty="0" smtClean="0"/>
              <a:t>precipitation</a:t>
            </a:r>
            <a:r>
              <a:rPr lang="en-US" sz="2000" dirty="0" smtClean="0"/>
              <a:t> and </a:t>
            </a:r>
            <a:r>
              <a:rPr lang="en-US" sz="2000" b="1" dirty="0" smtClean="0"/>
              <a:t>condensation</a:t>
            </a:r>
            <a:r>
              <a:rPr lang="en-US" sz="2000" dirty="0" smtClean="0"/>
              <a:t> are the major processes of the water cycle.</a:t>
            </a:r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784" y="0"/>
            <a:ext cx="10603216" cy="619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5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80676" y="446075"/>
            <a:ext cx="5216311" cy="623421"/>
          </a:xfrm>
        </p:spPr>
        <p:txBody>
          <a:bodyPr>
            <a:noAutofit/>
          </a:bodyPr>
          <a:lstStyle/>
          <a:p>
            <a:r>
              <a:rPr lang="en-US" b="1" dirty="0"/>
              <a:t>Properties of the water Cycle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01041" y="273051"/>
            <a:ext cx="2909759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780675" y="1408861"/>
            <a:ext cx="5216312" cy="6080734"/>
          </a:xfrm>
        </p:spPr>
        <p:txBody>
          <a:bodyPr>
            <a:normAutofit/>
          </a:bodyPr>
          <a:lstStyle/>
          <a:p>
            <a:r>
              <a:rPr lang="en-US" sz="2000" b="1" dirty="0"/>
              <a:t>Evaporation</a:t>
            </a:r>
            <a:r>
              <a:rPr lang="en-US" sz="2000" dirty="0"/>
              <a:t> – movement of water from bodies of water or moist soil into the atmosphere.</a:t>
            </a:r>
          </a:p>
          <a:p>
            <a:endParaRPr lang="en-US" sz="700" dirty="0"/>
          </a:p>
          <a:p>
            <a:r>
              <a:rPr lang="en-US" sz="2000" b="1" dirty="0"/>
              <a:t>Transpiration</a:t>
            </a:r>
            <a:r>
              <a:rPr lang="en-US" sz="2000" dirty="0"/>
              <a:t> – The release of water vapor by plants</a:t>
            </a:r>
          </a:p>
          <a:p>
            <a:endParaRPr lang="en-US" sz="700" dirty="0"/>
          </a:p>
          <a:p>
            <a:r>
              <a:rPr lang="en-US" sz="2000" b="1" dirty="0"/>
              <a:t>Evaporation</a:t>
            </a:r>
            <a:r>
              <a:rPr lang="en-US" sz="2000" dirty="0"/>
              <a:t> and transpiration distill water naturally filtering out minerals and pollutants.</a:t>
            </a:r>
          </a:p>
          <a:p>
            <a:endParaRPr lang="en-US" sz="700" dirty="0"/>
          </a:p>
          <a:p>
            <a:r>
              <a:rPr lang="en-US" sz="2000" b="1" dirty="0"/>
              <a:t>Precipitation</a:t>
            </a:r>
            <a:r>
              <a:rPr lang="en-US" sz="2000" dirty="0"/>
              <a:t> –  rainfall or snow</a:t>
            </a:r>
          </a:p>
          <a:p>
            <a:endParaRPr lang="en-US" sz="800" dirty="0"/>
          </a:p>
          <a:p>
            <a:r>
              <a:rPr lang="en-US" sz="2000" b="1" dirty="0"/>
              <a:t>Condensation</a:t>
            </a:r>
            <a:r>
              <a:rPr lang="en-US" sz="2000" dirty="0"/>
              <a:t> -  after water evaporates it condenses into clouds and when saturation is reached results in precipitation.</a:t>
            </a:r>
          </a:p>
          <a:p>
            <a:endParaRPr lang="en-US" sz="700" dirty="0"/>
          </a:p>
          <a:p>
            <a:r>
              <a:rPr lang="en-US" sz="2000" b="1" dirty="0" smtClean="0"/>
              <a:t>Percolation (seepage)</a:t>
            </a:r>
            <a:r>
              <a:rPr lang="en-US" sz="2000" dirty="0" smtClean="0"/>
              <a:t> </a:t>
            </a:r>
            <a:r>
              <a:rPr lang="en-US" sz="2000" dirty="0"/>
              <a:t>– water </a:t>
            </a:r>
            <a:r>
              <a:rPr lang="en-US" sz="2000" dirty="0" smtClean="0"/>
              <a:t>percolates </a:t>
            </a:r>
            <a:r>
              <a:rPr lang="en-US" sz="2000" dirty="0"/>
              <a:t>down through soil and rock into ground water deposits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1040" y="273051"/>
            <a:ext cx="4623867" cy="626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46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539" y="0"/>
            <a:ext cx="9677400" cy="1071040"/>
          </a:xfrm>
        </p:spPr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0461" y="800431"/>
            <a:ext cx="10171580" cy="605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58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9677400" cy="1325563"/>
          </a:xfrm>
        </p:spPr>
        <p:txBody>
          <a:bodyPr/>
          <a:lstStyle/>
          <a:p>
            <a:r>
              <a:rPr lang="en-US" dirty="0" smtClean="0"/>
              <a:t>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5228"/>
            <a:ext cx="9677400" cy="56655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400" b="1" dirty="0"/>
              <a:t>Primary producers </a:t>
            </a:r>
            <a:r>
              <a:rPr lang="en-US" sz="3400" dirty="0"/>
              <a:t>are organisms such as plants and algae that produce their own food.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400" dirty="0"/>
              <a:t>The suns </a:t>
            </a:r>
            <a:r>
              <a:rPr lang="en-US" sz="3400" b="1" dirty="0"/>
              <a:t>chemical energy </a:t>
            </a:r>
            <a:r>
              <a:rPr lang="en-US" sz="3400" dirty="0"/>
              <a:t>is harnessed to make ATP which is then combined with carbon dioxide (CO</a:t>
            </a:r>
            <a:r>
              <a:rPr lang="en-US" sz="3400" baseline="-25000" dirty="0"/>
              <a:t>2</a:t>
            </a:r>
            <a:r>
              <a:rPr lang="en-US" sz="3400" dirty="0"/>
              <a:t>) and water (H</a:t>
            </a:r>
            <a:r>
              <a:rPr lang="en-US" sz="3400" baseline="-25000" dirty="0"/>
              <a:t>2</a:t>
            </a:r>
            <a:r>
              <a:rPr lang="en-US" sz="3400" dirty="0"/>
              <a:t>O) to produce simple sugars, such as glucose (C</a:t>
            </a:r>
            <a:r>
              <a:rPr lang="en-US" sz="3400" baseline="-25000" dirty="0"/>
              <a:t>6</a:t>
            </a:r>
            <a:r>
              <a:rPr lang="en-US" sz="3400" dirty="0"/>
              <a:t>H</a:t>
            </a:r>
            <a:r>
              <a:rPr lang="en-US" sz="3400" baseline="-25000" dirty="0"/>
              <a:t>12</a:t>
            </a:r>
            <a:r>
              <a:rPr lang="en-US" sz="3400" dirty="0"/>
              <a:t>O</a:t>
            </a:r>
            <a:r>
              <a:rPr lang="en-US" sz="3400" baseline="-25000" dirty="0"/>
              <a:t>6</a:t>
            </a:r>
            <a:r>
              <a:rPr lang="en-US" sz="3400" dirty="0"/>
              <a:t>) and oxygen (O</a:t>
            </a:r>
            <a:r>
              <a:rPr lang="en-US" sz="3400" baseline="-25000" dirty="0"/>
              <a:t>2</a:t>
            </a:r>
            <a:r>
              <a:rPr lang="en-US" sz="3400" dirty="0"/>
              <a:t>). This process is known as </a:t>
            </a:r>
            <a:r>
              <a:rPr lang="en-US" sz="3400" b="1" dirty="0"/>
              <a:t>photosynthesis</a:t>
            </a:r>
            <a:r>
              <a:rPr lang="en-US" sz="3400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400" dirty="0"/>
              <a:t>These simple sugars will then be used for cellular respiration or to form that actual structure of the plant</a:t>
            </a:r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3400" dirty="0">
                <a:solidFill>
                  <a:srgbClr val="00B050"/>
                </a:solidFill>
              </a:rPr>
              <a:t>6CO</a:t>
            </a:r>
            <a:r>
              <a:rPr lang="en-US" sz="3400" baseline="-25000" dirty="0">
                <a:solidFill>
                  <a:srgbClr val="00B050"/>
                </a:solidFill>
              </a:rPr>
              <a:t>2</a:t>
            </a:r>
            <a:r>
              <a:rPr lang="en-US" sz="3400" dirty="0">
                <a:solidFill>
                  <a:srgbClr val="00B050"/>
                </a:solidFill>
              </a:rPr>
              <a:t> + 6H</a:t>
            </a:r>
            <a:r>
              <a:rPr lang="en-US" sz="3400" baseline="-25000" dirty="0">
                <a:solidFill>
                  <a:srgbClr val="00B050"/>
                </a:solidFill>
              </a:rPr>
              <a:t>2</a:t>
            </a:r>
            <a:r>
              <a:rPr lang="en-US" sz="3400" dirty="0">
                <a:solidFill>
                  <a:srgbClr val="00B050"/>
                </a:solidFill>
              </a:rPr>
              <a:t>O + energy &gt;&gt; C</a:t>
            </a:r>
            <a:r>
              <a:rPr lang="en-US" sz="3400" baseline="-25000" dirty="0">
                <a:solidFill>
                  <a:srgbClr val="00B050"/>
                </a:solidFill>
              </a:rPr>
              <a:t>6</a:t>
            </a:r>
            <a:r>
              <a:rPr lang="en-US" sz="3400" dirty="0">
                <a:solidFill>
                  <a:srgbClr val="00B050"/>
                </a:solidFill>
              </a:rPr>
              <a:t>H</a:t>
            </a:r>
            <a:r>
              <a:rPr lang="en-US" sz="3400" baseline="-25000" dirty="0">
                <a:solidFill>
                  <a:srgbClr val="00B050"/>
                </a:solidFill>
              </a:rPr>
              <a:t>12</a:t>
            </a:r>
            <a:r>
              <a:rPr lang="en-US" sz="3400" dirty="0">
                <a:solidFill>
                  <a:srgbClr val="00B050"/>
                </a:solidFill>
              </a:rPr>
              <a:t>O</a:t>
            </a:r>
            <a:r>
              <a:rPr lang="en-US" sz="3400" baseline="-25000" dirty="0">
                <a:solidFill>
                  <a:srgbClr val="00B050"/>
                </a:solidFill>
              </a:rPr>
              <a:t>6</a:t>
            </a:r>
            <a:r>
              <a:rPr lang="en-US" sz="3400" dirty="0">
                <a:solidFill>
                  <a:srgbClr val="00B050"/>
                </a:solidFill>
              </a:rPr>
              <a:t> + 6O</a:t>
            </a:r>
            <a:r>
              <a:rPr lang="en-US" sz="3400" baseline="-25000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51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Consumers and Decomposers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carbon in a producer may be passed on to another organism.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/>
              <a:t>consumer</a:t>
            </a:r>
            <a:r>
              <a:rPr lang="en-US" dirty="0" smtClean="0"/>
              <a:t> may eat the producer or a </a:t>
            </a:r>
            <a:r>
              <a:rPr lang="en-US" b="1" dirty="0" smtClean="0"/>
              <a:t>decomposer</a:t>
            </a:r>
            <a:r>
              <a:rPr lang="en-US" dirty="0" smtClean="0"/>
              <a:t> breaks down its waste or remains.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Consumers are organisms </a:t>
            </a:r>
            <a:r>
              <a:rPr lang="en-US" dirty="0"/>
              <a:t>(</a:t>
            </a:r>
            <a:r>
              <a:rPr lang="en-US" dirty="0" smtClean="0"/>
              <a:t>mainly animals) that eat other organisms in order to obtain nutrients.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 smtClean="0"/>
              <a:t>Decomposers</a:t>
            </a:r>
            <a:r>
              <a:rPr lang="en-US" dirty="0" smtClean="0"/>
              <a:t> are organisms such as bacteria and fungi that break down wastes and dead organisms.</a:t>
            </a:r>
          </a:p>
        </p:txBody>
      </p:sp>
    </p:spTree>
    <p:extLst>
      <p:ext uri="{BB962C8B-B14F-4D97-AF65-F5344CB8AC3E}">
        <p14:creationId xmlns:p14="http://schemas.microsoft.com/office/powerpoint/2010/main" val="2298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80008"/>
            <a:ext cx="9677400" cy="5213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/>
              <a:t>Remember when we refer to cellular respiration this does not refer to breathing.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600" dirty="0" smtClean="0"/>
              <a:t>Cellular respiration is the process by which organisms use oxygen to release the chemical energy of sugars and release CO</a:t>
            </a:r>
            <a:r>
              <a:rPr lang="en-US" sz="2400" dirty="0"/>
              <a:t>2</a:t>
            </a:r>
            <a:r>
              <a:rPr lang="en-US" sz="3600" dirty="0" smtClean="0"/>
              <a:t> and H</a:t>
            </a:r>
            <a:r>
              <a:rPr lang="en-US" sz="2400" dirty="0"/>
              <a:t>2</a:t>
            </a:r>
            <a:r>
              <a:rPr lang="en-US" sz="3600" dirty="0" smtClean="0"/>
              <a:t>O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</a:rPr>
              <a:t>6</a:t>
            </a:r>
            <a:r>
              <a:rPr lang="en-US" sz="3600" dirty="0" smtClean="0">
                <a:solidFill>
                  <a:srgbClr val="FF0000"/>
                </a:solidFill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</a:rPr>
              <a:t>12</a:t>
            </a:r>
            <a:r>
              <a:rPr lang="en-US" sz="3600" dirty="0" smtClean="0">
                <a:solidFill>
                  <a:srgbClr val="FF0000"/>
                </a:solidFill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</a:rPr>
              <a:t>6</a:t>
            </a:r>
            <a:r>
              <a:rPr lang="en-US" sz="3600" dirty="0" smtClean="0">
                <a:solidFill>
                  <a:srgbClr val="FF0000"/>
                </a:solidFill>
              </a:rPr>
              <a:t> + 6O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 &gt;&gt; 6CO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 + 6H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O + energy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546" y="0"/>
            <a:ext cx="9677400" cy="1272619"/>
          </a:xfrm>
        </p:spPr>
        <p:txBody>
          <a:bodyPr/>
          <a:lstStyle/>
          <a:p>
            <a:r>
              <a:rPr lang="en-US" dirty="0" smtClean="0"/>
              <a:t>Carbon Cycle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814" y="1093509"/>
            <a:ext cx="9677400" cy="5467547"/>
          </a:xfrm>
        </p:spPr>
        <p:txBody>
          <a:bodyPr>
            <a:noAutofit/>
          </a:bodyPr>
          <a:lstStyle/>
          <a:p>
            <a:r>
              <a:rPr lang="en-US" dirty="0" smtClean="0"/>
              <a:t>Atmospheric carbon 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endParaRPr lang="en-US" sz="1200" dirty="0" smtClean="0"/>
          </a:p>
          <a:p>
            <a:r>
              <a:rPr lang="en-US" dirty="0" smtClean="0"/>
              <a:t>Atmospheric carbon is taken in by primary producers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Primary producers – photosynthesis</a:t>
            </a:r>
          </a:p>
          <a:p>
            <a:pPr lvl="4"/>
            <a:endParaRPr lang="en-US" sz="1000" dirty="0" smtClean="0"/>
          </a:p>
          <a:p>
            <a:r>
              <a:rPr lang="en-US" dirty="0" smtClean="0"/>
              <a:t>Carbon from plants is eaten by consumers and consumers are eaten by other consumers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Herbivores and omnivores</a:t>
            </a:r>
          </a:p>
          <a:p>
            <a:pPr lvl="4"/>
            <a:endParaRPr lang="en-US" sz="1000" dirty="0" smtClean="0"/>
          </a:p>
          <a:p>
            <a:r>
              <a:rPr lang="en-US" dirty="0" smtClean="0"/>
              <a:t>Consumers and waste products decompose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Decomposers (bacteria and fungi)</a:t>
            </a:r>
          </a:p>
          <a:p>
            <a:pPr lvl="4"/>
            <a:endParaRPr lang="en-US" sz="1000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released back in to the atmosphere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2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1395</Words>
  <Application>Microsoft Office PowerPoint</Application>
  <PresentationFormat>Widescreen</PresentationFormat>
  <Paragraphs>176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Cycles of Matter</vt:lpstr>
      <vt:lpstr>Biogeochemical Cycles</vt:lpstr>
      <vt:lpstr>PowerPoint Presentation</vt:lpstr>
      <vt:lpstr>Properties of the water Cycle</vt:lpstr>
      <vt:lpstr>The carbon Cycle</vt:lpstr>
      <vt:lpstr>Producers</vt:lpstr>
      <vt:lpstr>Consumers and Decomposers</vt:lpstr>
      <vt:lpstr>Cellular Respiration</vt:lpstr>
      <vt:lpstr>Carbon Cycle Summary</vt:lpstr>
      <vt:lpstr>Carbon Sinks</vt:lpstr>
      <vt:lpstr>Carbon in Sediments</vt:lpstr>
      <vt:lpstr>Carbon in Sediments</vt:lpstr>
      <vt:lpstr>Carbon in Oceans</vt:lpstr>
      <vt:lpstr>Human impacts on the Carbon Cycle</vt:lpstr>
      <vt:lpstr>The Phosphorus Cycle</vt:lpstr>
      <vt:lpstr>The Phosphorus Cycle</vt:lpstr>
      <vt:lpstr>The Phosphorus Cycle</vt:lpstr>
      <vt:lpstr>The Nitrogen Cycle</vt:lpstr>
      <vt:lpstr>The Nitrogen Cycle</vt:lpstr>
      <vt:lpstr>Forms of Nitrogen</vt:lpstr>
      <vt:lpstr>Nitrogen Fixation</vt:lpstr>
      <vt:lpstr>Nitrification and Denitrification</vt:lpstr>
      <vt:lpstr>The Nitrogen Cycle in Summary</vt:lpstr>
      <vt:lpstr>Human Impacts to the Nitrogen Cycle</vt:lpstr>
      <vt:lpstr>Human Impacts</vt:lpstr>
      <vt:lpstr>Conflicting Interests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McLean</dc:creator>
  <cp:lastModifiedBy>Andrew McLean</cp:lastModifiedBy>
  <cp:revision>11</cp:revision>
  <dcterms:created xsi:type="dcterms:W3CDTF">2014-03-21T18:20:45Z</dcterms:created>
  <dcterms:modified xsi:type="dcterms:W3CDTF">2014-04-17T12:51:51Z</dcterms:modified>
</cp:coreProperties>
</file>