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86" r:id="rId4"/>
    <p:sldId id="258" r:id="rId5"/>
    <p:sldId id="283" r:id="rId6"/>
    <p:sldId id="259" r:id="rId7"/>
    <p:sldId id="260" r:id="rId8"/>
    <p:sldId id="261" r:id="rId9"/>
    <p:sldId id="284" r:id="rId10"/>
    <p:sldId id="262" r:id="rId11"/>
    <p:sldId id="297" r:id="rId12"/>
    <p:sldId id="298" r:id="rId13"/>
    <p:sldId id="263" r:id="rId14"/>
    <p:sldId id="264" r:id="rId15"/>
    <p:sldId id="265" r:id="rId16"/>
    <p:sldId id="269" r:id="rId17"/>
    <p:sldId id="266" r:id="rId18"/>
    <p:sldId id="274" r:id="rId19"/>
    <p:sldId id="279" r:id="rId20"/>
    <p:sldId id="288" r:id="rId21"/>
    <p:sldId id="291" r:id="rId22"/>
    <p:sldId id="272" r:id="rId23"/>
    <p:sldId id="287" r:id="rId24"/>
    <p:sldId id="289" r:id="rId25"/>
    <p:sldId id="273" r:id="rId26"/>
    <p:sldId id="290" r:id="rId27"/>
    <p:sldId id="280" r:id="rId28"/>
    <p:sldId id="292" r:id="rId29"/>
    <p:sldId id="281" r:id="rId30"/>
    <p:sldId id="293" r:id="rId31"/>
    <p:sldId id="282" r:id="rId32"/>
    <p:sldId id="294" r:id="rId33"/>
    <p:sldId id="296" r:id="rId34"/>
    <p:sldId id="26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02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E93F-7010-824B-8328-036D2E6DC893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EC66F-4B83-B047-A32C-874070BEB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2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D0F4-FA65-4680-A5D9-E719F66273EE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E6BA-467E-4397-BBE5-70667306402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://reggiewear.files.wordpress.com/2014/04/earth-shine-wallpaper-computer-jp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77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Relationship Id="rId3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9988" y="1405166"/>
            <a:ext cx="9144000" cy="23876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Compounds and Mixtures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Chapter 1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28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Compounds and Proportions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5846"/>
            <a:ext cx="10515600" cy="51246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 smtClean="0"/>
              <a:t>No matter the quantity of the compound the formula remains the same.</a:t>
            </a:r>
          </a:p>
          <a:p>
            <a:endParaRPr lang="en-US" sz="41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300" dirty="0" smtClean="0"/>
              <a:t>Carbon dioxide has a formula of CO</a:t>
            </a:r>
            <a:r>
              <a:rPr lang="en-US" sz="3300" baseline="-25000" dirty="0" smtClean="0"/>
              <a:t>2</a:t>
            </a:r>
            <a:r>
              <a:rPr lang="en-US" sz="3300" dirty="0" smtClean="0"/>
              <a:t>. If we had 6 carbons and 12 oxygen and they formed carbon dioxide we would write it as 6CO</a:t>
            </a:r>
            <a:r>
              <a:rPr lang="en-US" sz="3300" baseline="-25000" dirty="0" smtClean="0"/>
              <a:t>2</a:t>
            </a:r>
          </a:p>
          <a:p>
            <a:pPr marL="0" indent="0">
              <a:buNone/>
            </a:pPr>
            <a:endParaRPr lang="en-US" sz="1400" baseline="-25000" dirty="0"/>
          </a:p>
          <a:p>
            <a:pPr marL="0" indent="0">
              <a:buNone/>
            </a:pPr>
            <a:r>
              <a:rPr lang="en-US" sz="3300" dirty="0" smtClean="0"/>
              <a:t>The number before the molecule tells us how many molecules there are.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79" y="2122765"/>
            <a:ext cx="3814716" cy="25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Coefficients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The </a:t>
            </a:r>
            <a:r>
              <a:rPr lang="en-US" sz="5400" dirty="0" smtClean="0">
                <a:solidFill>
                  <a:srgbClr val="00B0F0"/>
                </a:solidFill>
              </a:rPr>
              <a:t>coefficient</a:t>
            </a:r>
            <a:r>
              <a:rPr lang="en-US" sz="5400" dirty="0" smtClean="0"/>
              <a:t> tells us how many molecules there are. 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 smtClean="0">
                <a:solidFill>
                  <a:srgbClr val="00B0F0"/>
                </a:solidFill>
              </a:rPr>
              <a:t>2</a:t>
            </a:r>
            <a:r>
              <a:rPr lang="en-US" sz="5400" dirty="0" smtClean="0"/>
              <a:t>H</a:t>
            </a:r>
            <a:r>
              <a:rPr lang="en-US" sz="5400" baseline="-25000" dirty="0" smtClean="0">
                <a:solidFill>
                  <a:srgbClr val="FF0000"/>
                </a:solidFill>
              </a:rPr>
              <a:t>2</a:t>
            </a:r>
            <a:r>
              <a:rPr lang="en-US" sz="5400" dirty="0" smtClean="0"/>
              <a:t>O means two molecules of H</a:t>
            </a:r>
            <a:r>
              <a:rPr lang="en-US" sz="5400" baseline="-25000" dirty="0" smtClean="0"/>
              <a:t>2</a:t>
            </a:r>
            <a:r>
              <a:rPr lang="en-US" sz="5400" dirty="0" smtClean="0"/>
              <a:t>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3025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67" y="1667645"/>
            <a:ext cx="11216487" cy="4941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Parentheses indicate </a:t>
            </a:r>
            <a:r>
              <a:rPr lang="en-US" sz="3200" dirty="0"/>
              <a:t>that there are a certain number of atoms in a compound.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Al</a:t>
            </a:r>
            <a:r>
              <a:rPr lang="en-US" baseline="-25000" dirty="0" smtClean="0"/>
              <a:t>2</a:t>
            </a:r>
            <a:r>
              <a:rPr lang="en-US" dirty="0" smtClean="0"/>
              <a:t>(SO4)</a:t>
            </a:r>
            <a:r>
              <a:rPr lang="en-US" baseline="-25000" dirty="0" smtClean="0"/>
              <a:t>3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3200" dirty="0"/>
              <a:t>This shows that there are three times the number of atoms which are in the brackets</a:t>
            </a:r>
            <a:r>
              <a:rPr lang="en-US" sz="3200" dirty="0" smtClean="0"/>
              <a:t>: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S - 1 x 3 = 3 atoms</a:t>
            </a:r>
          </a:p>
          <a:p>
            <a:pPr marL="0" indent="0">
              <a:buNone/>
            </a:pPr>
            <a:r>
              <a:rPr lang="en-US" dirty="0"/>
              <a:t>O - 4 x 3 = 12 atoms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4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Mixtures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When two or more substances (compounds or elements) come together but don’t make a new substance a </a:t>
            </a:r>
            <a:r>
              <a:rPr lang="en-US" sz="3600" dirty="0" smtClean="0">
                <a:solidFill>
                  <a:srgbClr val="FFFF00"/>
                </a:solidFill>
              </a:rPr>
              <a:t>mixture</a:t>
            </a:r>
            <a:r>
              <a:rPr lang="en-US" sz="3600" dirty="0" smtClean="0"/>
              <a:t> results.</a:t>
            </a:r>
          </a:p>
          <a:p>
            <a:endParaRPr lang="en-US" sz="9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86" y="3661575"/>
            <a:ext cx="5855522" cy="2927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630" y="3661575"/>
            <a:ext cx="3957170" cy="29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64" y="124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Air – A Mixture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1436" y="1243819"/>
            <a:ext cx="5797484" cy="5355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59" y="1583704"/>
            <a:ext cx="567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most common </a:t>
            </a:r>
            <a:r>
              <a:rPr lang="en-US" sz="3600" dirty="0">
                <a:solidFill>
                  <a:srgbClr val="FF0000"/>
                </a:solidFill>
              </a:rPr>
              <a:t>mixture</a:t>
            </a:r>
            <a:r>
              <a:rPr lang="en-US" sz="3600" dirty="0">
                <a:solidFill>
                  <a:schemeClr val="bg1"/>
                </a:solidFill>
              </a:rPr>
              <a:t> that we encounter on a day to day basis is the air that we breath. </a:t>
            </a:r>
            <a:endParaRPr lang="en-US" sz="3600" dirty="0" smtClean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Air is mixture of nitrogen, oxygen, carbon dioxide, argon, and other gases.</a:t>
            </a:r>
          </a:p>
        </p:txBody>
      </p:sp>
    </p:spTree>
    <p:extLst>
      <p:ext uri="{BB962C8B-B14F-4D97-AF65-F5344CB8AC3E}">
        <p14:creationId xmlns:p14="http://schemas.microsoft.com/office/powerpoint/2010/main" val="30102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Separating Mixtures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>
              <a:alpha val="7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Sometimes we can use water to separate a mixture.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pPr marL="0" indent="0">
              <a:buNone/>
            </a:pPr>
            <a:r>
              <a:rPr lang="en-US" sz="3600" dirty="0" smtClean="0"/>
              <a:t>What would happen if we added water to a mixture of sugar and a mixture of sand?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What do you think would happen if we then heated the remaining water and sugar?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75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92653" y="844631"/>
            <a:ext cx="5157787" cy="8239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happens when you heat water and sugar?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39844" y="844631"/>
            <a:ext cx="5183188" cy="8239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happens when you heat water and sand?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6248" y="2166958"/>
            <a:ext cx="4790596" cy="3952244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9640" b="4199"/>
          <a:stretch/>
        </p:blipFill>
        <p:spPr>
          <a:xfrm>
            <a:off x="7157125" y="2121031"/>
            <a:ext cx="3457456" cy="404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0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Homogeneous and Heterogeneous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45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Mixtures can be classified as homogenous or heterogeneous.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Homogenous</a:t>
            </a:r>
            <a:r>
              <a:rPr lang="en-US" sz="3600" dirty="0" smtClean="0"/>
              <a:t> – “the same throughout” you cant see the different parts of the mixture.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Heterogeneous</a:t>
            </a:r>
            <a:r>
              <a:rPr lang="en-US" sz="3600" dirty="0" smtClean="0"/>
              <a:t> – has parts that are different from each other e.g. sand and water.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182" y="3325503"/>
            <a:ext cx="1904174" cy="134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114" y="5227212"/>
            <a:ext cx="1427059" cy="1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Chemical Bonding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862"/>
            <a:ext cx="10515600" cy="5194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/>
              <a:t>A </a:t>
            </a:r>
            <a:r>
              <a:rPr lang="en-US" sz="3500" dirty="0" smtClean="0">
                <a:solidFill>
                  <a:srgbClr val="FF0000"/>
                </a:solidFill>
              </a:rPr>
              <a:t>bond</a:t>
            </a:r>
            <a:r>
              <a:rPr lang="en-US" sz="3500" dirty="0" smtClean="0"/>
              <a:t> is the force that holds atoms together in a chemical compound.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basically 4 types of bond. Each has different strengths and the type of bond an atom will possess depends on its individual qualities.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86" y="2488242"/>
            <a:ext cx="3768306" cy="26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Ionic Bonding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288"/>
            <a:ext cx="10515600" cy="5043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Ionic bonding occurs when one atom transfers an electron to another.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creates an attractive force that forms an </a:t>
            </a:r>
            <a:r>
              <a:rPr lang="en-US" dirty="0" smtClean="0">
                <a:solidFill>
                  <a:srgbClr val="FF0000"/>
                </a:solidFill>
              </a:rPr>
              <a:t>ionic bond</a:t>
            </a:r>
            <a:r>
              <a:rPr lang="en-US" dirty="0" smtClean="0"/>
              <a:t>. This type of bond can be repeated many times in substances such as </a:t>
            </a:r>
            <a:r>
              <a:rPr lang="en-US" dirty="0" err="1" smtClean="0"/>
              <a:t>NaCl</a:t>
            </a:r>
            <a:r>
              <a:rPr lang="en-US" dirty="0" smtClean="0"/>
              <a:t>, creating a crystal structure.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43" y="2584948"/>
            <a:ext cx="5106352" cy="2501070"/>
          </a:xfrm>
          <a:prstGeom prst="rect">
            <a:avLst/>
          </a:prstGeom>
        </p:spPr>
      </p:pic>
      <p:pic>
        <p:nvPicPr>
          <p:cNvPr id="2050" name="Picture 2" descr="http://www.lutanho.net/drawlat/images/nacl_c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824" y="2805955"/>
            <a:ext cx="2487452" cy="17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893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Key Vocab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815" y="1139844"/>
            <a:ext cx="10515600" cy="5278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u="sng" dirty="0" smtClean="0">
                <a:solidFill>
                  <a:srgbClr val="FF0000"/>
                </a:solidFill>
              </a:rPr>
              <a:t>Atom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/>
              <a:t>– </a:t>
            </a:r>
            <a:r>
              <a:rPr lang="en-US" sz="4400" dirty="0" smtClean="0"/>
              <a:t>smallest unit of an element that still maintains the characteristics of that element (e.g. Hydrogen – H or Oxygen – O)</a:t>
            </a:r>
          </a:p>
          <a:p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r>
              <a:rPr lang="en-US" sz="4800" u="sng" smtClean="0">
                <a:solidFill>
                  <a:srgbClr val="FFFF00"/>
                </a:solidFill>
              </a:rPr>
              <a:t>Pure Substances</a:t>
            </a:r>
            <a:r>
              <a:rPr lang="en-US" sz="4800" smtClean="0">
                <a:solidFill>
                  <a:srgbClr val="FFFF00"/>
                </a:solidFill>
              </a:rPr>
              <a:t> </a:t>
            </a:r>
            <a:r>
              <a:rPr lang="en-US" sz="4800" dirty="0" smtClean="0"/>
              <a:t>– </a:t>
            </a:r>
            <a:r>
              <a:rPr lang="en-US" sz="4400" dirty="0" smtClean="0"/>
              <a:t>Matter with the same properties throughout (e.g. pure gold – Au or hydrogen gas 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)</a:t>
            </a:r>
          </a:p>
          <a:p>
            <a:endParaRPr lang="en-US" sz="800" dirty="0" smtClean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309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Ions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When an atoms gains or loses an electron we call it an </a:t>
            </a:r>
            <a:r>
              <a:rPr lang="en-US" sz="4400" dirty="0">
                <a:solidFill>
                  <a:srgbClr val="FFFF00"/>
                </a:solidFill>
              </a:rPr>
              <a:t>ion</a:t>
            </a:r>
            <a:r>
              <a:rPr lang="en-US" sz="4400" dirty="0"/>
              <a:t>. </a:t>
            </a:r>
            <a:endParaRPr lang="en-US" sz="4400" dirty="0" smtClean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Such </a:t>
            </a:r>
            <a:r>
              <a:rPr lang="en-US" sz="4400" dirty="0"/>
              <a:t>an atom will have either a positive or a negative charge.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73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Ions – Cations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29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An atom that has </a:t>
            </a:r>
            <a:r>
              <a:rPr lang="en-US" sz="3600" b="1" dirty="0" smtClean="0">
                <a:solidFill>
                  <a:srgbClr val="FFFF00"/>
                </a:solidFill>
              </a:rPr>
              <a:t>lost</a:t>
            </a:r>
            <a:r>
              <a:rPr lang="en-US" sz="3600" dirty="0" smtClean="0"/>
              <a:t> one or more electrons is called a </a:t>
            </a:r>
            <a:r>
              <a:rPr lang="en-US" sz="3600" b="1" dirty="0" smtClean="0">
                <a:solidFill>
                  <a:srgbClr val="FF0000"/>
                </a:solidFill>
              </a:rPr>
              <a:t>cation</a:t>
            </a:r>
            <a:r>
              <a:rPr lang="en-US" sz="3600" dirty="0" smtClean="0">
                <a:solidFill>
                  <a:srgbClr val="FF0000"/>
                </a:solidFill>
              </a:rPr>
              <a:t>. </a:t>
            </a:r>
            <a:r>
              <a:rPr lang="en-US" sz="3600" dirty="0" smtClean="0"/>
              <a:t>It will have a positive charge.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75555" y="2823327"/>
            <a:ext cx="6570482" cy="3426643"/>
            <a:chOff x="3073138" y="3921551"/>
            <a:chExt cx="5410986" cy="2724346"/>
          </a:xfrm>
        </p:grpSpPr>
        <p:sp>
          <p:nvSpPr>
            <p:cNvPr id="5" name="Rectangle 4"/>
            <p:cNvSpPr/>
            <p:nvPr/>
          </p:nvSpPr>
          <p:spPr>
            <a:xfrm>
              <a:off x="3073138" y="3921551"/>
              <a:ext cx="5410986" cy="27243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3017" y="4021286"/>
              <a:ext cx="5014862" cy="250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57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Ions </a:t>
            </a:r>
            <a:r>
              <a:rPr lang="en-US" sz="6000" dirty="0" smtClean="0"/>
              <a:t>–Anions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9" y="1825625"/>
            <a:ext cx="1129331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An atom that has gained one or more is called an </a:t>
            </a:r>
            <a:r>
              <a:rPr lang="en-US" sz="4400" dirty="0" smtClean="0">
                <a:solidFill>
                  <a:srgbClr val="FF0000"/>
                </a:solidFill>
              </a:rPr>
              <a:t>anion. </a:t>
            </a:r>
            <a:r>
              <a:rPr lang="en-US" sz="4400" dirty="0" smtClean="0"/>
              <a:t>It will have a negative charge.</a:t>
            </a:r>
            <a:endParaRPr lang="en-US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800" dirty="0"/>
          </a:p>
          <a:p>
            <a:endParaRPr lang="en-US" dirty="0"/>
          </a:p>
        </p:txBody>
      </p:sp>
      <p:pic>
        <p:nvPicPr>
          <p:cNvPr id="2050" name="Picture 2" descr="http://library.tedankara.k12.tr/webchem/Chemical%20bonding%20and%20intermolecular%20forces/Bond%20and%20Molecular%20Polarity_files/aniioni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96" y="3158797"/>
            <a:ext cx="6977477" cy="352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3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Chemical Formulas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35" y="1816199"/>
            <a:ext cx="1132159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Ions</a:t>
            </a:r>
            <a:r>
              <a:rPr lang="en-US" sz="4400" dirty="0" smtClean="0"/>
              <a:t> </a:t>
            </a:r>
            <a:r>
              <a:rPr lang="en-US" sz="4400" dirty="0"/>
              <a:t>are recorded as </a:t>
            </a:r>
            <a:r>
              <a:rPr lang="en-US" sz="4400" dirty="0" smtClean="0">
                <a:solidFill>
                  <a:srgbClr val="00B050"/>
                </a:solidFill>
              </a:rPr>
              <a:t>superscripts </a:t>
            </a:r>
            <a:r>
              <a:rPr lang="en-US" sz="4400" dirty="0" smtClean="0"/>
              <a:t>e.g</a:t>
            </a:r>
            <a:r>
              <a:rPr lang="en-US" sz="4400" dirty="0"/>
              <a:t>. Na</a:t>
            </a:r>
            <a:r>
              <a:rPr lang="en-US" sz="4400" baseline="30000" dirty="0"/>
              <a:t>+</a:t>
            </a:r>
            <a:r>
              <a:rPr lang="en-US" sz="4400" dirty="0"/>
              <a:t> or </a:t>
            </a:r>
            <a:r>
              <a:rPr lang="en-US" sz="4400" dirty="0" smtClean="0"/>
              <a:t>Cl</a:t>
            </a:r>
            <a:r>
              <a:rPr lang="en-US" sz="4400" baseline="30000" dirty="0" smtClean="0"/>
              <a:t>-</a:t>
            </a:r>
          </a:p>
          <a:p>
            <a:pPr marL="0" indent="0">
              <a:buNone/>
            </a:pPr>
            <a:endParaRPr lang="en-US" sz="4400" baseline="30000" dirty="0"/>
          </a:p>
          <a:p>
            <a:pPr marL="0" indent="0">
              <a:buNone/>
            </a:pPr>
            <a:r>
              <a:rPr lang="en-US" sz="4400" dirty="0"/>
              <a:t>Sometimes an atom will lose more than one electron and we will record this in the </a:t>
            </a:r>
            <a:r>
              <a:rPr lang="en-US" sz="4400" dirty="0" smtClean="0"/>
              <a:t>superscript e.g</a:t>
            </a:r>
            <a:r>
              <a:rPr lang="en-US" sz="4400" dirty="0"/>
              <a:t>. O</a:t>
            </a:r>
            <a:r>
              <a:rPr lang="en-US" sz="4400" baseline="30000" dirty="0"/>
              <a:t>2-</a:t>
            </a:r>
          </a:p>
          <a:p>
            <a:pPr marL="0" indent="0">
              <a:buNone/>
            </a:pPr>
            <a:endParaRPr lang="en-US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Ions – Cations and Anions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Typically when recording the chemical name of a substance we record the </a:t>
            </a:r>
            <a:r>
              <a:rPr lang="en-US" sz="3600" dirty="0" smtClean="0">
                <a:solidFill>
                  <a:srgbClr val="FF0000"/>
                </a:solidFill>
              </a:rPr>
              <a:t>cation</a:t>
            </a:r>
            <a:r>
              <a:rPr lang="en-US" sz="3600" dirty="0" smtClean="0"/>
              <a:t> first then the </a:t>
            </a:r>
            <a:r>
              <a:rPr lang="en-US" sz="3600" dirty="0" smtClean="0">
                <a:solidFill>
                  <a:srgbClr val="FF0000"/>
                </a:solidFill>
              </a:rPr>
              <a:t>anion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endParaRPr lang="en-US" sz="8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651088" y="3247086"/>
            <a:ext cx="6040425" cy="3064814"/>
            <a:chOff x="6096000" y="4354286"/>
            <a:chExt cx="4214949" cy="2211977"/>
          </a:xfrm>
        </p:grpSpPr>
        <p:sp>
          <p:nvSpPr>
            <p:cNvPr id="6" name="Rectangle 5"/>
            <p:cNvSpPr/>
            <p:nvPr/>
          </p:nvSpPr>
          <p:spPr>
            <a:xfrm>
              <a:off x="6096000" y="4354286"/>
              <a:ext cx="4214949" cy="22119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5313" y="4662488"/>
              <a:ext cx="3009900" cy="1514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79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online.science.psu.edu/sites/default/files/chem101/OxygenAto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7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42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Covalent Bonding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1462"/>
            <a:ext cx="10515600" cy="4972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This type of bond occurs when electrons pair up and the force of this sharing creates a </a:t>
            </a:r>
            <a:r>
              <a:rPr lang="en-US" sz="4000" dirty="0" smtClean="0">
                <a:solidFill>
                  <a:srgbClr val="FF0000"/>
                </a:solidFill>
              </a:rPr>
              <a:t>covalent bond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28" y="3200350"/>
            <a:ext cx="5776760" cy="32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Covalent Bonding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This type of sharing does not produce ions. These are the strongest types of bond. Covalent bonds can be in single, double, or triple form. 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23588" y="4010573"/>
            <a:ext cx="4185501" cy="1790946"/>
            <a:chOff x="3723588" y="4010573"/>
            <a:chExt cx="4185501" cy="1790946"/>
          </a:xfrm>
        </p:grpSpPr>
        <p:sp>
          <p:nvSpPr>
            <p:cNvPr id="4" name="Rectangle 3"/>
            <p:cNvSpPr/>
            <p:nvPr/>
          </p:nvSpPr>
          <p:spPr>
            <a:xfrm>
              <a:off x="3723588" y="4010573"/>
              <a:ext cx="4185501" cy="17909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		                    	O=0</a:t>
              </a:r>
              <a:endParaRPr lang="en-US" dirty="0"/>
            </a:p>
          </p:txBody>
        </p:sp>
        <p:pic>
          <p:nvPicPr>
            <p:cNvPr id="3074" name="Picture 2" descr="http://www.school-for-champions.com/chemistry/images/bonding_types-oxygen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119" y="4090731"/>
              <a:ext cx="2739845" cy="1634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http://images.tutorvista.com/cms/images/38/co2-covalent-bon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944" y="4010573"/>
            <a:ext cx="38671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Metallic Bonding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4462"/>
            <a:ext cx="10515600" cy="4923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 metals, atoms are so tightly packed that electrons can be shared between several atoms. </a:t>
            </a:r>
            <a:r>
              <a:rPr lang="en-US" sz="3200" dirty="0" err="1" smtClean="0"/>
              <a:t>Metalic</a:t>
            </a:r>
            <a:r>
              <a:rPr lang="en-US" sz="3200" dirty="0" smtClean="0"/>
              <a:t> bonds involves the sharing of electrons between many positive ions.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06" y="3167730"/>
            <a:ext cx="6105944" cy="31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Key Vocab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u="sng" dirty="0" smtClean="0">
                <a:solidFill>
                  <a:srgbClr val="00B050"/>
                </a:solidFill>
              </a:rPr>
              <a:t>Compounds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/>
              <a:t>– </a:t>
            </a:r>
            <a:r>
              <a:rPr lang="en-US" sz="4000" dirty="0"/>
              <a:t>A substance who's’ smallest unit is made up of atoms of more than one element e.g. water.</a:t>
            </a:r>
          </a:p>
          <a:p>
            <a:endParaRPr lang="en-US" sz="1100" dirty="0"/>
          </a:p>
          <a:p>
            <a:endParaRPr lang="en-US" sz="1100" dirty="0"/>
          </a:p>
          <a:p>
            <a:pPr marL="0" indent="0">
              <a:buNone/>
            </a:pPr>
            <a:r>
              <a:rPr lang="en-US" sz="4400" u="sng" dirty="0">
                <a:solidFill>
                  <a:srgbClr val="00B0F0"/>
                </a:solidFill>
              </a:rPr>
              <a:t>Molecules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– </a:t>
            </a:r>
            <a:r>
              <a:rPr lang="en-US" sz="4000" dirty="0"/>
              <a:t>The smallest unit of a compound that maintains the characteristics of that compound (e.g. H</a:t>
            </a:r>
            <a:r>
              <a:rPr lang="en-US" sz="4000" baseline="-25000" dirty="0"/>
              <a:t>2</a:t>
            </a:r>
            <a:r>
              <a:rPr lang="en-US" sz="4000" dirty="0"/>
              <a:t>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Metallic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9305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The outermost electrons are so loosely held that they can readily drift from one atom to another. </a:t>
            </a:r>
            <a:endParaRPr lang="en-US" sz="40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This </a:t>
            </a:r>
            <a:r>
              <a:rPr lang="en-US" sz="4000" dirty="0"/>
              <a:t>explains why metals are so good at conducting electricity. These are called </a:t>
            </a:r>
            <a:r>
              <a:rPr lang="en-US" sz="4000" dirty="0">
                <a:solidFill>
                  <a:srgbClr val="FF0000"/>
                </a:solidFill>
              </a:rPr>
              <a:t>metallic bonds</a:t>
            </a:r>
            <a:r>
              <a:rPr lang="en-US" sz="4000" dirty="0"/>
              <a:t>.</a:t>
            </a:r>
          </a:p>
          <a:p>
            <a:endParaRPr lang="en-US" dirty="0"/>
          </a:p>
        </p:txBody>
      </p:sp>
      <p:pic>
        <p:nvPicPr>
          <p:cNvPr id="4098" name="Picture 2" descr="http://www.bbc.co.uk/staticarchive/fba2965c626a450042effd6174b49257d3b3a69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73" y="1505072"/>
            <a:ext cx="3855046" cy="43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39" y="159972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Van der Waals Bonding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7692"/>
            <a:ext cx="10515600" cy="51650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This is a weak attraction that can occur between electrically neutral molecules due to the distribution of their charges.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04" y="2582657"/>
            <a:ext cx="5900931" cy="358172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703792" y="2451574"/>
            <a:ext cx="3677361" cy="3927734"/>
            <a:chOff x="8473440" y="2368731"/>
            <a:chExt cx="1706880" cy="2516778"/>
          </a:xfrm>
        </p:grpSpPr>
        <p:sp>
          <p:nvSpPr>
            <p:cNvPr id="6" name="Rectangle 5"/>
            <p:cNvSpPr/>
            <p:nvPr/>
          </p:nvSpPr>
          <p:spPr>
            <a:xfrm>
              <a:off x="8473440" y="2368731"/>
              <a:ext cx="1706880" cy="251677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Content Placeholder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5420" y="2464525"/>
              <a:ext cx="1379438" cy="229906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795556" y="3924328"/>
            <a:ext cx="1254368" cy="961220"/>
            <a:chOff x="10482942" y="3279559"/>
            <a:chExt cx="1254368" cy="9612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0482942" y="3614057"/>
              <a:ext cx="869770" cy="626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1056931" y="3279559"/>
              <a:ext cx="680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Delta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4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Van der Waals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9343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The positive end of one molecule will be attracted to the negative end of another.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This </a:t>
            </a:r>
            <a:r>
              <a:rPr lang="en-US" sz="3600" dirty="0"/>
              <a:t>creates a weak bond that is easily broken. This is often referred to as a </a:t>
            </a:r>
            <a:r>
              <a:rPr lang="en-US" sz="3600" dirty="0">
                <a:solidFill>
                  <a:srgbClr val="FF0000"/>
                </a:solidFill>
              </a:rPr>
              <a:t>hydrogen bond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http://handsonlearninginternational.org/Materials/TablesChartsDiagrams/CapillaryAdhesionCohes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97" y="2070721"/>
            <a:ext cx="3820037" cy="38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eta-synthesis.com/webbook/31_matter/matt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7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907" y="129454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Knowledge and Understanding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907" y="1646516"/>
            <a:ext cx="10515600" cy="4782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is the difference between an atom, a molecule, and a compound?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600" dirty="0" smtClean="0"/>
              <a:t>Give 3 examples of basic elements and 3 examples of basic compounds.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3600" dirty="0" smtClean="0"/>
              <a:t>What is the difference between a mixture and a pure substance?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93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Compounds and Mixtures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O</a:t>
            </a:r>
            <a:r>
              <a:rPr lang="en-US" sz="3500" dirty="0" smtClean="0"/>
              <a:t> – </a:t>
            </a:r>
            <a:r>
              <a:rPr lang="en-US" sz="3500" b="1" dirty="0" smtClean="0"/>
              <a:t>Atom or elemental symbol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Oxygen (O</a:t>
            </a:r>
            <a:r>
              <a:rPr lang="en-US" sz="3500" baseline="-25000" dirty="0" smtClean="0">
                <a:solidFill>
                  <a:srgbClr val="FF0000"/>
                </a:solidFill>
              </a:rPr>
              <a:t>2</a:t>
            </a:r>
            <a:r>
              <a:rPr lang="en-US" sz="3500" dirty="0" smtClean="0">
                <a:solidFill>
                  <a:srgbClr val="FF0000"/>
                </a:solidFill>
              </a:rPr>
              <a:t>) </a:t>
            </a:r>
            <a:r>
              <a:rPr lang="en-US" sz="3500" dirty="0" smtClean="0"/>
              <a:t>– 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</a:rPr>
              <a:t>Substance</a:t>
            </a:r>
            <a:r>
              <a:rPr lang="en-US" sz="3500" b="1" dirty="0" smtClean="0"/>
              <a:t> matter that has the same properties throughout</a:t>
            </a:r>
          </a:p>
          <a:p>
            <a:endParaRPr lang="en-US" sz="900" dirty="0" smtClean="0"/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H</a:t>
            </a:r>
            <a:r>
              <a:rPr lang="en-US" sz="3500" baseline="-25000" dirty="0" smtClean="0">
                <a:solidFill>
                  <a:srgbClr val="FF0000"/>
                </a:solidFill>
              </a:rPr>
              <a:t>2</a:t>
            </a:r>
            <a:r>
              <a:rPr lang="en-US" sz="3500" dirty="0" smtClean="0">
                <a:solidFill>
                  <a:srgbClr val="FF0000"/>
                </a:solidFill>
              </a:rPr>
              <a:t>O</a:t>
            </a:r>
            <a:r>
              <a:rPr lang="en-US" sz="3500" dirty="0" smtClean="0"/>
              <a:t> - </a:t>
            </a:r>
            <a:r>
              <a:rPr lang="en-US" sz="3500" b="1" dirty="0" smtClean="0">
                <a:solidFill>
                  <a:srgbClr val="FFF2CC"/>
                </a:solidFill>
              </a:rPr>
              <a:t>Molecule</a:t>
            </a:r>
            <a:endParaRPr lang="en-US" sz="3500" b="1" dirty="0">
              <a:solidFill>
                <a:srgbClr val="FFF2CC"/>
              </a:solidFill>
            </a:endParaRPr>
          </a:p>
          <a:p>
            <a:endParaRPr lang="en-US" sz="900" dirty="0"/>
          </a:p>
          <a:p>
            <a:pPr marL="0" indent="0">
              <a:buNone/>
            </a:pPr>
            <a:r>
              <a:rPr lang="en-US" sz="3500" dirty="0" smtClean="0">
                <a:solidFill>
                  <a:srgbClr val="FF0000"/>
                </a:solidFill>
              </a:rPr>
              <a:t>Glass of water (many H</a:t>
            </a:r>
            <a:r>
              <a:rPr lang="en-US" sz="3500" baseline="-25000" dirty="0" smtClean="0">
                <a:solidFill>
                  <a:srgbClr val="FF0000"/>
                </a:solidFill>
              </a:rPr>
              <a:t>2</a:t>
            </a:r>
            <a:r>
              <a:rPr lang="en-US" sz="3500" dirty="0" smtClean="0">
                <a:solidFill>
                  <a:srgbClr val="FF0000"/>
                </a:solidFill>
              </a:rPr>
              <a:t>O) </a:t>
            </a:r>
            <a:r>
              <a:rPr lang="en-US" sz="3500" dirty="0" smtClean="0"/>
              <a:t>is a </a:t>
            </a:r>
            <a:r>
              <a:rPr lang="en-US" sz="3500" b="1" dirty="0" smtClean="0">
                <a:solidFill>
                  <a:srgbClr val="FFFF00"/>
                </a:solidFill>
              </a:rPr>
              <a:t>Compound</a:t>
            </a:r>
            <a:r>
              <a:rPr lang="en-US" sz="3500" b="1" dirty="0" smtClean="0"/>
              <a:t> – smallest unit is a molecule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62" y="346272"/>
            <a:ext cx="11340445" cy="1325563"/>
          </a:xfrm>
        </p:spPr>
        <p:txBody>
          <a:bodyPr>
            <a:noAutofit/>
          </a:bodyPr>
          <a:lstStyle/>
          <a:p>
            <a:r>
              <a:rPr lang="en-US" sz="6000" dirty="0" smtClean="0"/>
              <a:t>Atoms, Molecules, and Compounds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A useful analogy goes as follows;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4000" dirty="0" smtClean="0"/>
              <a:t>Think of </a:t>
            </a:r>
            <a:r>
              <a:rPr lang="en-US" sz="4000" dirty="0" smtClean="0">
                <a:solidFill>
                  <a:srgbClr val="FF0000"/>
                </a:solidFill>
              </a:rPr>
              <a:t>atoms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rgbClr val="FFFF00"/>
                </a:solidFill>
              </a:rPr>
              <a:t>molecules</a:t>
            </a:r>
            <a:r>
              <a:rPr lang="en-US" sz="4000" dirty="0" smtClean="0"/>
              <a:t> and </a:t>
            </a:r>
            <a:r>
              <a:rPr lang="en-US" sz="4000" dirty="0" smtClean="0">
                <a:solidFill>
                  <a:srgbClr val="00B050"/>
                </a:solidFill>
              </a:rPr>
              <a:t>compounds</a:t>
            </a:r>
            <a:r>
              <a:rPr lang="en-US" sz="4000" dirty="0" smtClean="0"/>
              <a:t> as parts of a paragraph.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Atoms </a:t>
            </a:r>
            <a:r>
              <a:rPr lang="en-US" sz="4000" dirty="0" smtClean="0"/>
              <a:t>are the individual </a:t>
            </a:r>
            <a:r>
              <a:rPr lang="en-US" sz="4000" dirty="0" smtClean="0">
                <a:solidFill>
                  <a:srgbClr val="FF0000"/>
                </a:solidFill>
              </a:rPr>
              <a:t>letters</a:t>
            </a:r>
            <a:r>
              <a:rPr lang="en-US" sz="4000" dirty="0" smtClean="0"/>
              <a:t>. </a:t>
            </a:r>
            <a:r>
              <a:rPr lang="en-US" sz="4000" dirty="0" smtClean="0">
                <a:solidFill>
                  <a:srgbClr val="FFFF00"/>
                </a:solidFill>
              </a:rPr>
              <a:t>Molecules</a:t>
            </a:r>
            <a:r>
              <a:rPr lang="en-US" sz="4000" dirty="0" smtClean="0"/>
              <a:t> are the individual </a:t>
            </a:r>
            <a:r>
              <a:rPr lang="en-US" sz="4000" dirty="0" smtClean="0">
                <a:solidFill>
                  <a:srgbClr val="FFFF00"/>
                </a:solidFill>
              </a:rPr>
              <a:t>words</a:t>
            </a:r>
            <a:r>
              <a:rPr lang="en-US" sz="4000" dirty="0" smtClean="0"/>
              <a:t>, and a </a:t>
            </a:r>
            <a:r>
              <a:rPr lang="en-US" sz="4000" dirty="0" smtClean="0">
                <a:solidFill>
                  <a:srgbClr val="00B050"/>
                </a:solidFill>
              </a:rPr>
              <a:t>compound</a:t>
            </a:r>
            <a:r>
              <a:rPr lang="en-US" sz="4000" dirty="0" smtClean="0"/>
              <a:t> is the complete </a:t>
            </a:r>
            <a:r>
              <a:rPr lang="en-US" sz="4000" dirty="0" smtClean="0">
                <a:solidFill>
                  <a:srgbClr val="00B050"/>
                </a:solidFill>
              </a:rPr>
              <a:t>paragraph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10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Compounds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Compounds often have characteristics that are very different to the elements that make them up.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For example hydrogen and oxygen are both gasses but when they combine to make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the resulting compound is a liquid.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46" y="3101419"/>
            <a:ext cx="1361436" cy="1361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348" y="3101419"/>
            <a:ext cx="1361436" cy="1361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288" y="2819735"/>
            <a:ext cx="1757756" cy="1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9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Compounds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Water (H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O) is essential for life. We drink water, bath in water and are even composed mostly of water.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Hydrogen peroxide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is harmful to the eyes and although useful for many things can be very harmful to the body.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533" y="3101419"/>
            <a:ext cx="1361436" cy="1361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560" y="3101419"/>
            <a:ext cx="1361436" cy="1361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62" y="2819735"/>
            <a:ext cx="1757756" cy="1643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111" y="2819735"/>
            <a:ext cx="1757756" cy="16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41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 smtClean="0"/>
              <a:t>Formulas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The chemical formulas tell us how many atoms of a certain element are present in a compound. </a:t>
            </a:r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pPr marL="0" indent="0">
              <a:buNone/>
            </a:pPr>
            <a:r>
              <a:rPr lang="en-US" sz="4400" dirty="0" smtClean="0"/>
              <a:t>The </a:t>
            </a:r>
            <a:r>
              <a:rPr lang="en-US" sz="4400" dirty="0" smtClean="0">
                <a:solidFill>
                  <a:srgbClr val="FF0000"/>
                </a:solidFill>
              </a:rPr>
              <a:t>subscript</a:t>
            </a:r>
            <a:r>
              <a:rPr lang="en-US" sz="4400" dirty="0" smtClean="0"/>
              <a:t> number tells us how many atoms there are. 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32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Formulas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For example water has 2 </a:t>
            </a:r>
            <a:r>
              <a:rPr lang="en-US" sz="4400" dirty="0">
                <a:solidFill>
                  <a:srgbClr val="FF0000"/>
                </a:solidFill>
              </a:rPr>
              <a:t>hydrogens</a:t>
            </a:r>
            <a:r>
              <a:rPr lang="en-US" sz="4400" dirty="0"/>
              <a:t> and 1 </a:t>
            </a:r>
            <a:r>
              <a:rPr lang="en-US" sz="4400" dirty="0">
                <a:solidFill>
                  <a:schemeClr val="accent1"/>
                </a:solidFill>
              </a:rPr>
              <a:t>oxygen</a:t>
            </a:r>
            <a:r>
              <a:rPr lang="en-US" sz="4400" dirty="0"/>
              <a:t> (</a:t>
            </a:r>
            <a:r>
              <a:rPr lang="en-US" sz="4400" dirty="0">
                <a:solidFill>
                  <a:srgbClr val="FF0000"/>
                </a:solidFill>
              </a:rPr>
              <a:t>H</a:t>
            </a:r>
            <a:r>
              <a:rPr lang="en-US" sz="4400" baseline="-25000" dirty="0"/>
              <a:t>2</a:t>
            </a:r>
            <a:r>
              <a:rPr lang="en-US" sz="4400" dirty="0">
                <a:solidFill>
                  <a:schemeClr val="accent1"/>
                </a:solidFill>
              </a:rPr>
              <a:t>O</a:t>
            </a:r>
            <a:r>
              <a:rPr lang="en-US" sz="4400" dirty="0"/>
              <a:t>)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pPr marL="0" indent="0">
              <a:buNone/>
            </a:pPr>
            <a:r>
              <a:rPr lang="en-US" sz="4400" dirty="0"/>
              <a:t>Hydrogen peroxide has 2 </a:t>
            </a:r>
            <a:r>
              <a:rPr lang="en-US" sz="4400" dirty="0">
                <a:solidFill>
                  <a:srgbClr val="FF0000"/>
                </a:solidFill>
              </a:rPr>
              <a:t>hydrogens</a:t>
            </a:r>
            <a:r>
              <a:rPr lang="en-US" sz="4400" dirty="0"/>
              <a:t> and 2 </a:t>
            </a:r>
            <a:r>
              <a:rPr lang="en-US" sz="4400" dirty="0">
                <a:solidFill>
                  <a:schemeClr val="accent1"/>
                </a:solidFill>
              </a:rPr>
              <a:t>oxygen</a:t>
            </a:r>
            <a:r>
              <a:rPr lang="en-US" sz="4400" dirty="0"/>
              <a:t> (</a:t>
            </a:r>
            <a:r>
              <a:rPr lang="en-US" sz="4400" dirty="0">
                <a:solidFill>
                  <a:srgbClr val="FF0000"/>
                </a:solidFill>
              </a:rPr>
              <a:t>H</a:t>
            </a:r>
            <a:r>
              <a:rPr lang="en-US" sz="4400" baseline="-25000" dirty="0"/>
              <a:t>2</a:t>
            </a:r>
            <a:r>
              <a:rPr lang="en-US" sz="4400" dirty="0">
                <a:solidFill>
                  <a:schemeClr val="accent1"/>
                </a:solidFill>
              </a:rPr>
              <a:t>O</a:t>
            </a:r>
            <a:r>
              <a:rPr lang="en-US" sz="4400" baseline="-25000" dirty="0"/>
              <a:t>2</a:t>
            </a:r>
            <a:r>
              <a:rPr lang="en-US" sz="4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1077</Words>
  <Application>Microsoft Macintosh PowerPoint</Application>
  <PresentationFormat>Custom</PresentationFormat>
  <Paragraphs>175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Compounds and Mixtures</vt:lpstr>
      <vt:lpstr>Key Vocab</vt:lpstr>
      <vt:lpstr>Key Vocab</vt:lpstr>
      <vt:lpstr>Compounds and Mixtures</vt:lpstr>
      <vt:lpstr>Atoms, Molecules, and Compounds</vt:lpstr>
      <vt:lpstr>Compounds</vt:lpstr>
      <vt:lpstr>Compounds</vt:lpstr>
      <vt:lpstr>Formulas</vt:lpstr>
      <vt:lpstr>Formulas</vt:lpstr>
      <vt:lpstr>Compounds and Proportions</vt:lpstr>
      <vt:lpstr>Coefficients</vt:lpstr>
      <vt:lpstr>Parentheses</vt:lpstr>
      <vt:lpstr>Mixtures</vt:lpstr>
      <vt:lpstr>Air – A Mixture</vt:lpstr>
      <vt:lpstr>Separating Mixtures</vt:lpstr>
      <vt:lpstr>PowerPoint Presentation</vt:lpstr>
      <vt:lpstr>Homogeneous and Heterogeneous</vt:lpstr>
      <vt:lpstr>Chemical Bonding</vt:lpstr>
      <vt:lpstr>Ionic Bonding</vt:lpstr>
      <vt:lpstr>PowerPoint Presentation</vt:lpstr>
      <vt:lpstr>Ions</vt:lpstr>
      <vt:lpstr>Ions – Cations </vt:lpstr>
      <vt:lpstr>Ions –Anions</vt:lpstr>
      <vt:lpstr>Chemical Formulas</vt:lpstr>
      <vt:lpstr>Ions – Cations and Anions</vt:lpstr>
      <vt:lpstr>PowerPoint Presentation</vt:lpstr>
      <vt:lpstr>Covalent Bonding</vt:lpstr>
      <vt:lpstr>Covalent Bonding</vt:lpstr>
      <vt:lpstr>Metallic Bonding</vt:lpstr>
      <vt:lpstr>Metallic Bonding</vt:lpstr>
      <vt:lpstr>Van der Waals Bonding</vt:lpstr>
      <vt:lpstr>Van der Waals Bonding</vt:lpstr>
      <vt:lpstr>PowerPoint Presentation</vt:lpstr>
      <vt:lpstr>Knowledge and Understanding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62</cp:revision>
  <cp:lastPrinted>2015-11-09T18:54:19Z</cp:lastPrinted>
  <dcterms:created xsi:type="dcterms:W3CDTF">2014-06-03T15:51:32Z</dcterms:created>
  <dcterms:modified xsi:type="dcterms:W3CDTF">2016-10-21T13:18:16Z</dcterms:modified>
</cp:coreProperties>
</file>