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9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0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7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2126897" cy="68824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F3769-63B1-42C6-8EFE-A0698FA0A78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86F67-2ED7-4EA5-93FD-C04B598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Momentum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Chapter 1 Section 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7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Momentum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64258" cy="4351338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first thing we need to do is calculate total momentum.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momentum = large object p + small object p.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= 2kg x 5m/s east + 48 kg x 0 m/s.</a:t>
            </a:r>
          </a:p>
          <a:p>
            <a:pPr marL="0" indent="0">
              <a:buNone/>
            </a:pPr>
            <a:r>
              <a:rPr lang="en-US" dirty="0" smtClean="0"/>
              <a:t>= 10 + 0</a:t>
            </a:r>
          </a:p>
          <a:p>
            <a:pPr marL="0" indent="0">
              <a:buNone/>
            </a:pPr>
            <a:r>
              <a:rPr lang="en-US" dirty="0" smtClean="0"/>
              <a:t>= </a:t>
            </a:r>
            <a:r>
              <a:rPr lang="en-US" dirty="0" smtClean="0">
                <a:solidFill>
                  <a:srgbClr val="FFFF00"/>
                </a:solidFill>
              </a:rPr>
              <a:t>10 </a:t>
            </a:r>
            <a:r>
              <a:rPr lang="en-US" dirty="0">
                <a:solidFill>
                  <a:srgbClr val="FFFF00"/>
                </a:solidFill>
              </a:rPr>
              <a:t>kg </a:t>
            </a:r>
            <a:r>
              <a:rPr lang="en-US" sz="1400" dirty="0">
                <a:solidFill>
                  <a:srgbClr val="FFFF00"/>
                </a:solidFill>
              </a:rPr>
              <a:t>●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m/s east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247694" y="4463207"/>
            <a:ext cx="1008668" cy="9992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572918" y="2402930"/>
            <a:ext cx="358219" cy="3487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17128" y="5628523"/>
            <a:ext cx="4220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Total momentum (p) = 10 </a:t>
            </a:r>
            <a:r>
              <a:rPr lang="en-US" sz="2000" dirty="0">
                <a:solidFill>
                  <a:srgbClr val="FFFF00"/>
                </a:solidFill>
              </a:rPr>
              <a:t>kg </a:t>
            </a:r>
            <a:r>
              <a:rPr lang="en-US" sz="1100" dirty="0">
                <a:solidFill>
                  <a:srgbClr val="FFFF00"/>
                </a:solidFill>
              </a:rPr>
              <a:t>●</a:t>
            </a:r>
            <a:r>
              <a:rPr lang="en-US" sz="2000" dirty="0">
                <a:solidFill>
                  <a:srgbClr val="FFFF00"/>
                </a:solidFill>
              </a:rPr>
              <a:t> m/s east</a:t>
            </a:r>
          </a:p>
        </p:txBody>
      </p:sp>
    </p:spTree>
    <p:extLst>
      <p:ext uri="{BB962C8B-B14F-4D97-AF65-F5344CB8AC3E}">
        <p14:creationId xmlns:p14="http://schemas.microsoft.com/office/powerpoint/2010/main" val="65852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Momentum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1709" cy="4351338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Lets assume a perfectly </a:t>
            </a:r>
            <a:r>
              <a:rPr lang="en-US" dirty="0" smtClean="0">
                <a:solidFill>
                  <a:srgbClr val="FF0000"/>
                </a:solidFill>
              </a:rPr>
              <a:t>inelastic</a:t>
            </a:r>
            <a:r>
              <a:rPr lang="en-US" dirty="0" smtClean="0"/>
              <a:t> collision. After the collision, the total momentum will remain the same.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Only one object will be moving. Its mass will be the sum of the large object and the slow object.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228840" y="2106506"/>
            <a:ext cx="1008668" cy="1348033"/>
            <a:chOff x="9247694" y="4114415"/>
            <a:chExt cx="1008668" cy="1348033"/>
          </a:xfrm>
        </p:grpSpPr>
        <p:sp>
          <p:nvSpPr>
            <p:cNvPr id="4" name="Oval 3"/>
            <p:cNvSpPr/>
            <p:nvPr/>
          </p:nvSpPr>
          <p:spPr>
            <a:xfrm>
              <a:off x="9247694" y="4463207"/>
              <a:ext cx="1008668" cy="99924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72918" y="4114415"/>
              <a:ext cx="358219" cy="34879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631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5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100"/>
            <a:ext cx="10515600" cy="1325563"/>
          </a:xfrm>
        </p:spPr>
        <p:txBody>
          <a:bodyPr/>
          <a:lstStyle/>
          <a:p>
            <a:r>
              <a:rPr lang="en-US" dirty="0"/>
              <a:t>Using Momentum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1330" cy="4351338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use the equation for momentum to find the final velocity.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10 </a:t>
            </a:r>
            <a:r>
              <a:rPr lang="en-US" dirty="0"/>
              <a:t>kg </a:t>
            </a:r>
            <a:r>
              <a:rPr lang="en-US" sz="1400" dirty="0"/>
              <a:t>●</a:t>
            </a:r>
            <a:r>
              <a:rPr lang="en-US" dirty="0"/>
              <a:t> m/s </a:t>
            </a:r>
            <a:r>
              <a:rPr lang="en-US" dirty="0" smtClean="0"/>
              <a:t>east = (2kg + 48 kg) x velocity</a:t>
            </a:r>
          </a:p>
          <a:p>
            <a:pPr marL="0" indent="0">
              <a:buNone/>
            </a:pPr>
            <a:r>
              <a:rPr lang="en-US" dirty="0" smtClean="0"/>
              <a:t>10 </a:t>
            </a:r>
            <a:r>
              <a:rPr lang="en-US" dirty="0"/>
              <a:t>kg </a:t>
            </a:r>
            <a:r>
              <a:rPr lang="en-US" sz="1400" dirty="0"/>
              <a:t>●</a:t>
            </a:r>
            <a:r>
              <a:rPr lang="en-US" dirty="0"/>
              <a:t> m/s </a:t>
            </a:r>
            <a:r>
              <a:rPr lang="en-US" dirty="0" smtClean="0"/>
              <a:t>east = (50 kg) x velocity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0.2 m/s east = velocity (</a:t>
            </a:r>
            <a:r>
              <a:rPr lang="en-US" dirty="0" smtClean="0">
                <a:solidFill>
                  <a:srgbClr val="FF0000"/>
                </a:solidFill>
              </a:rPr>
              <a:t>10 divided by 50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180152" y="2442696"/>
            <a:ext cx="1008668" cy="1348033"/>
            <a:chOff x="9247693" y="2402930"/>
            <a:chExt cx="1008668" cy="1348033"/>
          </a:xfrm>
        </p:grpSpPr>
        <p:sp>
          <p:nvSpPr>
            <p:cNvPr id="4" name="Oval 3"/>
            <p:cNvSpPr/>
            <p:nvPr/>
          </p:nvSpPr>
          <p:spPr>
            <a:xfrm>
              <a:off x="9247693" y="2751722"/>
              <a:ext cx="1008668" cy="99924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72918" y="2402930"/>
              <a:ext cx="358219" cy="34879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8969601" y="546813"/>
            <a:ext cx="358219" cy="3487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44376" y="2617093"/>
            <a:ext cx="1008668" cy="9992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2.08333E-6 0.25 " pathEditMode="relative" rAng="0" ptsTypes="AA">
                                      <p:cBhvr>
                                        <p:cTn id="10" dur="5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Colliding and Bouncing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some collisions the objects will bounce off each 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are called </a:t>
            </a:r>
            <a:r>
              <a:rPr lang="en-US" dirty="0" smtClean="0">
                <a:solidFill>
                  <a:srgbClr val="92D050"/>
                </a:solidFill>
              </a:rPr>
              <a:t>elastic collisions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two identical objects collide whilst traveling at the same speed their total momentum before the collision would be zero (their momentums were the same but in opposite directions).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After the collision the total momentum would also be zero. This is the </a:t>
            </a:r>
            <a:r>
              <a:rPr lang="en-US" dirty="0" smtClean="0">
                <a:solidFill>
                  <a:srgbClr val="FF0000"/>
                </a:solidFill>
              </a:rPr>
              <a:t>conservation of momentum </a:t>
            </a:r>
            <a:r>
              <a:rPr lang="en-US" dirty="0" smtClean="0"/>
              <a:t>in action.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7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65536" cy="4351338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collision occurs when a moving object collides with other objects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results in a change in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means that an object may change its </a:t>
            </a:r>
            <a:r>
              <a:rPr lang="en-US" dirty="0" smtClean="0">
                <a:solidFill>
                  <a:srgbClr val="FF0000"/>
                </a:solidFill>
              </a:rPr>
              <a:t>speed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direction of motion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991" y="945971"/>
            <a:ext cx="3832978" cy="2874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991" y="4001293"/>
            <a:ext cx="3832978" cy="25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1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88" y="1769064"/>
            <a:ext cx="10836111" cy="4351338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mass of an object effects how easy it is to change its motion.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The tendency for an object to resist a change in its motion is called </a:t>
            </a:r>
            <a:r>
              <a:rPr lang="en-US" dirty="0" smtClean="0">
                <a:solidFill>
                  <a:srgbClr val="FF0000"/>
                </a:solidFill>
              </a:rPr>
              <a:t>inertia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The amount of inertia increases as an objects mass 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9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091"/>
            <a:ext cx="5732283" cy="4895686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faster an object moves the harder it is to stop.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Likewise increasing the mass of an object makes it harder to stop.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momentum</a:t>
            </a:r>
            <a:r>
              <a:rPr lang="en-US" dirty="0" smtClean="0"/>
              <a:t> of an object is a measure of how hard it is to stop.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120" y="1690688"/>
            <a:ext cx="1952625" cy="234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119" y="4082025"/>
            <a:ext cx="1952625" cy="255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745" y="4082025"/>
            <a:ext cx="1965194" cy="2554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743" y="1690688"/>
            <a:ext cx="1965195" cy="23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4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44" y="2096041"/>
            <a:ext cx="853204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Momentum (in kg </a:t>
            </a:r>
            <a:r>
              <a:rPr lang="en-US" sz="1400" dirty="0" smtClean="0"/>
              <a:t>●</a:t>
            </a:r>
            <a:r>
              <a:rPr lang="en-US" dirty="0" smtClean="0"/>
              <a:t> m/s) = mass (in kg) x </a:t>
            </a:r>
            <a:r>
              <a:rPr lang="en-US" dirty="0" smtClean="0">
                <a:solidFill>
                  <a:schemeClr val="tx1"/>
                </a:solidFill>
              </a:rPr>
              <a:t>velocity (in m/s)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p=mv </a:t>
            </a:r>
          </a:p>
          <a:p>
            <a:pPr marL="0" indent="0">
              <a:buNone/>
            </a:pPr>
            <a:r>
              <a:rPr lang="en-US" dirty="0" smtClean="0"/>
              <a:t>(units = kg </a:t>
            </a:r>
            <a:r>
              <a:rPr lang="en-US" sz="1400" dirty="0" smtClean="0"/>
              <a:t>●</a:t>
            </a:r>
            <a:r>
              <a:rPr lang="en-US" dirty="0" smtClean="0"/>
              <a:t> m/s)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" y="4477732"/>
            <a:ext cx="3095008" cy="1880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68" t="21517" r="2752" b="28633"/>
          <a:stretch/>
        </p:blipFill>
        <p:spPr>
          <a:xfrm>
            <a:off x="3194761" y="2903456"/>
            <a:ext cx="8760696" cy="3454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8004" y="365125"/>
            <a:ext cx="410066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a collision at 20 m/s who will “win”, the SMART car or the SUV?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Who will experience the largest acceleration force?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444" y="6447379"/>
            <a:ext cx="960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because velocity has a direction momentum also has a direction. It is the same as the velocity..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97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0757" cy="4351338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you play pool and you hit another ball with the cue ball you may notice that the cue ball slows down and the other ball speeds up.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This is an example of the law of </a:t>
            </a:r>
            <a:r>
              <a:rPr lang="en-US" dirty="0" smtClean="0">
                <a:solidFill>
                  <a:srgbClr val="FF0000"/>
                </a:solidFill>
              </a:rPr>
              <a:t>conservation of momentum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The total momentum of a group of objects remains constant unless </a:t>
            </a:r>
            <a:r>
              <a:rPr lang="en-US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forces</a:t>
            </a:r>
            <a:r>
              <a:rPr lang="en-US" dirty="0" smtClean="0"/>
              <a:t> act on the group. </a:t>
            </a:r>
            <a:endParaRPr lang="en-US" dirty="0"/>
          </a:p>
        </p:txBody>
      </p:sp>
      <p:pic>
        <p:nvPicPr>
          <p:cNvPr id="2054" name="Picture 6" descr="http://askthephysicist.com/images/Newtons_cradle_animation_ne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18" y="2243972"/>
            <a:ext cx="4448927" cy="33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5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7379" cy="4351338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Elastic collisions </a:t>
            </a:r>
            <a:r>
              <a:rPr lang="en-US" dirty="0" smtClean="0"/>
              <a:t>occur when two bodies rebound from each other without any change kinetic energy.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type of collision can be seen when a balling ball hits a pin or when moving cars bounce off each other. </a:t>
            </a:r>
            <a:endParaRPr lang="en-US" dirty="0"/>
          </a:p>
        </p:txBody>
      </p:sp>
      <p:pic>
        <p:nvPicPr>
          <p:cNvPr id="3074" name="Picture 2" descr="http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25" y="2405652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5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0563" cy="4351338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Inelastic collisions </a:t>
            </a:r>
            <a:r>
              <a:rPr lang="en-US" sz="3200" dirty="0" smtClean="0"/>
              <a:t>result in a loss of kinetic energy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In a perfectly inelastic collision both the objects will be stuck to each other. </a:t>
            </a:r>
            <a:endParaRPr lang="en-US" sz="3200" dirty="0"/>
          </a:p>
        </p:txBody>
      </p:sp>
      <p:pic>
        <p:nvPicPr>
          <p:cNvPr id="4100" name="Picture 4" descr="http://ks.kumu.net/Units/Mechanics/Momentum/2d/images/IntersectionCrash%5b1%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52" y="2136709"/>
            <a:ext cx="5009784" cy="35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4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Momentum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26171" cy="4351338"/>
          </a:xfrm>
          <a:solidFill>
            <a:schemeClr val="tx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law of conservation of momentum </a:t>
            </a:r>
            <a:r>
              <a:rPr lang="en-US" dirty="0" smtClean="0"/>
              <a:t>can be used to calculate the velocity of objects after they collide.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we have two objects colliding, one with a mass of 2kg and the other with a mass of 48kg.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2kg object has a velocity of 5 m/s East and the 48kg object has a velocity of 0 m/s East (it is at rest).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247694" y="4463207"/>
            <a:ext cx="1008668" cy="9992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572918" y="2402930"/>
            <a:ext cx="358219" cy="3487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630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Momentum</vt:lpstr>
      <vt:lpstr>Collisions</vt:lpstr>
      <vt:lpstr>Mass and Inertia</vt:lpstr>
      <vt:lpstr>Momentum</vt:lpstr>
      <vt:lpstr>Momentum Equation</vt:lpstr>
      <vt:lpstr>Conservation of Momentum</vt:lpstr>
      <vt:lpstr>Types of Collisions</vt:lpstr>
      <vt:lpstr>Types of Collision</vt:lpstr>
      <vt:lpstr>Using Momentum Conservation</vt:lpstr>
      <vt:lpstr>Using Momentum Conservation</vt:lpstr>
      <vt:lpstr>Using Momentum Conservation</vt:lpstr>
      <vt:lpstr>Using Momentum Conservation</vt:lpstr>
      <vt:lpstr>Colliding and Bouncing Off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</dc:title>
  <dc:creator>Andrew McLean</dc:creator>
  <cp:lastModifiedBy>Andrew McLean</cp:lastModifiedBy>
  <cp:revision>19</cp:revision>
  <dcterms:created xsi:type="dcterms:W3CDTF">2014-10-21T18:06:53Z</dcterms:created>
  <dcterms:modified xsi:type="dcterms:W3CDTF">2015-04-01T20:56:57Z</dcterms:modified>
</cp:coreProperties>
</file>