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3" r:id="rId12"/>
    <p:sldId id="274" r:id="rId13"/>
    <p:sldId id="266" r:id="rId14"/>
    <p:sldId id="267" r:id="rId15"/>
    <p:sldId id="275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4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D6E-3BF9-41E2-8E96-0B4B3667D930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24E-A3ED-4A25-B830-F7D3DA3D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D6E-3BF9-41E2-8E96-0B4B3667D930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24E-A3ED-4A25-B830-F7D3DA3D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1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D6E-3BF9-41E2-8E96-0B4B3667D930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24E-A3ED-4A25-B830-F7D3DA3D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D6E-3BF9-41E2-8E96-0B4B3667D930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24E-A3ED-4A25-B830-F7D3DA3D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7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D6E-3BF9-41E2-8E96-0B4B3667D930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24E-A3ED-4A25-B830-F7D3DA3D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D6E-3BF9-41E2-8E96-0B4B3667D930}" type="datetimeFigureOut">
              <a:rPr lang="en-US" smtClean="0"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24E-A3ED-4A25-B830-F7D3DA3D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1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D6E-3BF9-41E2-8E96-0B4B3667D930}" type="datetimeFigureOut">
              <a:rPr lang="en-US" smtClean="0"/>
              <a:t>5/9/14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24E-A3ED-4A25-B830-F7D3DA3D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4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D6E-3BF9-41E2-8E96-0B4B3667D930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24E-A3ED-4A25-B830-F7D3DA3D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1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D6E-3BF9-41E2-8E96-0B4B3667D930}" type="datetimeFigureOut">
              <a:rPr lang="en-US" smtClean="0"/>
              <a:t>5/9/14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24E-A3ED-4A25-B830-F7D3DA3D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D6E-3BF9-41E2-8E96-0B4B3667D930}" type="datetimeFigureOut">
              <a:rPr lang="en-US" smtClean="0"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24E-A3ED-4A25-B830-F7D3DA3D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0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FD6E-3BF9-41E2-8E96-0B4B3667D930}" type="datetimeFigureOut">
              <a:rPr lang="en-US" smtClean="0"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C824E-A3ED-4A25-B830-F7D3DA3D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3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FD6E-3BF9-41E2-8E96-0B4B3667D930}" type="datetimeFigureOut">
              <a:rPr lang="en-US" smtClean="0"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C824E-A3ED-4A25-B830-F7D3DA3DE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ill Sans Ultra Bold"/>
                <a:cs typeface="Gill Sans Ultra Bold"/>
              </a:rPr>
              <a:t>The Digestive System</a:t>
            </a:r>
            <a:endParaRPr lang="en-US" dirty="0">
              <a:solidFill>
                <a:schemeClr val="bg1"/>
              </a:solidFill>
              <a:latin typeface="Gill Sans Ultra Bold"/>
              <a:cs typeface="Gill Sans Ul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85000"/>
                  </a:schemeClr>
                </a:solidFill>
                <a:latin typeface="Comic Sans MS"/>
                <a:cs typeface="Comic Sans MS"/>
              </a:rPr>
              <a:t>Chapter 30.3</a:t>
            </a:r>
            <a:endParaRPr lang="en-US" sz="4000" dirty="0">
              <a:solidFill>
                <a:schemeClr val="bg1">
                  <a:lumMod val="8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3680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Pancreas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pancreas releases pancreatic juices which contain enzymes such as amylase (sugar), proteases, peptidases (protein), and lipases (split fats into fatty acids and glycerol). Nucleases break down nucleic acids.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1.gstatic.com/images?q=tbn:ANd9GcQkCx8JBSQK6i4ENxvTXf6hdvGa92rBRbOg2b7tdp6xIqDERKf1Cht22n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27" y="252550"/>
            <a:ext cx="6332372" cy="429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QPROg6TcotXGp_1NpJZoAXiT-VUhRDu-OKgPLEmQBb0HfES-P1x1lOXV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27" y="4543720"/>
            <a:ext cx="2701511" cy="221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3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5753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liver produces bile which helps in the breakdown of fats.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Bile is stored in the Gallbladder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encrypted-tbn2.gstatic.com/images?q=tbn:ANd9GcT7WyqIdjJRx5zcyXBjW_YCqFmT12TKiSKsJWROOs70eZv4xcHI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48" y="102532"/>
            <a:ext cx="6404080" cy="53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01.deviantart.net/fs49/PRE/i/2009/214/8/8/Gallbladder_with_Fibres_by_cheery_macar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12" y="4467543"/>
            <a:ext cx="1712764" cy="19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8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xford174.com/wp-content/uploads/2014/04/Gallblad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05" y="365125"/>
            <a:ext cx="6881190" cy="62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0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Large Intestine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38" y="1566862"/>
            <a:ext cx="4178480" cy="5562600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FFFFFF"/>
                </a:solidFill>
                <a:latin typeface="+mj-lt"/>
                <a:cs typeface="Comic Sans MS"/>
              </a:rPr>
              <a:t>F: Indigestible food passes through to the colon. </a:t>
            </a:r>
            <a:endParaRPr lang="en-US" sz="3200" dirty="0" smtClean="0">
              <a:solidFill>
                <a:srgbClr val="FFFFFF"/>
              </a:solidFill>
              <a:latin typeface="+mj-lt"/>
              <a:cs typeface="Comic Sans MS"/>
            </a:endParaRPr>
          </a:p>
          <a:p>
            <a:endParaRPr lang="en-US" sz="900" dirty="0" smtClean="0">
              <a:solidFill>
                <a:srgbClr val="FFFFFF"/>
              </a:solidFill>
              <a:latin typeface="+mj-lt"/>
              <a:cs typeface="Comic Sans MS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+mj-lt"/>
                <a:cs typeface="Comic Sans MS"/>
              </a:rPr>
              <a:t>Bacteria digest some of the food and release vitamins. </a:t>
            </a:r>
          </a:p>
          <a:p>
            <a:endParaRPr lang="en-US" sz="800" dirty="0">
              <a:solidFill>
                <a:srgbClr val="FFFFFF"/>
              </a:solidFill>
              <a:latin typeface="+mj-lt"/>
              <a:cs typeface="Comic Sans MS"/>
            </a:endParaRPr>
          </a:p>
          <a:p>
            <a:r>
              <a:rPr lang="en-US" sz="3200" dirty="0">
                <a:solidFill>
                  <a:srgbClr val="FFFFFF"/>
                </a:solidFill>
                <a:latin typeface="+mj-lt"/>
                <a:cs typeface="Comic Sans MS"/>
              </a:rPr>
              <a:t>Water is reabsorbed by osmosis back into the bloodstream, leaves only solid waste.</a:t>
            </a:r>
          </a:p>
        </p:txBody>
      </p:sp>
      <p:pic>
        <p:nvPicPr>
          <p:cNvPr id="5" name="Picture 4" descr="sc0001a857.jpg"/>
          <p:cNvPicPr>
            <a:picLocks noChangeAspect="1"/>
          </p:cNvPicPr>
          <p:nvPr/>
        </p:nvPicPr>
        <p:blipFill>
          <a:blip r:embed="rId2"/>
          <a:srcRect l="10701" t="6667" r="28153" b="18889"/>
          <a:stretch>
            <a:fillRect/>
          </a:stretch>
        </p:blipFill>
        <p:spPr>
          <a:xfrm>
            <a:off x="8272609" y="120027"/>
            <a:ext cx="3797580" cy="65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966" y="3102523"/>
            <a:ext cx="4306995" cy="35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Rectum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724400" cy="5257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G &amp; H: Indigestible material (feces) is stored here before it leaves the body through the anus</a:t>
            </a:r>
          </a:p>
        </p:txBody>
      </p:sp>
      <p:pic>
        <p:nvPicPr>
          <p:cNvPr id="5" name="Picture 4" descr="sc0001a857.jpg"/>
          <p:cNvPicPr>
            <a:picLocks noChangeAspect="1"/>
          </p:cNvPicPr>
          <p:nvPr/>
        </p:nvPicPr>
        <p:blipFill>
          <a:blip r:embed="rId2"/>
          <a:srcRect l="10701" t="6667" r="28153" b="18889"/>
          <a:stretch>
            <a:fillRect/>
          </a:stretch>
        </p:blipFill>
        <p:spPr>
          <a:xfrm>
            <a:off x="8077200" y="132811"/>
            <a:ext cx="3943019" cy="6604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219" y="3085483"/>
            <a:ext cx="3295981" cy="36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2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Digestive Enzyme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4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Salivary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378" y="1581912"/>
            <a:ext cx="4724400" cy="5257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I: Located in the mouth and supply amylase (an enzyme that breaks down carbohydrates)</a:t>
            </a:r>
          </a:p>
        </p:txBody>
      </p:sp>
      <p:pic>
        <p:nvPicPr>
          <p:cNvPr id="5" name="Picture 4" descr="sc0001a857.jpg"/>
          <p:cNvPicPr>
            <a:picLocks noChangeAspect="1"/>
          </p:cNvPicPr>
          <p:nvPr/>
        </p:nvPicPr>
        <p:blipFill>
          <a:blip r:embed="rId2"/>
          <a:srcRect l="10701" t="6667" r="28153" b="18889"/>
          <a:stretch>
            <a:fillRect/>
          </a:stretch>
        </p:blipFill>
        <p:spPr>
          <a:xfrm>
            <a:off x="8050491" y="106637"/>
            <a:ext cx="4019746" cy="673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236" y="3846227"/>
            <a:ext cx="3099650" cy="23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2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101" y="1600200"/>
            <a:ext cx="4724400" cy="5257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J: Secretes bile, which helps dissolve fats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.</a:t>
            </a:r>
          </a:p>
          <a:p>
            <a:endParaRPr lang="en-US" sz="4000" dirty="0">
              <a:solidFill>
                <a:srgbClr val="FFFFFF"/>
              </a:solidFill>
              <a:latin typeface="+mj-lt"/>
              <a:cs typeface="Comic Sans MS"/>
            </a:endParaRPr>
          </a:p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Bile is secreted into the gall bladder</a:t>
            </a:r>
          </a:p>
        </p:txBody>
      </p:sp>
      <p:pic>
        <p:nvPicPr>
          <p:cNvPr id="5" name="Picture 4" descr="sc0001a857.jpg"/>
          <p:cNvPicPr>
            <a:picLocks noChangeAspect="1"/>
          </p:cNvPicPr>
          <p:nvPr/>
        </p:nvPicPr>
        <p:blipFill>
          <a:blip r:embed="rId2"/>
          <a:srcRect l="10701" t="6667" r="28153" b="18889"/>
          <a:stretch>
            <a:fillRect/>
          </a:stretch>
        </p:blipFill>
        <p:spPr>
          <a:xfrm>
            <a:off x="8116478" y="73452"/>
            <a:ext cx="3968238" cy="6646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726" y="73452"/>
            <a:ext cx="3582752" cy="192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964" y="4294604"/>
            <a:ext cx="3397514" cy="242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0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Gall Bladder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724400" cy="5257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K: Small pouch like organ where bile from the liver is stored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.</a:t>
            </a:r>
          </a:p>
          <a:p>
            <a:endParaRPr lang="en-US" sz="4000" dirty="0">
              <a:solidFill>
                <a:srgbClr val="FFFFFF"/>
              </a:solidFill>
              <a:latin typeface="+mj-lt"/>
              <a:cs typeface="Comic Sans MS"/>
            </a:endParaRPr>
          </a:p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Bile is secreted into the small intestine.</a:t>
            </a:r>
          </a:p>
        </p:txBody>
      </p:sp>
      <p:pic>
        <p:nvPicPr>
          <p:cNvPr id="5" name="Picture 4" descr="sc0001a857.jpg"/>
          <p:cNvPicPr>
            <a:picLocks noChangeAspect="1"/>
          </p:cNvPicPr>
          <p:nvPr/>
        </p:nvPicPr>
        <p:blipFill>
          <a:blip r:embed="rId2"/>
          <a:srcRect l="10701" t="6667" r="28153" b="18889"/>
          <a:stretch>
            <a:fillRect/>
          </a:stretch>
        </p:blipFill>
        <p:spPr>
          <a:xfrm>
            <a:off x="8144759" y="129455"/>
            <a:ext cx="3970354" cy="6650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499" y="4386298"/>
            <a:ext cx="3587782" cy="23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3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63068"/>
            <a:ext cx="71628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Pancreas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98" y="1306068"/>
            <a:ext cx="4226727" cy="5257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+mj-lt"/>
                <a:cs typeface="Comic Sans MS"/>
              </a:rPr>
              <a:t>L: Secretes enzymes that break down carbohydrates, proteins and lipids</a:t>
            </a:r>
            <a:r>
              <a:rPr lang="en-US" sz="3200" dirty="0" smtClean="0">
                <a:solidFill>
                  <a:srgbClr val="FFFFFF"/>
                </a:solidFill>
                <a:latin typeface="+mj-lt"/>
                <a:cs typeface="Comic Sans MS"/>
              </a:rPr>
              <a:t>.</a:t>
            </a:r>
          </a:p>
          <a:p>
            <a:endParaRPr lang="en-US" sz="3200" dirty="0">
              <a:solidFill>
                <a:srgbClr val="FFFFFF"/>
              </a:solidFill>
              <a:latin typeface="+mj-lt"/>
              <a:cs typeface="Comic Sans MS"/>
            </a:endParaRPr>
          </a:p>
          <a:p>
            <a:r>
              <a:rPr lang="en-US" sz="3200" dirty="0">
                <a:solidFill>
                  <a:srgbClr val="FFFFFF"/>
                </a:solidFill>
                <a:latin typeface="+mj-lt"/>
                <a:cs typeface="Comic Sans MS"/>
              </a:rPr>
              <a:t>Responsible for maintaining blood sugar levels.</a:t>
            </a:r>
          </a:p>
        </p:txBody>
      </p:sp>
      <p:pic>
        <p:nvPicPr>
          <p:cNvPr id="5" name="Picture 4" descr="sc0001a857.jpg"/>
          <p:cNvPicPr>
            <a:picLocks noChangeAspect="1"/>
          </p:cNvPicPr>
          <p:nvPr/>
        </p:nvPicPr>
        <p:blipFill>
          <a:blip r:embed="rId2"/>
          <a:srcRect l="10701" t="6667" r="28153" b="18889"/>
          <a:stretch>
            <a:fillRect/>
          </a:stretch>
        </p:blipFill>
        <p:spPr>
          <a:xfrm>
            <a:off x="8125905" y="74246"/>
            <a:ext cx="3963449" cy="6638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29" y="2980566"/>
            <a:ext cx="4462496" cy="37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0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Digestive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33" y="1457326"/>
            <a:ext cx="4724400" cy="45259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cs typeface="Comic Sans MS"/>
              </a:rPr>
              <a:t>Function: break down </a:t>
            </a:r>
            <a:r>
              <a:rPr lang="en-US" sz="4000" dirty="0" smtClean="0">
                <a:solidFill>
                  <a:srgbClr val="FFFFFF"/>
                </a:solidFill>
                <a:cs typeface="Comic Sans MS"/>
              </a:rPr>
              <a:t>food into </a:t>
            </a:r>
            <a:r>
              <a:rPr lang="en-US" sz="4000" dirty="0">
                <a:solidFill>
                  <a:srgbClr val="FFFFFF"/>
                </a:solidFill>
                <a:cs typeface="Comic Sans MS"/>
              </a:rPr>
              <a:t>simpler compounds that can be absorbed by the blood stream and the body.</a:t>
            </a:r>
          </a:p>
        </p:txBody>
      </p:sp>
      <p:pic>
        <p:nvPicPr>
          <p:cNvPr id="4" name="Picture 3" descr="digestion_goo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543" y="331702"/>
            <a:ext cx="4633912" cy="615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5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1485900"/>
            <a:ext cx="4724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A: Food is broken down both physically and chemically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.</a:t>
            </a:r>
          </a:p>
          <a:p>
            <a:endParaRPr lang="en-US" sz="900" dirty="0">
              <a:solidFill>
                <a:srgbClr val="FFFFFF"/>
              </a:solidFill>
              <a:latin typeface="+mj-lt"/>
              <a:cs typeface="Comic Sans MS"/>
            </a:endParaRPr>
          </a:p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Physical: Chewing – food forms a 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bolus</a:t>
            </a:r>
          </a:p>
          <a:p>
            <a:pPr marL="0" indent="0">
              <a:buNone/>
            </a:pPr>
            <a:endParaRPr lang="en-US" sz="900" dirty="0">
              <a:solidFill>
                <a:srgbClr val="FFFFFF"/>
              </a:solidFill>
              <a:latin typeface="+mj-lt"/>
              <a:cs typeface="Comic Sans MS"/>
            </a:endParaRPr>
          </a:p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Saliva: amylase enzyme begins chemical breakdown of starches</a:t>
            </a:r>
          </a:p>
        </p:txBody>
      </p:sp>
      <p:pic>
        <p:nvPicPr>
          <p:cNvPr id="5" name="Picture 4" descr="sc0001a857.jpg"/>
          <p:cNvPicPr>
            <a:picLocks noChangeAspect="1"/>
          </p:cNvPicPr>
          <p:nvPr/>
        </p:nvPicPr>
        <p:blipFill>
          <a:blip r:embed="rId2"/>
          <a:srcRect l="10701" t="6667" r="28153" b="18889"/>
          <a:stretch>
            <a:fillRect/>
          </a:stretch>
        </p:blipFill>
        <p:spPr>
          <a:xfrm>
            <a:off x="7936315" y="467904"/>
            <a:ext cx="3690054" cy="6180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308" y="467904"/>
            <a:ext cx="3109007" cy="32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3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Pharynx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07" y="1600200"/>
            <a:ext cx="4724400" cy="5257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B: Starts at the end of the mouth and nasal 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cavities</a:t>
            </a:r>
          </a:p>
          <a:p>
            <a:pPr marL="0" indent="0">
              <a:buNone/>
            </a:pPr>
            <a:endParaRPr lang="en-US" sz="4000" dirty="0" smtClean="0">
              <a:solidFill>
                <a:srgbClr val="FFFFFF"/>
              </a:solidFill>
              <a:latin typeface="+mj-lt"/>
              <a:cs typeface="Comic Sans MS"/>
            </a:endParaRPr>
          </a:p>
          <a:p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Connects </a:t>
            </a:r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the mouth to the 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esophagus (C).</a:t>
            </a:r>
            <a:endParaRPr lang="en-US" sz="4000" dirty="0">
              <a:solidFill>
                <a:srgbClr val="FFFFFF"/>
              </a:solidFill>
              <a:latin typeface="+mj-lt"/>
              <a:cs typeface="Comic Sans MS"/>
            </a:endParaRPr>
          </a:p>
        </p:txBody>
      </p:sp>
      <p:pic>
        <p:nvPicPr>
          <p:cNvPr id="5" name="Picture 4" descr="sc0001a857.jpg"/>
          <p:cNvPicPr>
            <a:picLocks noChangeAspect="1"/>
          </p:cNvPicPr>
          <p:nvPr/>
        </p:nvPicPr>
        <p:blipFill>
          <a:blip r:embed="rId2"/>
          <a:srcRect l="10701" t="6667" r="28153" b="18889"/>
          <a:stretch>
            <a:fillRect/>
          </a:stretch>
        </p:blipFill>
        <p:spPr>
          <a:xfrm>
            <a:off x="8158162" y="193675"/>
            <a:ext cx="3893631" cy="6521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010" y="193675"/>
            <a:ext cx="3023152" cy="36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Esophagus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20" y="1600200"/>
            <a:ext cx="4724400" cy="52578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C: A muscular tube that connects the mouth to the 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stomach</a:t>
            </a:r>
          </a:p>
          <a:p>
            <a:pPr marL="0" indent="0">
              <a:buNone/>
            </a:pPr>
            <a:endParaRPr lang="en-US" sz="800" dirty="0">
              <a:solidFill>
                <a:srgbClr val="FFFFFF"/>
              </a:solidFill>
              <a:latin typeface="+mj-lt"/>
              <a:cs typeface="Comic Sans MS"/>
            </a:endParaRPr>
          </a:p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Series of 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contractions called peristalsis </a:t>
            </a:r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moves food down to stomach</a:t>
            </a:r>
          </a:p>
        </p:txBody>
      </p:sp>
      <p:pic>
        <p:nvPicPr>
          <p:cNvPr id="5" name="Picture 4" descr="sc0001a857.jpg"/>
          <p:cNvPicPr>
            <a:picLocks noChangeAspect="1"/>
          </p:cNvPicPr>
          <p:nvPr/>
        </p:nvPicPr>
        <p:blipFill>
          <a:blip r:embed="rId2"/>
          <a:srcRect l="10701" t="6667" r="28153" b="18889"/>
          <a:stretch>
            <a:fillRect/>
          </a:stretch>
        </p:blipFill>
        <p:spPr>
          <a:xfrm>
            <a:off x="7975625" y="159056"/>
            <a:ext cx="3976555" cy="6660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049" y="3900488"/>
            <a:ext cx="3412576" cy="29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8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Stomach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983" y="1747838"/>
            <a:ext cx="4724400" cy="52578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D: Muscular pouch.</a:t>
            </a:r>
          </a:p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Physical and chemical digestion occurs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.</a:t>
            </a:r>
          </a:p>
          <a:p>
            <a:endParaRPr lang="en-US" sz="4000" dirty="0">
              <a:solidFill>
                <a:srgbClr val="FFFFFF"/>
              </a:solidFill>
              <a:latin typeface="+mj-lt"/>
              <a:cs typeface="Comic Sans MS"/>
            </a:endParaRPr>
          </a:p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Muscles churn food in digestive juices.</a:t>
            </a:r>
          </a:p>
        </p:txBody>
      </p:sp>
      <p:pic>
        <p:nvPicPr>
          <p:cNvPr id="5" name="Picture 4" descr="sc0001a857.jpg"/>
          <p:cNvPicPr>
            <a:picLocks noChangeAspect="1"/>
          </p:cNvPicPr>
          <p:nvPr/>
        </p:nvPicPr>
        <p:blipFill>
          <a:blip r:embed="rId2"/>
          <a:srcRect l="10701" t="6667" r="28153" b="18889"/>
          <a:stretch>
            <a:fillRect/>
          </a:stretch>
        </p:blipFill>
        <p:spPr>
          <a:xfrm>
            <a:off x="8210746" y="173786"/>
            <a:ext cx="3826595" cy="6409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528" y="2080778"/>
            <a:ext cx="3611218" cy="25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1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Stomach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10" y="1600200"/>
            <a:ext cx="4724400" cy="52578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D: The enzyme pepsin begins chemically digesting proteins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.</a:t>
            </a:r>
          </a:p>
          <a:p>
            <a:endParaRPr lang="en-US" sz="800" dirty="0">
              <a:solidFill>
                <a:srgbClr val="FFFFFF"/>
              </a:solidFill>
              <a:latin typeface="+mj-lt"/>
              <a:cs typeface="Comic Sans MS"/>
            </a:endParaRPr>
          </a:p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Gastric juices contain HCL that has a pH of 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2</a:t>
            </a:r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 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further break down the food.</a:t>
            </a:r>
            <a:endParaRPr lang="en-US" sz="4000" dirty="0">
              <a:solidFill>
                <a:srgbClr val="FFFFFF"/>
              </a:solidFill>
              <a:latin typeface="+mj-lt"/>
              <a:cs typeface="Comic Sans MS"/>
            </a:endParaRPr>
          </a:p>
        </p:txBody>
      </p:sp>
      <p:pic>
        <p:nvPicPr>
          <p:cNvPr id="5" name="Picture 4" descr="sc0001a857.jpg"/>
          <p:cNvPicPr>
            <a:picLocks noChangeAspect="1"/>
          </p:cNvPicPr>
          <p:nvPr/>
        </p:nvPicPr>
        <p:blipFill>
          <a:blip r:embed="rId2"/>
          <a:srcRect l="10701" t="6667" r="28153" b="18889"/>
          <a:stretch>
            <a:fillRect/>
          </a:stretch>
        </p:blipFill>
        <p:spPr>
          <a:xfrm>
            <a:off x="8543925" y="725560"/>
            <a:ext cx="3276600" cy="5488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009" y="4035888"/>
            <a:ext cx="3719285" cy="25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2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Small Intestine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600200"/>
            <a:ext cx="4724400" cy="5257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E: Main site for absorption of nutrients to the bloodstream.  Liquid 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foods </a:t>
            </a:r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from stomach are broken down further</a:t>
            </a:r>
          </a:p>
        </p:txBody>
      </p:sp>
      <p:pic>
        <p:nvPicPr>
          <p:cNvPr id="5" name="Picture 4" descr="sc0001a857.jpg"/>
          <p:cNvPicPr>
            <a:picLocks noChangeAspect="1"/>
          </p:cNvPicPr>
          <p:nvPr/>
        </p:nvPicPr>
        <p:blipFill>
          <a:blip r:embed="rId2"/>
          <a:srcRect l="10701" t="6667" r="28153" b="18889"/>
          <a:stretch>
            <a:fillRect/>
          </a:stretch>
        </p:blipFill>
        <p:spPr>
          <a:xfrm>
            <a:off x="8217941" y="67796"/>
            <a:ext cx="3866240" cy="6475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940" y="3932072"/>
            <a:ext cx="3383001" cy="261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1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Gill Sans Ultra Bold"/>
                <a:cs typeface="Gill Sans Ultra Bold"/>
              </a:rPr>
              <a:t>The Small Intestine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7" y="1600200"/>
            <a:ext cx="4724400" cy="525780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E: Is very long with thousands of fingerlike projections: </a:t>
            </a:r>
            <a:r>
              <a:rPr lang="en-US" sz="4000" dirty="0" smtClean="0">
                <a:solidFill>
                  <a:srgbClr val="FFFFFF"/>
                </a:solidFill>
                <a:latin typeface="+mj-lt"/>
                <a:cs typeface="Comic Sans MS"/>
              </a:rPr>
              <a:t>villi</a:t>
            </a:r>
          </a:p>
          <a:p>
            <a:endParaRPr lang="en-US" sz="4000" dirty="0">
              <a:solidFill>
                <a:srgbClr val="FFFFFF"/>
              </a:solidFill>
              <a:latin typeface="+mj-lt"/>
              <a:cs typeface="Comic Sans MS"/>
            </a:endParaRPr>
          </a:p>
          <a:p>
            <a:r>
              <a:rPr lang="en-US" sz="4000" dirty="0">
                <a:solidFill>
                  <a:srgbClr val="FFFFFF"/>
                </a:solidFill>
                <a:latin typeface="+mj-lt"/>
                <a:cs typeface="Comic Sans MS"/>
              </a:rPr>
              <a:t>This adds to surface area and allow for more absorption.</a:t>
            </a:r>
          </a:p>
        </p:txBody>
      </p:sp>
      <p:pic>
        <p:nvPicPr>
          <p:cNvPr id="5" name="Picture 4" descr="sc0001a857.jpg"/>
          <p:cNvPicPr>
            <a:picLocks noChangeAspect="1"/>
          </p:cNvPicPr>
          <p:nvPr/>
        </p:nvPicPr>
        <p:blipFill>
          <a:blip r:embed="rId2"/>
          <a:srcRect l="10701" t="6667" r="28153" b="18889"/>
          <a:stretch>
            <a:fillRect/>
          </a:stretch>
        </p:blipFill>
        <p:spPr>
          <a:xfrm>
            <a:off x="8157840" y="114000"/>
            <a:ext cx="3931497" cy="6585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9" y="3952846"/>
            <a:ext cx="3204841" cy="27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0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412</Words>
  <Application>Microsoft Macintosh PowerPoint</Application>
  <PresentationFormat>Custom</PresentationFormat>
  <Paragraphs>62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Digestive System</vt:lpstr>
      <vt:lpstr>The Digestive System</vt:lpstr>
      <vt:lpstr>The Mouth</vt:lpstr>
      <vt:lpstr>The Pharynx</vt:lpstr>
      <vt:lpstr>The Esophagus</vt:lpstr>
      <vt:lpstr>The Stomach</vt:lpstr>
      <vt:lpstr>The Stomach</vt:lpstr>
      <vt:lpstr>The Small Intestine</vt:lpstr>
      <vt:lpstr>The Small Intestine</vt:lpstr>
      <vt:lpstr>Pancreas</vt:lpstr>
      <vt:lpstr>Liver</vt:lpstr>
      <vt:lpstr>PowerPoint Presentation</vt:lpstr>
      <vt:lpstr>The Large Intestine</vt:lpstr>
      <vt:lpstr>The Rectum</vt:lpstr>
      <vt:lpstr>Digestive Enzyme Review</vt:lpstr>
      <vt:lpstr>The Salivary Glands</vt:lpstr>
      <vt:lpstr>The Liver</vt:lpstr>
      <vt:lpstr>The Gall Bladder</vt:lpstr>
      <vt:lpstr>The Pancreas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Digestive System</dc:title>
  <dc:creator>Andrew McLean</dc:creator>
  <cp:lastModifiedBy>Andrew McLean</cp:lastModifiedBy>
  <cp:revision>11</cp:revision>
  <dcterms:created xsi:type="dcterms:W3CDTF">2014-03-23T20:25:00Z</dcterms:created>
  <dcterms:modified xsi:type="dcterms:W3CDTF">2014-05-09T17:10:44Z</dcterms:modified>
</cp:coreProperties>
</file>