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75000"/>
                <a:alpha val="97000"/>
              </a:schemeClr>
            </a:gs>
            <a:gs pos="100000">
              <a:srgbClr val="FFFFFF">
                <a:alpha val="97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BB71-19D0-4443-96C9-7EF5C20A0EC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98F0-05CB-1146-8068-E51B3A57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Gill Sans Ultra Bold"/>
                <a:cs typeface="Gill Sans Ultra Bold"/>
              </a:rPr>
              <a:t>Circulatory System</a:t>
            </a:r>
            <a:endParaRPr lang="en-US" sz="6000" dirty="0">
              <a:solidFill>
                <a:srgbClr val="FFFF0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33.1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Inferior Vena Cava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Brings blood with high CO</a:t>
            </a:r>
            <a:r>
              <a:rPr lang="en-US" b="1" baseline="-25000" dirty="0" smtClean="0">
                <a:solidFill>
                  <a:srgbClr val="FFFF00"/>
                </a:solidFill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 levels back from the lower half of the body.</a:t>
            </a:r>
          </a:p>
          <a:p>
            <a:endParaRPr lang="en-US" b="1" dirty="0" smtClean="0">
              <a:solidFill>
                <a:srgbClr val="FFFF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A large vein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17638"/>
            <a:ext cx="4451044" cy="481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Right Atrium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Receives high CO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/low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blood from the vena 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cavas</a:t>
            </a:r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2600"/>
            <a:ext cx="3989754" cy="403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Right Ventricle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Receives blood from the right atrium then pumps this low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/high CO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blood to the lungs through the pulmonary arteries 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Tricuspid valve prevents blood from flowing back into the right atrium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2600"/>
            <a:ext cx="3989754" cy="403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Left &amp; Right Pulmonary Artery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+mj-lt"/>
                <a:cs typeface="Comic Sans MS"/>
              </a:rPr>
              <a:t>C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arries blood to left lung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Carries blood to the right lung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Pulmonary valve prevents blood from flowing back into the right ventricle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399189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Left Atrium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Receives high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blood from the lungs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2600"/>
            <a:ext cx="3989754" cy="403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Left Ventricle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Receives high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blood from the left atrium and then pumps it to the rest of the body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Mitral valve prevents blood from flowing back into the left atrium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Aortal valve prevents blood from flowing back into the heart from the aorta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5446"/>
            <a:ext cx="3886200" cy="496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Aorta 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Main artery leaving the left ventricle, 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carries 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 to rest of body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408493"/>
            <a:ext cx="4419600" cy="483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Blood Vessels 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Blood vessels bring blood throughout the body.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Arteries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arterioles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Capillaries</a:t>
            </a:r>
          </a:p>
          <a:p>
            <a:pPr lvl="1"/>
            <a:r>
              <a:rPr lang="en-US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venules</a:t>
            </a:r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Veins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38124"/>
            <a:ext cx="2895600" cy="2976676"/>
          </a:xfrm>
          <a:prstGeom prst="rect">
            <a:avLst/>
          </a:prstGeom>
        </p:spPr>
      </p:pic>
      <p:pic>
        <p:nvPicPr>
          <p:cNvPr id="2050" name="Picture 2" descr="https://encrypted-tbn0.gstatic.com/images?q=tbn:ANd9GcQBFacJBk6vy7zXV_aknSMzF8I7QieQ3QG6LdSqUvK7zhDEem_8GxePVgh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87296"/>
            <a:ext cx="2910840" cy="24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813" y="4305300"/>
            <a:ext cx="3114675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Arteries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  <a:cs typeface="Comic Sans MS"/>
              </a:rPr>
              <a:t>Arteries: carries blood away from the heart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.</a:t>
            </a:r>
          </a:p>
          <a:p>
            <a:endParaRPr lang="en-US" sz="1800" b="1" dirty="0">
              <a:solidFill>
                <a:srgbClr val="FFFF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Highways of the circulatory system</a:t>
            </a:r>
          </a:p>
          <a:p>
            <a:endParaRPr lang="en-US" sz="1800" b="1" dirty="0">
              <a:solidFill>
                <a:srgbClr val="FFFF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Thick elastic walls help them withstand high pressure</a:t>
            </a:r>
          </a:p>
          <a:p>
            <a:endParaRPr lang="en-US" sz="1800" b="1" dirty="0">
              <a:solidFill>
                <a:srgbClr val="FFFF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Made-up from connective tissue, </a:t>
            </a:r>
            <a:r>
              <a:rPr lang="en-US" b="1" dirty="0" err="1" smtClean="0">
                <a:solidFill>
                  <a:srgbClr val="FFFF00"/>
                </a:solidFill>
                <a:cs typeface="Comic Sans MS"/>
              </a:rPr>
              <a:t>smoothmuscle</a:t>
            </a:r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 and endothelium</a:t>
            </a:r>
            <a:endParaRPr lang="en-US" b="1" dirty="0">
              <a:solidFill>
                <a:srgbClr val="FFFF00"/>
              </a:solidFill>
              <a:cs typeface="Comic Sans M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3697142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3857085"/>
            <a:ext cx="3712382" cy="27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Capillaries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Smallest blood vessels.</a:t>
            </a:r>
          </a:p>
          <a:p>
            <a:endParaRPr lang="en-US" sz="1500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Wall is one cell thick</a:t>
            </a:r>
          </a:p>
          <a:p>
            <a:endParaRPr lang="en-US" sz="1600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Blood cells pass, one cell at a time</a:t>
            </a:r>
          </a:p>
          <a:p>
            <a:endParaRPr lang="en-US" sz="1400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Nutrients and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diffuse out and waste products diffuse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638300"/>
            <a:ext cx="47498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Circulatory System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The main function is to transport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, nutrients, and wastes through the body</a:t>
            </a:r>
          </a:p>
        </p:txBody>
      </p:sp>
      <p:pic>
        <p:nvPicPr>
          <p:cNvPr id="4" name="Picture 3" descr="circulatory_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3280621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Veins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After the capillaries, the veins carry blood back to the heart.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Many vein are located between skeletal muscles</a:t>
            </a:r>
          </a:p>
          <a:p>
            <a:endParaRPr lang="en-US" b="1" dirty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Many veins contain valves to ensure blood keeps flowing to the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183" y="1417638"/>
            <a:ext cx="4772217" cy="490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Blood: Avg. 4-6 liters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Made of several substances</a:t>
            </a: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Plasma: The fluid portion of the blood.</a:t>
            </a: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Mostly water with some salts and minerals.</a:t>
            </a:r>
          </a:p>
          <a:p>
            <a:r>
              <a:rPr lang="en-US" b="1" dirty="0" smtClean="0">
                <a:solidFill>
                  <a:srgbClr val="FFFF00"/>
                </a:solidFill>
                <a:cs typeface="Comic Sans MS"/>
              </a:rPr>
              <a:t>55% of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40224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Blood: Red Blood Cells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This is what carries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44% of your blood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Produced in bone marrow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Lasts 120 days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Hemoglobin is an iron containing protein molecule that carries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oxyhemoglobin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endParaRPr lang="en-US" b="1" baseline="-25000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Carries some CO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to the lungs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676400"/>
            <a:ext cx="386609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Blood: White Blood Cells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Protect the body from foreign substances.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Are about 1% of your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0" y="1600200"/>
            <a:ext cx="4370505" cy="388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Blood: Platelets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Protein fragments found in the blood that help your blood to clot and prevent bleeding.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This is what forms scabs.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19200"/>
            <a:ext cx="4506520" cy="360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Clot Cascade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828800"/>
            <a:ext cx="6870819" cy="41148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3482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Blood Pressure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Like any pump the heart produces pressure.</a:t>
            </a:r>
          </a:p>
          <a:p>
            <a:pPr marL="0" indent="0">
              <a:buNone/>
            </a:pPr>
            <a:endParaRPr lang="en-US" sz="11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Blood pressure (BP) falls when the heart relaxes but some pressure still remains. </a:t>
            </a:r>
          </a:p>
          <a:p>
            <a:pPr marL="0" indent="0">
              <a:buNone/>
            </a:pPr>
            <a:endParaRPr lang="en-US" sz="11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 sphygmomanometer measures BP. BP is given in two numbers – systolic and diastolic. </a:t>
            </a:r>
          </a:p>
          <a:p>
            <a:pPr marL="0" indent="0">
              <a:buNone/>
            </a:pPr>
            <a:endParaRPr lang="en-US" sz="11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The systolic is the pressure when the ventricles are contracting and the diastolic is the pressure when the ventricles are relaxing. </a:t>
            </a:r>
          </a:p>
          <a:p>
            <a:pPr marL="0" indent="0">
              <a:buNone/>
            </a:pPr>
            <a:endParaRPr lang="en-US" sz="11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 typical BP is 120/80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AutoShape 2" descr="data:image/jpeg;base64,/9j/4AAQSkZJRgABAQAAAQABAAD/2wCEAAkGBhQSEBUUEhQVFRQVFxQUFxgUGRUVHBgWFxQVFRUaFxcXHCYeGBojGRcVHy8gJCcpLCwsFx4xNTAqNicrLCkBCQoKDgwOFw8PFykcFBwpKSkpKSkpKSkpKSkpKSkpKSkpKSkpKSkpKSksKSwsKSwpKSkpKSkpKSkpLCkpLCwsLP/AABEIAL4BCQMBIgACEQEDEQH/xAAcAAABBAMBAAAAAAAAAAAAAAAABAUGBwECAwj/xABHEAABAwEFBQUFBAcHAwUBAAABAAIRAwQSITFBBQZRYXEHEyKBkTJSocHRQmJysSMzgpKi4fAUFUNTc7LxFmPSJESDwsMX/8QAFwEBAQEBAAAAAAAAAAAAAAAAAAECA//EABsRAQEBAQEBAQEAAAAAAAAAAAABEQIhMRJR/9oADAMBAAIRAxEAPwC8UIQgEIQgEIQgEIQgEIQgEIQgEIQgEIQgFglBKrDtH7UTQLrNYyO9HhfVgO7sn7LBk6pzOA5mQAmu8G+NlsQ/T1WtcRIYJc89GjGOZgKCbT7dqbf1VAx71V4b/CMvVVvZNkVK5dUquIvG85ziS5x4ufmT09SnajsmjTmBJgmcpJiMRiTxRi9JCzt3fONKlByAJB/3YqRbI7ZrPUIFVjqROshw88vQEnkq/dTp5XcCCTicMSQOeAaPMpDX2JTd7HhJmNNeWB80T9PQ1i2mys2/Te17Tq3GOR1B5FKLy83bH2/XsFYXXEAQIHDgAcCM/CcOEHEXjurvUy2UwRAeACQMiMg5s6cswcDoTWpUja5bLkxdVGghCEAhCEAhCEAhCEAhCEAhCEAhCEAhCEAhCEAhCEAhCEAhCwSghfalvl/YbJdpuu1615jDhLGgfpKmPugiObm6SqY3e2Tf/SPmBkDJJ11xLjjJ/mU49o21zbNq1ADLKTu4bBMRSJv4cTVLgeIAS51C6AwNyHPEx4uv8lYx1Rfn7ojLCMBI4ZkD1W5imYFx/wARk5unWfIIfaPDdLGg4CYxEfP+uu1K3FrYusI5gmT4sc4J8RzVc3NttIkgNxLjlxunCDhF0LmaALS6+AfdiMxiBjzj+sFtW2FrGPu0pc511t05Bt0uz4wPIHikFKvdJMNM4YjmDgAik9ps4qsLTpkTxx+nwSfc3bdSzWm6DBBLmYkeIDxsg5Nc2Z4EcTKW2ouLrxZdyya5on7Px56Jg3gBp1m1WzhcqeYOUjiQZ81F5emdnWttWkyow+F7Q4eeh56JWoh2b229Z3Mn2Hkj8L/F/uvqXqOkuwIQhFCEIQCEIQCEIQCEIQCEIQCEIQCEIQCEIQCEIQCEIQC0qugE8BPot1pUbIjjgg8v7u1O9tPeGZee8PGXuc8nDmpLSqkOvMkHHKDHHRR/YVMUbS+nlccacf6VQ0zJ5Y+ikPeOFTwklx8PGeWMyMvRVy6+tH1CTJz+mC2stK+9rSYvECevzXOqCCb2eZ8+iU2GzudeLfaAut6ukT5NvHrCXxmc23I02o8d6Q0y1jWMbGgDQSOE3iZhIzilVq2aaTRPQekpLTaSYaMdMvngUll9jXXN5uVi0133fFIafuhoznhx/LkmXeR4NKnGUHWcJMcuKebZVfIbUJ0MYSMwOGRkRpJUe3qrlzwwkkgBkkzJyJ6yY8lTn6uTshqksfzp0Z8i8fVWOoH2U2K5Z3uOtxv7oLj8Xx5KdgrLpz8ZQhCKEIQgEIQgEIQgEIQgEIQgFguCbNrbULDcZ7REzhgDI8zgVE9pve4zUc540nIfs5DyRcS61bwUKedRpI+yzxnzDZjqUibvjS9yp6N/8lFA7RcnWluUjyVxcWLYtoMqtvMMjI6EHgRoUoBVXUNsPoVO8puaDBaQ6SHDQOAiYOOfzSC0duNWi806tCneHAvaCNCD4pB4qMrhlZVW2Dt1oO/WUXD/AE3td8Hhqk+zu0ywVsO+7s8KoLBj98+Cf2kNStC50qwcAWkEHIgyD0IW95BlalJa+16LPbq02/ie0fmUirb12Uf4wP4A5/8AsBVFKdpeyzZNqveARTr/AKZp0N6W1QI1Dsf2gsvq32B85ATHHQ9CIM9FOO0Q2faFm7tl/vmG/SeWQAcnNdeIMOEjlgdIVS7N2o+g806nhLTEO64g8tQdOaRjqJEyCHFzoOk4zh8Fv312AQTAnNzfE6CThnADBHEFJmPY7EGPtEOOmGWjhOo4rUVHv0LiABgJw0mB1VYd69oDjgLo4Fxd6yi0sa0eCoSSYgAjDE5zjkEPtj2ju3eERBkYwczj1KRWm0spCXnxAyA0+knT+s0Prapau7aajjOBDQdSMs9ABmOnCY/sWyutNqBILgDP4nE4DqSfUrjtLaLq78MGjAaBo5DipdsOwts9AFvtuHoCMSeeJHmTmVG5MixdnbyGz0GUqTW+EEXnS684klxDRGEnjlCUWHeusKgdUlzNWhrWxzbOPqSoXY7eRhKcaVWdUai1rHbG1WB7CC05R8+BXdVns7aL6LrzHxqW6O6j+vJTrY+2mV2yMHD2m8OY4jminJCEKAQhCAQhCAQhCASTaW1KdCmalZ7WMbmXGOgHEngEk3k3kpWKgatU8mtHtPccmtHz0GKo/bW8le3Wht4GpVLoo0WYtpyMABq6Jlx55DIlqyf+ohaSa1IODMhfEEtbhMaSZI1grW1VsIi8XZNBz+ibdk7GrWWixtoe1znSSGY3Jxuk664jDTHMrrHUHeOnP2W8mjQc5z5AI3L4SV7MYgwY9Dw8lqxojACPROlejIkZj+o6Jpr1AxwGJe6YY0EuwxJwybpeMCSBMkA0YdTEQ6I5xHmmfae7lCsBfYHXZiHPbmPeYQY1iYwGC62za9drg0UD4oxDXVgASBLwwiBiD4XOwSqmK0EE0y8TDblQT7v23H+p61nUOqdnbXP8BeG5+1TF3zLCfKPNOFk3OpUnauHNzyfQEN+BThadqGk5vfM7su9kgl7HCc70BzcjMjwxiRq4UKrTyPBAn2dRNFju4dVptc7AUz3Un7TjF28cNZwHNd6xc+A4vf8A6lRzvUEkJQ9hJGOAyW4YEXCVlIzAuxwA4ei6CidSenh/5XZBKDk6i0cT1J/IGE07d3VpWpsnwVAMHtA8g5uF4ec885e4UZ2xvZ3VZ9NpZ4LrTej2nAHV4wAOOGEZ6IXxE7dsG12WfDfpzm2Xt6kR4epA6lIWbeeBgInVrnAH0OKkVff+qPZFPJxgjH2rjB+sHimXEe7ibuacKe0zVoCpUp0yXOcL39mqVmEAloIcx16CQTMRBABwlGbiE2jb1R+BMxhiS48eZ1+KzZNj164vinUc3K8Gm7mMC/2RiciQeqke06lmqBoZWslF7XMLgWuYCGl7iCxzQZN5ogxg0ZynLZu+DqNnbZhabAaQe+o5xqvvl1SqajzApgDEwAD5okJd3tx3BwfXcABkxmUTreGPoMeOBUsrbPbENEAaKM7R30LKTCypZ6j3Pul1MPLQJbPhLycA8HA6aJtb2i1YB8GQJ8Oha95GedwUx+J/KEaiSVrEQcEUbQWmCmezb5FwDql2L7KZ9ludO84gng4EAa/k7DaFGp7LwfKfiJCjB0o2qUusdscx4ewkOGunSNQo+wxiDI5FK6NpPFVZVq7E2020MnJ4i83geI5JzVUWHaLqTxUYfEOORHA8lYuxdtMtDLzcCMHNOYP05qNHJCEKAQhCAXOvWDGlzjDWgkngBiV0UF7WtudzZO7aYdWMfsjNEqr9997H261y2YBLKLfdbOLiPedh8OCl25ux22WnLRNV48dQ5wfss4N4nNx4CAInuPsLvXms4YAw2fh6fNWZY9nlxAGWqo2uB4LeOvA8Uz06T2Pcx/tNMg4YgiQ7oSHeim9l2YGDJJdsbMvtkAXm5cxmWo1EbqbReaTu6aDVuuLQQXNAaLznuaMSANBmS0faCXbrUxabC2o2k+lWiXd7dL6uHtvc2JvaYANiAAAE3bKtho2kkHFlOmA0gTdc+oHCc8brfNgT/bK7GubUoEBzgSQM2zAOGQyyjRQRq1UhMGQ4QRLYxJ8QPKZHLzWjiCcgCJy554En0ThVF6SRPE6nmJ16/wDCEiDB6jzVMavpgtggEXmuGGRGoE8MCDmPgzWmyNpD9GC0Nwa3MBnuzqG6E5DDGAnl9YN9oga4kD5rk54cMic8muIPMYIlhHZLdIThTq4JorWUDxUtMwPpoeS62S1SqkO6IwXKm9deiNsKod9LIW7QrEyLzmObza5gxAnHEOH7JVvALV1IHEhp6gHDr6qCiG0+fDUcYGuqsbd3ajmWCm/+22um1pey5TpUqgaQ84XjTMSIMOdPi1UvNnb7rfQJk3gt9NhuO8DQ2+YbIecQ1rnNBugQT4oBN3oWM3yGO29oVRhgWnaLuBIsbJ8rjsEl/wD6a7J1o2gPOx/n3YUW2g91SqToT8EtdYYayoBi0h37pDp8oVTRvRt7+193U720VO7vMPf9yS29BbdNIAQQ18zldTK2i46O9D0/l5hXTsPazbTZ2VBkcHN0Dhnh8Ut7sA+yPQKYql7DsirWIYwOkvacZHtC5PlInzT1aezu2U8WGm+PceQfIPA/NWg1sZALMqrinxti1WV4bVa4H3aoIJGt12vUEqV7E3mp18Jh+rTn5aOHTHqpfa7Eyqwsqta9h+y4SOOuqrfezch1nmvZi402+Ij7VONZ+03nmNZCM3lOGVEvsG030nh9M+IaYw4ag8lB91d6O9FypAeMT94D7Q58Rrn1lJkIkWzsTbTLTTvNwIwc05tdwP1Tiqj2ZtV9CqKjDj9ppOD28Dz4FWdsnazLRTD2HA5g4Fp1DhoQsrpchCEUKlu2e1F1oYzg0x63fzlXSqU7WaP/AKukTkQR6VjKsZqS7sbI7uz02gYhonqRJ/NTewWANaE1bMs+LR0UjASrHN1JJatNL4XCuxFQfePYzxXpWigJ9qnWZ71Nxa6R98OZ4dAX44Xk3PF2q7E+0QZzOYxByODcOSnNdnmovtyxkOvZh35iMJ6D+sUWOcyMOH/HVI6tDvBE+CTEEtvGfFDs2tzxGuohc6L58EkA+1oeg/Fx08wl9dowGAEacBkAFFMzQ1p8Iu6DAEzzJxJ5krfvTx9Yamra236VKSXDXEmBIBwDhmR90HLRQraO/geCKbXOMxhLAeuJJ8iFWVlPqN+0Wg6T8v5FNtsowTUplpb9q6csc405qp7dtSvWwe+4MTdZek/iDcXdTxXfZ217RQIuVQ7gHXgf4wPRQq27JaZS5hlQfdreA1meIXXtMOAkccQDliDhyUsstqlUheEALDXyFtOKrThaq4YwudkM4xnLIDnCrzb1svuc6H+Ik4XhHAZjAYDyUn3o2kARTDw2JLssSYLczwxiNQoLtC1NJP6U/wACrl1dpqdW7ozDiycQ74kSpbZaLalEOaZBF5pGEafUKMXwf8Seob9U47q2s06rqLiLr5fT6j2h6YxyUSn7cmsaNZ1I+y6SOogfkFOiq/tXgqNcDk6fXOP61U8s9e8wHiB66/GUa4rclAWQEBHQQg5JHatq0qXt1GN6ubP1TRX36swHhcX/AOm0u+h/5UEL3z2AbFaW1aPhY43mRgGPGbPwxiORI0U03f2k2tRDsMvTRw8j8CEx7e20bZSdSbQfB8QeYwc3FpjPSOjimjcmu53eUWuLS+CwgkGXQ3AjndTXOp9UqAYyI+HrklewtuPp1b1mDqrsnMpgvDhwcRg08HEiFxsPZxXcQ6q4Tz8R9SpxsXdo0QBfJjRQSmz1bwBIgxMGJHIxhK6pNRYQu2KK3VXdrOzi6j3gzo1P4agBB/eBVoqPbz2NrsKn6qq00ah92cWO8nfNWFc917WKtKjUGT2NPmRj8VJVWXZ9a3WerUsNbB9FznMn7TCcY4wcejuSsxpSkrKw4LKFFIa9NN9ss15pBGB+HNPD2JLXbgtCvLbZzTqEHPCSPzHLL1Ue333rNls11p/SPwaM5kHMcBmePhGRKsTbOy+8bh7Yyyx5Hzg9Qqc7U7KRdcQRAptOeBLn4EfsnzhRUEr1XP8A0loe504DUnkBkAMeQSZ20SPYAb8T6n5AJRtCleYCNA137Lmtb8HNPqktjLPtzpkJwURzda3nNzvUramxwM5dUopvBPgZ5nT6eq2p2e87E3jOTch10QSXdN/ifn7LPzdHnCmVitcHFRjY9IU2XQRJMk88ox0EQndpj6/VESyzVktpmcVDmbwU6Rh7wDoNfIaoqb50ng02B8uDmzF2JaccjOmXJVdN+07Y973PusBcScXNB0icDpCjtqqvn/D9W/MJwtb2+7UPm/6JktL2z7Dx5n5hac+WzHO4N9W/RYrvLCyrdg03tdLYOE+IYcQuLXN+96n6La1OaaTgHOyOf81Gky2gZE8vmCD8Pilx3kqUWMY2lfvCQ7EjQQRhrJz1TPSrXqNMnVjD6tBVk9mlgbVY+80EtuQTjneBj0CjPPiHMt20a36uncnlP5iR6pXT3At1f9bVdHCT+QV0UtltGgCUtsoCjp6qWwdjdOZqOJKk+z+zWzU8qc9VNwwBbIhjsu7lJmVNoHReaNk0zZ7a5gzpmvTHWm5wHxaF6yK8q0h3lvqObiXvrvEf9x7iB/EAhY9RsojPjiujaayxsCFuitQFtCFiUGUl2jYxVpuY7JwhKlgoKs2xYalR7bhu2+zY0if8emPsk6uAnqFNd0N52WujI8NRhu1KZzY7UHiM4PzkJJvbu737bzCW1GYtcMDIxz0KgP8AeT+/D7ws1ub4RUIilaNLtZs4OPPMwQQQI19Y+VdCFGN3N9GWh3c1WmhaQPFSdk7DE0nZPbnzGo1UkD1lsELhVYlAWCFQ1VaKgvaPuSbbQ/Rkio3ECYDxnHXgTzymVZD7PKSVbEVR5UtmzzRfFYljmtFNwc1xEc8MJxjyKTPs1PNlw9SfUQcei9F71bjMtLZgBwBhwGI/rgoCzswuu8depgcmhjR8WkqYarF1C9nedjk0XG/HP4pVRsRBGE8A3yz5/BWvZdwLM0zcc4/fc9w9CYT7Yt3qTMG02joAExNVPZdmWl+DGECImMY6/JPFj7Oa9U/pC7zOHpkrXs9jaMgPQJcxsJggGzOyim2L/ole826lKzWNz6YaHg0wCebgD8JPkpwHJg3/AGXtn1fCXQaboHKo2ThyJnlKRLPFNbRc7/NHpUTJWe6f1gPk9OVvZ/2P4Xf+SZagg+xHk75lUhRSc73x/EuloLu7d7JEHUcOBSNke4filAc0iPEPM/RA+bMqzQpCfsNHHEAfQq4eyYeCr0p//p9FR271Tw3NWEjyJkfmr77MKUWZ7uLwP3Wz/wDZRJ9TkLZcmPWwKjbdCEIGfe3aws1irVSYhhDfxO8LfiQqC7OtnGvtGnhnUbP4WHvHf7Y81MO2veu/UbYqRkU4qVSPfcP0TOoaS4j7zUs7E937oqWhwyHdM5kw6of9o9URa4KCsBZlFCJWpKzKuDdCEKDlWZIUN3t3LZaWktAD+eTuvDr+amrwuL2qwxQNsfWs57muw1WMIIa8xUpxiHUn6gGIMkc9FKd2O0qoyGvcbTSEDxQ20MzzmG1RlwOEyVPdubtUbUy7VbMZEYOaeLXDEFVLvT2cV6Bv0wazBjeZhUb1aMHdRHRXWMs+Ll2LvFQtTZo1A6M2+y5v4mOhzfROcrzFQ2zVY4GS8syc0mnVZpmIcCpzu72v1Gw2qW1m8KkU6g/aHhdwggHmpi/r+rlCzCjeyN/bLXIHed28x4a3gknRrpuPOeDXFSMOUaaupputuyQ7GMU6LBCuiLVNnlui1FFSipRBTfXsAV0NLQtry7PspCTVGFBsaiR7Ws/fUKlO9dL2OaCMYJGHXHRbucQk9aqUSqD2k3OXknhd114JndM/yKsbtF3cN82ikwXT+sDRBDvfgZg4SYkHE5kiu6lHmUIGPPGPVKqNR3vDzJ+aRtpf1KVUKeWf9YBCnPYOyalW1UxRbL6hDYEQeJPCBJngF6T3e2V/ZrOykSHESSRkSTpPKB5KuezLddtCLTVD++IcGMddAY04XiM75E5nAGImVZVO3gqGF7XLcPSNtpC6trKhU2oo7vvvmywUJEOrvkUafEjNzuFNuBJ5gZkLlvbvrSsLMf0lZw8FIGCfvPd9hn3j0AJwVGbU2tVttpLnE1K1QhstB4m7TptxusEmG45kmSSTDWdlWCrbbWGtJqVKry4vdq44ve6MgMThgAABoF6N2Ps5lmoU6NP2abQ3qdSeZMnzUX7P9yRYaV6pBtFQC8fcbgbjT1xJ1PQKXXkR2lEriCsyqrqViCtQVsiuyEIWRgrRwXRYIQcS1aOpTolBatS1XREt4+z+zWvFzLtTR7PC6efHzVY7w9lNqoyacWhgmI8Lx9fir3urUtVR5a72rQcWkvYRm2oDHn/NP2xe0K0WaLrntbwYbzI5MdLBnoAr02tu3Z7S2K1JruZGI6HMKCbZ7E6TpdZqrqZ912I9frKiY6bF7ag4AVmtdzYe7PLwvJaT+0Oimezt+7JVH60MOGFUXM/vnwE9HFUftfszt1CSaQqN96n/ACx+CjhqVaLoPe0jwcD8vmovr1jSrBwlpBByIII9QsuavLmzt8LRSM038yabiwmOJYWk+cqU2DtntLPbcXfja1w+F13xQ1edSlySSrZVXlg7cqZgVabcsS1zm4/hIcP4k+WXtWsdTO+3n4HD+Fxd8FTT3UsSSVrEihvtYn5Voj32VGehc0A+RXcbfsjjDbRQP/yU/qqqP7S2dKr7erce82/RaGukl10RenU8+auJ1eg7KrSP7bD81wfQo+/T/eb9UTHnmzbqVnOg4eSm27O6YpEOLZcIgnGOnDyU9tdiso8XfUW9ajB80j/vixsBP9opOif1bhUOGeFOSekKYl0tsVKE5MCilp7QbJTEt7x/7Pd+vfFrvgVF9rdsZxFEMbmJaDVdlgQSAxp6tcqurStNsZSYX1XtYwZucQ0ToJOvJQPebtXDWltmloOHe1G+I4DGnSdlr4ngQR7JzVa27eS02qoD43Pdg0vJqPM5im0ezMeywAclJd3eyivWIfayaLOcOqO6NxDOrsfuoGCk6vbq5ZSa976hLnSS5z+LnvJyAgSYAwHAK49xdxadhbffFS0EYu0ZObac/F2Z5DBOGxdj0LIy5QYGg+0c3OPFzji4/lonIVZQw4i0LdtVIGLuxFKg9bgpO0rs0ojsELVpW0ohShCFloIQhALELKEGt1a3F0RCDiWrELsQsFiujlCQ2/YlCsIq0mOHMBOFxalqCBbY7HbFWm6003fdOXSclEtodhlVv6muSODv5yrqurMJkHm639l1up/4bXjlA+M/JMVq3YtVP2rNV/Zx/NeqyyVyfY2nNoTB5MLKjDiKrPI/JH951AP11QdQ8fmvVdTYdJ2bG+gSZ+61nOdJn7o+iSI8uDblT/P9Y+ax/fVT/PHo1enX7lWU49zT/dH0Wn/RFl/yaf7o+io8y/3tVP8A7g+UfJdKNnrVcqj3Txeyn/vc1elv+jbMP8Gn+6Pot27s0BlTYPIfRB5+2f2eVasF76LRrfqio4eVO8D0vBSbZnZnRbHevqVOIpNbSaepJc70IVwt2LSGTG+i6iwMGQCHqH7F2Syzj/09nbSkAFwEuIGV55lzvMp5p2d5zT2KAGi3DEQ20bEUpZZkpuLICK5CmujWrcNWzWoa0DFuGro1q6BiiNGhF1dQ1Zuo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89585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Clots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116" y="858330"/>
            <a:ext cx="2673684" cy="304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 high BP may be indicative of some blockage in your arteries.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If this is suspected people are often given and ultrasound to look for any plaque formations and damage to the arteries.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If this is found then various treatments can be given.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056" y="4114800"/>
            <a:ext cx="3643312" cy="24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Circulatory System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Delivers 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and nutrients to tissues from the lungs and digestive system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Bring wastes from the tissues to be filtered and eliminated by excretory system and lungs</a:t>
            </a:r>
          </a:p>
        </p:txBody>
      </p:sp>
      <p:pic>
        <p:nvPicPr>
          <p:cNvPr id="4" name="Picture 3" descr="k-presentation-circula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76400"/>
            <a:ext cx="40767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Circulatory System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Composed of the heart, blood vessels and the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37333"/>
            <a:ext cx="3960093" cy="478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The Heart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The heart is a hollow organ made of muscle near the center of the chest.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Contractions pump the blood</a:t>
            </a:r>
          </a:p>
        </p:txBody>
      </p:sp>
      <p:pic>
        <p:nvPicPr>
          <p:cNvPr id="4" name="Picture 3" descr="Heart 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417638"/>
            <a:ext cx="4445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Human Heart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136" y="1600200"/>
            <a:ext cx="67217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The Heart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Has four chambers.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Right and left atriums (receive blood)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Right and left ventricles (which pump blood out of the heart)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002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Control of Heart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sinorial</a:t>
            </a:r>
            <a:r>
              <a:rPr lang="en-US" dirty="0" smtClean="0">
                <a:solidFill>
                  <a:srgbClr val="FFFF00"/>
                </a:solidFill>
              </a:rPr>
              <a:t> atrial </a:t>
            </a:r>
            <a:r>
              <a:rPr lang="en-US" dirty="0">
                <a:solidFill>
                  <a:srgbClr val="FFFF00"/>
                </a:solidFill>
              </a:rPr>
              <a:t>(SA) </a:t>
            </a:r>
            <a:r>
              <a:rPr lang="en-US" dirty="0" smtClean="0">
                <a:solidFill>
                  <a:srgbClr val="FFFF00"/>
                </a:solidFill>
              </a:rPr>
              <a:t>node controls the rate of the human heart. It fires and causes the atria to contract.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SA node sends an electrical impulse that is then picked up by other fibers called the </a:t>
            </a:r>
            <a:r>
              <a:rPr lang="en-US" dirty="0" err="1" smtClean="0">
                <a:solidFill>
                  <a:srgbClr val="FFFF00"/>
                </a:solidFill>
              </a:rPr>
              <a:t>atrioventricular</a:t>
            </a:r>
            <a:r>
              <a:rPr lang="en-US" dirty="0" smtClean="0">
                <a:solidFill>
                  <a:srgbClr val="FFFF00"/>
                </a:solidFill>
              </a:rPr>
              <a:t> (AV) node. After a fraction of a second the ventricles then contract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Gill Sans Ultra Bold"/>
                <a:cs typeface="Gill Sans Ultra Bold"/>
              </a:rPr>
              <a:t>Superior Vena Cava</a:t>
            </a:r>
            <a:endParaRPr lang="en-US" sz="4800" dirty="0">
              <a:solidFill>
                <a:srgbClr val="00009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Brings blood with high CO</a:t>
            </a:r>
            <a:r>
              <a:rPr lang="en-US" b="1" baseline="-25000" dirty="0" smtClean="0">
                <a:solidFill>
                  <a:srgbClr val="FFFF00"/>
                </a:solidFill>
                <a:latin typeface="+mj-lt"/>
                <a:cs typeface="Comic Sans MS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 levels back from the top half of the body</a:t>
            </a:r>
          </a:p>
          <a:p>
            <a:endParaRPr lang="en-US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+mj-lt"/>
                <a:cs typeface="Comic Sans MS"/>
              </a:rPr>
              <a:t>A large vein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17638"/>
            <a:ext cx="4451044" cy="481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138</TotalTime>
  <Words>697</Words>
  <Application>Microsoft Office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Gill Sans Ultra Bold</vt:lpstr>
      <vt:lpstr>Office Theme</vt:lpstr>
      <vt:lpstr>Circulatory System</vt:lpstr>
      <vt:lpstr>Circulatory System</vt:lpstr>
      <vt:lpstr>Circulatory System</vt:lpstr>
      <vt:lpstr>Circulatory System</vt:lpstr>
      <vt:lpstr>The Heart</vt:lpstr>
      <vt:lpstr>The Human Heart</vt:lpstr>
      <vt:lpstr>The Heart</vt:lpstr>
      <vt:lpstr>Control of Heart Beat</vt:lpstr>
      <vt:lpstr>Superior Vena Cava</vt:lpstr>
      <vt:lpstr>Inferior Vena Cava</vt:lpstr>
      <vt:lpstr>Right Atrium</vt:lpstr>
      <vt:lpstr>Right Ventricle</vt:lpstr>
      <vt:lpstr>Left &amp; Right Pulmonary Artery</vt:lpstr>
      <vt:lpstr>Left Atrium</vt:lpstr>
      <vt:lpstr>Left Ventricle</vt:lpstr>
      <vt:lpstr>Aorta </vt:lpstr>
      <vt:lpstr>Blood Vessels </vt:lpstr>
      <vt:lpstr>Arteries</vt:lpstr>
      <vt:lpstr>Capillaries</vt:lpstr>
      <vt:lpstr>Veins</vt:lpstr>
      <vt:lpstr>Blood: Avg. 4-6 liters</vt:lpstr>
      <vt:lpstr>Blood: Red Blood Cells</vt:lpstr>
      <vt:lpstr>Blood: White Blood Cells</vt:lpstr>
      <vt:lpstr>Blood: Platelets</vt:lpstr>
      <vt:lpstr>Blood Clot Cascade</vt:lpstr>
      <vt:lpstr>Blood Pressure</vt:lpstr>
      <vt:lpstr>Blood Clots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Karen Eknaian</dc:creator>
  <cp:lastModifiedBy>Andrew McLean</cp:lastModifiedBy>
  <cp:revision>14</cp:revision>
  <dcterms:created xsi:type="dcterms:W3CDTF">2009-05-13T11:27:42Z</dcterms:created>
  <dcterms:modified xsi:type="dcterms:W3CDTF">2014-05-12T14:16:03Z</dcterms:modified>
</cp:coreProperties>
</file>