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8" r:id="rId11"/>
    <p:sldId id="269" r:id="rId12"/>
    <p:sldId id="27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6" r:id="rId21"/>
    <p:sldId id="267" r:id="rId22"/>
    <p:sldId id="265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3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ABF40-DB55-F047-A4D2-C151BC16AD13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2703B-2D82-0649-B999-BD3D2FC4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0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2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F92E-AFBB-408B-AFE2-C4F9C1F6517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C35D-6903-4011-B59E-EAE7A7088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Endocrine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2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1647" cy="4351338"/>
          </a:xfrm>
        </p:spPr>
        <p:txBody>
          <a:bodyPr/>
          <a:lstStyle/>
          <a:p>
            <a:r>
              <a:rPr lang="en-US" dirty="0" smtClean="0"/>
              <a:t>Makes hormones that control the pituitary gland (releasing hormones or </a:t>
            </a:r>
            <a:r>
              <a:rPr lang="en-US" dirty="0" err="1" smtClean="0"/>
              <a:t>neurohormones</a:t>
            </a:r>
            <a:r>
              <a:rPr lang="en-US" dirty="0" smtClean="0"/>
              <a:t>) and hormones that are stored in the pituitary gland.</a:t>
            </a:r>
          </a:p>
          <a:p>
            <a:endParaRPr lang="en-US" dirty="0"/>
          </a:p>
          <a:p>
            <a:r>
              <a:rPr lang="en-US" dirty="0" smtClean="0"/>
              <a:t>The hypothalamus also controls body temperature, hunger, fatigue, sleep and </a:t>
            </a:r>
            <a:r>
              <a:rPr lang="en-US" dirty="0" smtClean="0"/>
              <a:t>circadian </a:t>
            </a:r>
            <a:r>
              <a:rPr lang="en-US" dirty="0" smtClean="0"/>
              <a:t>rhythms.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586254"/>
            <a:ext cx="4286249" cy="2793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3386138"/>
            <a:ext cx="42862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1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890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Produces hormones that regulate many other endocrine glands and some organs.</a:t>
            </a:r>
          </a:p>
          <a:p>
            <a:endParaRPr lang="en-US" dirty="0"/>
          </a:p>
          <a:p>
            <a:r>
              <a:rPr lang="en-US" dirty="0" smtClean="0"/>
              <a:t>Anterior pituitary gland – controlled by regulatory hormones released by the hypothalamus.</a:t>
            </a:r>
          </a:p>
          <a:p>
            <a:endParaRPr lang="en-US" dirty="0"/>
          </a:p>
          <a:p>
            <a:r>
              <a:rPr lang="en-US" dirty="0" smtClean="0"/>
              <a:t>Posterior pituitary gland – develops as an extension of the hypothalamus. </a:t>
            </a:r>
            <a:r>
              <a:rPr lang="en-US" dirty="0" err="1" smtClean="0"/>
              <a:t>Neurosecretory</a:t>
            </a:r>
            <a:r>
              <a:rPr lang="en-US" dirty="0" smtClean="0"/>
              <a:t> cells extend from the hypothalamus with terminals in the posterior pituitary gland.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105" y="3369934"/>
            <a:ext cx="5743575" cy="32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06" y="360263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raditionalbotanicalmedicine.com/wp-content/uploads/2012/04/horm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48" y="200320"/>
            <a:ext cx="8173825" cy="61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1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Pineal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9478" cy="4351338"/>
          </a:xfrm>
        </p:spPr>
        <p:txBody>
          <a:bodyPr/>
          <a:lstStyle/>
          <a:p>
            <a:r>
              <a:rPr lang="en-US" dirty="0" smtClean="0"/>
              <a:t>The pineal gland releases melatonin, which is involved in rhythmic activities, such as daily sleep-wake cycles.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849" y="1547765"/>
            <a:ext cx="5841670" cy="3505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38" b="24627"/>
          <a:stretch/>
        </p:blipFill>
        <p:spPr>
          <a:xfrm>
            <a:off x="838200" y="3782555"/>
            <a:ext cx="4762500" cy="23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uerhome.com/ryan/endocrine_system/pictures/parathyroid_gland_diagra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34" y="213098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11" y="261938"/>
            <a:ext cx="10515600" cy="1325563"/>
          </a:xfrm>
        </p:spPr>
        <p:txBody>
          <a:bodyPr/>
          <a:lstStyle/>
          <a:p>
            <a:r>
              <a:rPr lang="en-US" dirty="0" smtClean="0"/>
              <a:t>Thyroid and Parathyroid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11" y="1759785"/>
            <a:ext cx="4293124" cy="4351338"/>
          </a:xfrm>
        </p:spPr>
        <p:txBody>
          <a:bodyPr/>
          <a:lstStyle/>
          <a:p>
            <a:r>
              <a:rPr lang="en-US" dirty="0" smtClean="0"/>
              <a:t>Thyroid produces thyroxin which regulates metabolism throughout the body</a:t>
            </a:r>
          </a:p>
          <a:p>
            <a:endParaRPr lang="en-US" dirty="0"/>
          </a:p>
          <a:p>
            <a:r>
              <a:rPr lang="en-US" dirty="0" smtClean="0"/>
              <a:t>Parathyroid Glands – 4 glands which release parathyroid hormone, which regulates the level of calcium in the blood.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35" y="3291722"/>
            <a:ext cx="7333234" cy="35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68" y="224414"/>
            <a:ext cx="2970229" cy="1325563"/>
          </a:xfrm>
        </p:spPr>
        <p:txBody>
          <a:bodyPr/>
          <a:lstStyle/>
          <a:p>
            <a:r>
              <a:rPr lang="en-US" dirty="0" smtClean="0"/>
              <a:t>Thymus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21" y="4266766"/>
            <a:ext cx="6882353" cy="2061181"/>
          </a:xfrm>
        </p:spPr>
        <p:txBody>
          <a:bodyPr/>
          <a:lstStyle/>
          <a:p>
            <a:r>
              <a:rPr lang="en-US" dirty="0" smtClean="0"/>
              <a:t>During childhood the thymus releases </a:t>
            </a:r>
            <a:r>
              <a:rPr lang="en-US" dirty="0" err="1" smtClean="0"/>
              <a:t>thymosin</a:t>
            </a:r>
            <a:r>
              <a:rPr lang="en-US" dirty="0" smtClean="0"/>
              <a:t>, which stimulates T cell development and proper immune response.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74" y="365125"/>
            <a:ext cx="4733925" cy="5676900"/>
          </a:xfrm>
          <a:prstGeom prst="rect">
            <a:avLst/>
          </a:prstGeom>
        </p:spPr>
      </p:pic>
      <p:pic>
        <p:nvPicPr>
          <p:cNvPr id="2050" name="Picture 2" descr="http://www.absoluteempowerment.com/attachments/Image/The_Tymus_Gland/thy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27" y="838356"/>
            <a:ext cx="2876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4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7610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pancreas produces insulin and glucagon which regulate blood sugar levels. </a:t>
            </a:r>
          </a:p>
          <a:p>
            <a:endParaRPr lang="en-US" dirty="0"/>
          </a:p>
          <a:p>
            <a:r>
              <a:rPr lang="en-US" dirty="0" smtClean="0"/>
              <a:t>Glucagon is a peptide hormone produced by alpha cells and raises blood sugar levels. Glucagon causes the liver to convert stored glycogen into glucose. </a:t>
            </a:r>
          </a:p>
          <a:p>
            <a:endParaRPr lang="en-US" dirty="0"/>
          </a:p>
          <a:p>
            <a:r>
              <a:rPr lang="en-US" dirty="0" smtClean="0"/>
              <a:t>Insulin is a peptide hormone produced by beta cells. It lowers blood glucose levels by causing cells in the skeletal muscles and fat tissue to absorb glucose from the blood.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22" y="214828"/>
            <a:ext cx="4846064" cy="3643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07" t="5622" r="1122" b="10342"/>
          <a:stretch/>
        </p:blipFill>
        <p:spPr>
          <a:xfrm>
            <a:off x="7211507" y="3857968"/>
            <a:ext cx="3761294" cy="2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5355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adrenal glands release hormones which help the body respond to stress. </a:t>
            </a:r>
          </a:p>
          <a:p>
            <a:endParaRPr lang="en-US" dirty="0"/>
          </a:p>
          <a:p>
            <a:r>
              <a:rPr lang="en-US" dirty="0" smtClean="0"/>
              <a:t>Corticosteroids – steroid hormones e.g. cortisol</a:t>
            </a:r>
          </a:p>
          <a:p>
            <a:endParaRPr lang="en-US" dirty="0"/>
          </a:p>
          <a:p>
            <a:r>
              <a:rPr lang="en-US" dirty="0" err="1" smtClean="0"/>
              <a:t>Catecholamines</a:t>
            </a:r>
            <a:r>
              <a:rPr lang="en-US" dirty="0" smtClean="0"/>
              <a:t> – e.g. epinephrine (adrenaline) and norepinephrine (noradrenaline)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7" t="2375" r="985" b="8475"/>
          <a:stretch/>
        </p:blipFill>
        <p:spPr>
          <a:xfrm>
            <a:off x="6721311" y="13756"/>
            <a:ext cx="4487159" cy="3987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4001294"/>
            <a:ext cx="4514850" cy="26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0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380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Ovaries produce estrogens and progesterone</a:t>
            </a:r>
          </a:p>
          <a:p>
            <a:endParaRPr lang="en-US" dirty="0"/>
          </a:p>
          <a:p>
            <a:r>
              <a:rPr lang="en-US" dirty="0" smtClean="0"/>
              <a:t>Estrogens are required for the development of secondary sex characteristics and for the development of eggs. </a:t>
            </a:r>
          </a:p>
          <a:p>
            <a:endParaRPr lang="en-US" dirty="0"/>
          </a:p>
          <a:p>
            <a:r>
              <a:rPr lang="en-US" dirty="0" smtClean="0"/>
              <a:t>Progesterone prepares the uterus for a fertilized egg.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78" y="1415934"/>
            <a:ext cx="4706322" cy="37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6357" cy="4351338"/>
          </a:xfrm>
        </p:spPr>
        <p:txBody>
          <a:bodyPr/>
          <a:lstStyle/>
          <a:p>
            <a:r>
              <a:rPr lang="en-US" dirty="0" smtClean="0"/>
              <a:t>The testes produce testosterone, which is responsible for sperm production and the development of male secondary sex characteristics. </a:t>
            </a:r>
            <a:endParaRPr lang="en-US" dirty="0"/>
          </a:p>
        </p:txBody>
      </p:sp>
      <p:pic>
        <p:nvPicPr>
          <p:cNvPr id="3074" name="Picture 2" descr="http://micro-reversals.com/images/testes-epididy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27" y="1518811"/>
            <a:ext cx="4753298" cy="364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5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83359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	Cells in a large organism </a:t>
            </a:r>
            <a:r>
              <a:rPr lang="en-US" sz="3600" b="1" dirty="0" smtClean="0"/>
              <a:t>communicate</a:t>
            </a:r>
            <a:r>
              <a:rPr lang="en-US" sz="3600" dirty="0" smtClean="0"/>
              <a:t> via chemical signals passed from one cell to another.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These signals can change the rate that cells are performing activities and can thus cause dramatic effects in cells.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600" dirty="0" smtClean="0"/>
              <a:t>	Via this communication cells can establish homeostasis.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927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84" y="146556"/>
            <a:ext cx="10515600" cy="1325563"/>
          </a:xfrm>
        </p:spPr>
        <p:txBody>
          <a:bodyPr/>
          <a:lstStyle/>
          <a:p>
            <a:r>
              <a:rPr lang="en-US" dirty="0" smtClean="0"/>
              <a:t>Hormone Action – Steroid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820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Because steroid hormones are lipids they can pass across the cell membrane. </a:t>
            </a:r>
          </a:p>
          <a:p>
            <a:endParaRPr lang="en-US" dirty="0"/>
          </a:p>
          <a:p>
            <a:r>
              <a:rPr lang="en-US" dirty="0" smtClean="0"/>
              <a:t>Once inside they bind to a receptor (found only in the target cells) and form the hormone-receptor complex.</a:t>
            </a:r>
          </a:p>
          <a:p>
            <a:endParaRPr lang="en-US" dirty="0"/>
          </a:p>
          <a:p>
            <a:r>
              <a:rPr lang="en-US" dirty="0" smtClean="0"/>
              <a:t>The hormone-receptor complex becomes a transcription factor</a:t>
            </a:r>
          </a:p>
          <a:p>
            <a:endParaRPr lang="en-US" dirty="0"/>
          </a:p>
          <a:p>
            <a:r>
              <a:rPr lang="en-US" dirty="0" smtClean="0"/>
              <a:t>Transcription and translation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21" y="1118614"/>
            <a:ext cx="5414118" cy="53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43" y="233149"/>
            <a:ext cx="10515600" cy="1325563"/>
          </a:xfrm>
        </p:spPr>
        <p:txBody>
          <a:bodyPr/>
          <a:lstStyle/>
          <a:p>
            <a:r>
              <a:rPr lang="en-US" dirty="0" smtClean="0"/>
              <a:t>Hormone Action – </a:t>
            </a:r>
            <a:r>
              <a:rPr lang="en-US" dirty="0" err="1" smtClean="0"/>
              <a:t>Nonsteroid</a:t>
            </a:r>
            <a:r>
              <a:rPr lang="en-US" dirty="0" smtClean="0"/>
              <a:t>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374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nonsteroid</a:t>
            </a:r>
            <a:r>
              <a:rPr lang="en-US" dirty="0" smtClean="0"/>
              <a:t> hormone binds to receptors on the cell membrane</a:t>
            </a:r>
          </a:p>
          <a:p>
            <a:endParaRPr lang="en-US" dirty="0"/>
          </a:p>
          <a:p>
            <a:r>
              <a:rPr lang="en-US" dirty="0" smtClean="0"/>
              <a:t>The binding of the hormone activates enzymes on the inner surface of the cell membrane</a:t>
            </a:r>
          </a:p>
          <a:p>
            <a:endParaRPr lang="en-US" dirty="0"/>
          </a:p>
          <a:p>
            <a:r>
              <a:rPr lang="en-US" dirty="0" smtClean="0"/>
              <a:t>These enzymes release secondary messengers such as calcium ions, nucleotides, and fatty acids.</a:t>
            </a:r>
          </a:p>
          <a:p>
            <a:endParaRPr lang="en-US" dirty="0"/>
          </a:p>
          <a:p>
            <a:r>
              <a:rPr lang="en-US" dirty="0" smtClean="0"/>
              <a:t>Another very common type of secondary messenger is </a:t>
            </a:r>
            <a:r>
              <a:rPr lang="en-US" dirty="0" err="1" smtClean="0"/>
              <a:t>cAMP</a:t>
            </a:r>
            <a:r>
              <a:rPr lang="en-US" dirty="0" smtClean="0"/>
              <a:t> which is produced from ATP</a:t>
            </a:r>
          </a:p>
          <a:p>
            <a:endParaRPr lang="en-US" dirty="0"/>
          </a:p>
          <a:p>
            <a:r>
              <a:rPr lang="en-US" dirty="0" smtClean="0"/>
              <a:t>Secondary messengers activate or inhibit a wide range on cellular functions.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861" y="1469133"/>
            <a:ext cx="5284510" cy="50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Prostaglandins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glands of the endocrine system were once thought to be the only organs that produced hormones.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now know that all cells produce hormone like substances called prostaglandins.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are modified fatty acids produced by a wide variety of cells. Some cause smooth muscle to contract or things like pain sensations during a headache.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generally effect only nearby cells and for this reason are referred to as “local hormones”.</a:t>
            </a:r>
          </a:p>
        </p:txBody>
      </p:sp>
    </p:spTree>
    <p:extLst>
      <p:ext uri="{BB962C8B-B14F-4D97-AF65-F5344CB8AC3E}">
        <p14:creationId xmlns:p14="http://schemas.microsoft.com/office/powerpoint/2010/main" val="330405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m.edu/~lkravitz/Media/hormone2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7" y="0"/>
            <a:ext cx="6771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docstoccdn.com/thumb/orig/10220347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4287" r="2285" b="5099"/>
          <a:stretch/>
        </p:blipFill>
        <p:spPr bwMode="auto">
          <a:xfrm>
            <a:off x="65988" y="-1"/>
            <a:ext cx="9219414" cy="683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Junctions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9650288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Cells within a tissue are connected to one another via </a:t>
            </a:r>
            <a:r>
              <a:rPr lang="en-US" b="1" dirty="0" smtClean="0"/>
              <a:t>cellular junctions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dirty="0" smtClean="0"/>
              <a:t>	Some of these junctions hold cells tightly together.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dirty="0" smtClean="0"/>
              <a:t>	Others allow small molecules to pass through that carry chemical signals to other adjacent cell.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dirty="0" smtClean="0"/>
              <a:t>	The cell receiving this signal must have an appropriate </a:t>
            </a:r>
            <a:r>
              <a:rPr lang="en-US" b="1" dirty="0" smtClean="0"/>
              <a:t>receptor </a:t>
            </a:r>
            <a:r>
              <a:rPr lang="en-US" dirty="0" smtClean="0"/>
              <a:t>that the signaling molecule can bind to (located on the cell membrane or in the cytoplasm.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320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Junction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444" y="1972470"/>
            <a:ext cx="6858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7688" y="594928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 Cellular communication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19936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 the cell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6820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 tissue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8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 Communication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737" y="1742754"/>
            <a:ext cx="237481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702" y="1742755"/>
            <a:ext cx="2143125" cy="22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911" y="4034672"/>
            <a:ext cx="3538431" cy="23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53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Communication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11" y="1918134"/>
            <a:ext cx="3205735" cy="23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0994" y="41826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to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2970" y="14534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distance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242648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distance</a:t>
            </a:r>
            <a:endParaRPr lang="en-GB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1" y="1700809"/>
            <a:ext cx="3855745" cy="28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9916" y="30942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distance</a:t>
            </a:r>
            <a:endParaRPr lang="en-GB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055" y="3463570"/>
            <a:ext cx="33316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11824" y="605692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Hormones – Affect many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1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194" y="365125"/>
            <a:ext cx="5532606" cy="1325563"/>
          </a:xfrm>
        </p:spPr>
        <p:txBody>
          <a:bodyPr/>
          <a:lstStyle/>
          <a:p>
            <a:r>
              <a:rPr lang="en-US" dirty="0" smtClean="0"/>
              <a:t>Hormones and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194" y="1825625"/>
            <a:ext cx="5532605" cy="4351338"/>
          </a:xfrm>
        </p:spPr>
        <p:txBody>
          <a:bodyPr/>
          <a:lstStyle/>
          <a:p>
            <a:r>
              <a:rPr lang="en-US" dirty="0" smtClean="0"/>
              <a:t>The endocrine system is s form of cell communication that broadcasts a chemical message</a:t>
            </a:r>
          </a:p>
          <a:p>
            <a:endParaRPr lang="en-US" dirty="0"/>
          </a:p>
          <a:p>
            <a:r>
              <a:rPr lang="en-US" dirty="0" smtClean="0"/>
              <a:t>The endocrine system is made up of glands that release hormones</a:t>
            </a:r>
          </a:p>
          <a:p>
            <a:endParaRPr lang="en-US" dirty="0"/>
          </a:p>
          <a:p>
            <a:r>
              <a:rPr lang="en-US" dirty="0" smtClean="0"/>
              <a:t>Hormones deliver messages throughout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1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3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37" y="47575"/>
            <a:ext cx="4280555" cy="1325563"/>
          </a:xfrm>
        </p:spPr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54" y="1373138"/>
            <a:ext cx="6458146" cy="4820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Hormones act by binding to specific receptors on a cell membrane or within a cell.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Cells that have the appropriate receptor are known as </a:t>
            </a:r>
            <a:r>
              <a:rPr lang="en-US" b="1" dirty="0" smtClean="0"/>
              <a:t>target cells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In general the bodies response to hormones are slower and last longer than the responses to nerve impulses.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Many bodily functions depend on the effects of two opposing hormones. For example insulin and glucagon.</a:t>
            </a:r>
            <a:endParaRPr lang="en-US" dirty="0"/>
          </a:p>
        </p:txBody>
      </p:sp>
      <p:pic>
        <p:nvPicPr>
          <p:cNvPr id="3074" name="Picture 2" descr="http://www2.estrellamountain.edu/faculty/farabee/biobk/hormone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50" y="1498861"/>
            <a:ext cx="5192487" cy="39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1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gland is an organ that produces and releases a substance or secretion.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Exocrine glands release their substances through ducts either out of the body or into the digestive system. E.g. sweat, tears, and digestive enzymes.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Endocrine </a:t>
            </a:r>
            <a:r>
              <a:rPr lang="en-US" dirty="0" smtClean="0"/>
              <a:t>glands usually release their secretions (hormones) directly into the blood.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727</Words>
  <Application>Microsoft Macintosh PowerPoint</Application>
  <PresentationFormat>Custom</PresentationFormat>
  <Paragraphs>111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Endocrine System</vt:lpstr>
      <vt:lpstr>Cellular Communication</vt:lpstr>
      <vt:lpstr>Cellular Junctions</vt:lpstr>
      <vt:lpstr>Types of Junction</vt:lpstr>
      <vt:lpstr>Types of Cell Communication</vt:lpstr>
      <vt:lpstr>Cell Communication</vt:lpstr>
      <vt:lpstr>Hormones and Glands</vt:lpstr>
      <vt:lpstr>Hormones</vt:lpstr>
      <vt:lpstr>Glands</vt:lpstr>
      <vt:lpstr>Hypothalamus</vt:lpstr>
      <vt:lpstr>Pituitary Gland</vt:lpstr>
      <vt:lpstr>PowerPoint Presentation</vt:lpstr>
      <vt:lpstr>Pineal Gland</vt:lpstr>
      <vt:lpstr>Thyroid and Parathyroid Glands</vt:lpstr>
      <vt:lpstr>Thymus</vt:lpstr>
      <vt:lpstr>Pancreas</vt:lpstr>
      <vt:lpstr>Adrenal Glands</vt:lpstr>
      <vt:lpstr>Ovaries</vt:lpstr>
      <vt:lpstr>Testes</vt:lpstr>
      <vt:lpstr>Hormone Action – Steroid Hormones</vt:lpstr>
      <vt:lpstr>Hormone Action – Nonsteroid Hormones</vt:lpstr>
      <vt:lpstr>Prostaglandins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Endocrine System</dc:title>
  <dc:creator>Andrew McLean</dc:creator>
  <cp:lastModifiedBy>Andrew McLean</cp:lastModifiedBy>
  <cp:revision>15</cp:revision>
  <cp:lastPrinted>2014-04-30T12:41:56Z</cp:lastPrinted>
  <dcterms:created xsi:type="dcterms:W3CDTF">2014-04-27T13:41:37Z</dcterms:created>
  <dcterms:modified xsi:type="dcterms:W3CDTF">2014-04-30T14:05:23Z</dcterms:modified>
</cp:coreProperties>
</file>