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80" r:id="rId11"/>
    <p:sldId id="264" r:id="rId12"/>
    <p:sldId id="266" r:id="rId13"/>
    <p:sldId id="281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8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DF9C-E830-4B6B-9162-65B14CB17CC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F1E6-B557-41E6-A3F5-CBCE12EF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0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DF9C-E830-4B6B-9162-65B14CB17CC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F1E6-B557-41E6-A3F5-CBCE12EF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89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DF9C-E830-4B6B-9162-65B14CB17CC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F1E6-B557-41E6-A3F5-CBCE12EF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10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DF9C-E830-4B6B-9162-65B14CB17CC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F1E6-B557-41E6-A3F5-CBCE12EF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5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DF9C-E830-4B6B-9162-65B14CB17CC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F1E6-B557-41E6-A3F5-CBCE12EF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DF9C-E830-4B6B-9162-65B14CB17CC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F1E6-B557-41E6-A3F5-CBCE12EF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9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DF9C-E830-4B6B-9162-65B14CB17CC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F1E6-B557-41E6-A3F5-CBCE12EF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1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DF9C-E830-4B6B-9162-65B14CB17CC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F1E6-B557-41E6-A3F5-CBCE12EF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9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DF9C-E830-4B6B-9162-65B14CB17CC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F1E6-B557-41E6-A3F5-CBCE12EF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6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DF9C-E830-4B6B-9162-65B14CB17CC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F1E6-B557-41E6-A3F5-CBCE12EF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CDF9C-E830-4B6B-9162-65B14CB17CC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5F1E6-B557-41E6-A3F5-CBCE12EF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4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CDF9C-E830-4B6B-9162-65B14CB17CC1}" type="datetimeFigureOut">
              <a:rPr lang="en-US" smtClean="0"/>
              <a:t>5/19/2014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5F1E6-B557-41E6-A3F5-CBCE12EF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6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0090"/>
                </a:solidFill>
                <a:latin typeface="Gill Sans Ultra Bold"/>
                <a:cs typeface="Gill Sans Ultra Bold"/>
              </a:rPr>
              <a:t>Nervous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02" y="223723"/>
            <a:ext cx="4590854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Action Potentials (AP)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019" y="1423447"/>
            <a:ext cx="4590854" cy="475351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At the leading edge of the nerve impulse gates in the sodium channels open. The membrane becomes more permeable to Na</a:t>
            </a:r>
            <a:r>
              <a:rPr lang="en-US" baseline="30000" dirty="0" smtClean="0"/>
              <a:t>+</a:t>
            </a:r>
            <a:r>
              <a:rPr lang="en-US" dirty="0" smtClean="0"/>
              <a:t> ions and an action potential occurs.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As the AP passes, gates the potassium channels open, allowing K</a:t>
            </a:r>
            <a:r>
              <a:rPr lang="en-US" baseline="30000" dirty="0" smtClean="0"/>
              <a:t>+</a:t>
            </a:r>
            <a:r>
              <a:rPr lang="en-US" dirty="0" smtClean="0"/>
              <a:t> ions to flow out and restoring negative potential inside the axon.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AP moves along the axon</a:t>
            </a:r>
            <a:endParaRPr lang="en-US" dirty="0"/>
          </a:p>
        </p:txBody>
      </p:sp>
      <p:pic>
        <p:nvPicPr>
          <p:cNvPr id="1026" name="Picture 2" descr="http://upload.wikimedia.org/wikipedia/commons/2/2f/Action_potential_propagation_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489" y="568013"/>
            <a:ext cx="6777525" cy="501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7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Synapse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mic Sans MS"/>
              </a:rPr>
              <a:t>Where the impulse is transferred from one neuron to the next by neurotransmitters.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530" y="624682"/>
            <a:ext cx="5549245" cy="59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Somatic </a:t>
            </a:r>
            <a:r>
              <a:rPr lang="en-US" sz="4800" dirty="0" err="1">
                <a:solidFill>
                  <a:srgbClr val="000090"/>
                </a:solidFill>
                <a:latin typeface="Gill Sans Ultra Bold"/>
                <a:cs typeface="Gill Sans Ultra Bold"/>
              </a:rPr>
              <a:t>vs</a:t>
            </a:r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 Autonomic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770" y="1505871"/>
            <a:ext cx="6008017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Comic Sans MS"/>
              </a:rPr>
              <a:t>Somatic</a:t>
            </a:r>
            <a:r>
              <a:rPr lang="en-US" dirty="0" smtClean="0">
                <a:cs typeface="Comic Sans MS"/>
              </a:rPr>
              <a:t>: controls conscious movement (skeletal muscles).</a:t>
            </a:r>
          </a:p>
          <a:p>
            <a:r>
              <a:rPr lang="en-US" b="1" dirty="0" smtClean="0">
                <a:cs typeface="Comic Sans MS"/>
              </a:rPr>
              <a:t>Autonomic</a:t>
            </a:r>
            <a:r>
              <a:rPr lang="en-US" dirty="0" smtClean="0">
                <a:cs typeface="Comic Sans MS"/>
              </a:rPr>
              <a:t>: controls and regulates involuntary muscle action – </a:t>
            </a:r>
            <a:r>
              <a:rPr lang="en-US" b="1" dirty="0" smtClean="0">
                <a:cs typeface="Comic Sans MS"/>
              </a:rPr>
              <a:t>sympathetic</a:t>
            </a:r>
            <a:r>
              <a:rPr lang="en-US" dirty="0" smtClean="0">
                <a:cs typeface="Comic Sans MS"/>
              </a:rPr>
              <a:t> and </a:t>
            </a:r>
            <a:r>
              <a:rPr lang="en-US" b="1" dirty="0" smtClean="0">
                <a:cs typeface="Comic Sans MS"/>
              </a:rPr>
              <a:t>parasympathetic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18" y="4284484"/>
            <a:ext cx="5068982" cy="22505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460" y="365125"/>
            <a:ext cx="3929426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6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6" descr="http://medicalterms.info/img/uploads/anatomy/peripheral-nervous-sy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503" y="1933606"/>
            <a:ext cx="1687831" cy="177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20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914" y="1863968"/>
            <a:ext cx="2647950" cy="1724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7388" y="97722"/>
            <a:ext cx="3903482" cy="6906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>
            <a:off x="5599129" y="788400"/>
            <a:ext cx="11685" cy="4816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616304" y="1270009"/>
            <a:ext cx="7984504" cy="1527142"/>
            <a:chOff x="1857080" y="1970202"/>
            <a:chExt cx="7984504" cy="1527142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599129" y="1970202"/>
              <a:ext cx="424245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857080" y="1970202"/>
              <a:ext cx="374204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857080" y="1970202"/>
              <a:ext cx="9427" cy="148943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837067" y="1970202"/>
              <a:ext cx="0" cy="152714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124951" y="2819717"/>
            <a:ext cx="119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Central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80092" y="2759444"/>
            <a:ext cx="1574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Peripheral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616304" y="3196021"/>
            <a:ext cx="0" cy="121437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22798" y="4628895"/>
            <a:ext cx="6976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80092" y="4410392"/>
            <a:ext cx="1347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Somatic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087145" y="4444229"/>
            <a:ext cx="16214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Autonomic</a:t>
            </a:r>
            <a:endParaRPr lang="en-US" dirty="0"/>
          </a:p>
        </p:txBody>
      </p:sp>
      <p:pic>
        <p:nvPicPr>
          <p:cNvPr id="2050" name="Picture 2" descr="https://encrypted-tbn0.gstatic.com/images?q=tbn:ANd9GcSMsemyaNtXyunhCTlh8wFCbNBTsWX08sYm-MaHzfUWqbqe8St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16" y="5078331"/>
            <a:ext cx="1374971" cy="135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1156" y="4223354"/>
            <a:ext cx="854011" cy="1180413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21" idx="2"/>
          </p:cNvCxnSpPr>
          <p:nvPr/>
        </p:nvCxnSpPr>
        <p:spPr>
          <a:xfrm>
            <a:off x="9897850" y="4905894"/>
            <a:ext cx="0" cy="33540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212264" y="5250730"/>
            <a:ext cx="368558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9897850" y="5241303"/>
            <a:ext cx="123771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49" name="Straight Connector 2048"/>
          <p:cNvCxnSpPr/>
          <p:nvPr/>
        </p:nvCxnSpPr>
        <p:spPr>
          <a:xfrm>
            <a:off x="11135560" y="5250730"/>
            <a:ext cx="0" cy="6693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52" name="Straight Connector 2051"/>
          <p:cNvCxnSpPr/>
          <p:nvPr/>
        </p:nvCxnSpPr>
        <p:spPr>
          <a:xfrm>
            <a:off x="6212264" y="5250730"/>
            <a:ext cx="0" cy="6127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3" name="TextBox 2052"/>
          <p:cNvSpPr txBox="1"/>
          <p:nvPr/>
        </p:nvSpPr>
        <p:spPr>
          <a:xfrm>
            <a:off x="5358353" y="5929458"/>
            <a:ext cx="2087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Sympathetic</a:t>
            </a:r>
            <a:endParaRPr lang="en-US" dirty="0" smtClean="0"/>
          </a:p>
          <a:p>
            <a:r>
              <a:rPr lang="en-US" dirty="0" smtClean="0"/>
              <a:t>“fight or flight”</a:t>
            </a:r>
            <a:endParaRPr lang="en-US" dirty="0"/>
          </a:p>
        </p:txBody>
      </p:sp>
      <p:sp>
        <p:nvSpPr>
          <p:cNvPr id="2054" name="TextBox 2053"/>
          <p:cNvSpPr txBox="1"/>
          <p:nvPr/>
        </p:nvSpPr>
        <p:spPr>
          <a:xfrm>
            <a:off x="9888864" y="5929458"/>
            <a:ext cx="2363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Parasympathetic</a:t>
            </a:r>
            <a:endParaRPr lang="en-US" dirty="0" smtClean="0"/>
          </a:p>
          <a:p>
            <a:r>
              <a:rPr lang="en-US" dirty="0" smtClean="0"/>
              <a:t>“rest and digest”</a:t>
            </a:r>
          </a:p>
        </p:txBody>
      </p:sp>
      <p:pic>
        <p:nvPicPr>
          <p:cNvPr id="2055" name="Picture 20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9082" y="5340505"/>
            <a:ext cx="1809161" cy="117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Nerve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89154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mic Sans MS"/>
              </a:rPr>
              <a:t>Sensory receptors receive impulse</a:t>
            </a:r>
          </a:p>
          <a:p>
            <a:endParaRPr lang="en-US" sz="1400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Impulse travels up sensory nerves to spinal cord and brain</a:t>
            </a:r>
          </a:p>
          <a:p>
            <a:endParaRPr lang="en-US" sz="1400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Brain processes the information</a:t>
            </a:r>
          </a:p>
          <a:p>
            <a:endParaRPr lang="en-US" sz="1400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Brain sends impulse down spinal cord to the motor neurons</a:t>
            </a:r>
          </a:p>
          <a:p>
            <a:endParaRPr lang="en-US" sz="1400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Motor neuron signals muscle action</a:t>
            </a:r>
          </a:p>
        </p:txBody>
      </p:sp>
    </p:spTree>
    <p:extLst>
      <p:ext uri="{BB962C8B-B14F-4D97-AF65-F5344CB8AC3E}">
        <p14:creationId xmlns:p14="http://schemas.microsoft.com/office/powerpoint/2010/main" val="398948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65" y="1468225"/>
            <a:ext cx="8261023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mic Sans MS"/>
              </a:rPr>
              <a:t>Processes internal and external stimuli.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35" y="2427181"/>
            <a:ext cx="2733675" cy="1666875"/>
          </a:xfrm>
          <a:prstGeom prst="rect">
            <a:avLst/>
          </a:prstGeom>
        </p:spPr>
      </p:pic>
      <p:pic>
        <p:nvPicPr>
          <p:cNvPr id="1026" name="Picture 2" descr="https://encrypted-tbn3.gstatic.com/images?q=tbn:ANd9GcSMc12Gp4Xf3XPiMgAdjTIRwGyMKdVKK6Nwk11oGntiX9O0850oYXSWYs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0" y="238262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10" y="4181474"/>
            <a:ext cx="2628900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409" y="2382625"/>
            <a:ext cx="2331767" cy="35419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7910" y="3982826"/>
            <a:ext cx="2857500" cy="1941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0793" y="2382623"/>
            <a:ext cx="2606847" cy="19551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1046" y="4337758"/>
            <a:ext cx="2596593" cy="15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Parts of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58" y="1609627"/>
            <a:ext cx="4933361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Comic Sans MS"/>
              </a:rPr>
              <a:t>Cerebral Hemisphere.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You have two hemispheres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Right and Left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They control the opposite sides of your body</a:t>
            </a:r>
          </a:p>
          <a:p>
            <a:endParaRPr lang="en-US" b="1" dirty="0" smtClean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133600"/>
            <a:ext cx="457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Parts of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cs typeface="Comic Sans MS"/>
              </a:rPr>
              <a:t>Epithalamus</a:t>
            </a:r>
            <a:r>
              <a:rPr lang="en-US" dirty="0" smtClean="0">
                <a:cs typeface="Comic Sans MS"/>
              </a:rPr>
              <a:t>.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Made up of a gland that responses to daylight.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Your “biological clock”</a:t>
            </a:r>
          </a:p>
          <a:p>
            <a:endParaRPr lang="en-US" b="1" dirty="0" smtClean="0"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82045"/>
            <a:ext cx="5441453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93185"/>
            <a:ext cx="1895475" cy="2409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968" y="4817047"/>
            <a:ext cx="2924175" cy="1562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6144" y="5752256"/>
            <a:ext cx="602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What happens when you look at a bright screen late at night?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7979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Parts of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3505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Comic Sans MS"/>
              </a:rPr>
              <a:t>Thalamus</a:t>
            </a:r>
            <a:r>
              <a:rPr lang="en-US" dirty="0" smtClean="0">
                <a:cs typeface="Comic Sans MS"/>
              </a:rPr>
              <a:t>.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This translates the information from your sensory organs</a:t>
            </a:r>
          </a:p>
          <a:p>
            <a:endParaRPr lang="en-US" b="1" dirty="0" smtClean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0" y="1168400"/>
            <a:ext cx="54610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9069" y="0"/>
            <a:ext cx="2122931" cy="2632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Parts of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038" y="1619053"/>
            <a:ext cx="4961641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Comic Sans MS"/>
              </a:rPr>
              <a:t>Hypothalamus</a:t>
            </a:r>
            <a:r>
              <a:rPr lang="en-US" dirty="0" smtClean="0">
                <a:cs typeface="Comic Sans MS"/>
              </a:rPr>
              <a:t>.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This is the control center of the autonomic nervous center.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Thirst, hunger, anything to do with homeostasis</a:t>
            </a:r>
          </a:p>
          <a:p>
            <a:endParaRPr lang="en-US" b="1" dirty="0" smtClean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913" y="2434547"/>
            <a:ext cx="5557887" cy="396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9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881" y="1690688"/>
            <a:ext cx="534814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mic Sans MS"/>
              </a:rPr>
              <a:t>The main function is to </a:t>
            </a:r>
            <a:r>
              <a:rPr lang="en-US" b="1" dirty="0" smtClean="0">
                <a:cs typeface="Comic Sans MS"/>
              </a:rPr>
              <a:t>control and coordinate</a:t>
            </a:r>
            <a:r>
              <a:rPr lang="en-US" dirty="0" smtClean="0">
                <a:cs typeface="Comic Sans MS"/>
              </a:rPr>
              <a:t> functions throughout the body</a:t>
            </a:r>
          </a:p>
          <a:p>
            <a:endParaRPr lang="en-US" dirty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Respond to internal or external </a:t>
            </a:r>
            <a:r>
              <a:rPr lang="en-US" b="1" dirty="0" smtClean="0">
                <a:cs typeface="Comic Sans MS"/>
              </a:rPr>
              <a:t>stimuli</a:t>
            </a:r>
            <a:r>
              <a:rPr lang="en-US" dirty="0" smtClean="0">
                <a:cs typeface="Comic Sans MS"/>
              </a:rPr>
              <a:t>.</a:t>
            </a:r>
          </a:p>
        </p:txBody>
      </p:sp>
      <p:pic>
        <p:nvPicPr>
          <p:cNvPr id="4" name="Picture 3" descr="nervipus-syste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1" y="1295401"/>
            <a:ext cx="3050645" cy="55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Parts of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92" y="1600200"/>
            <a:ext cx="3902951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Comic Sans MS"/>
              </a:rPr>
              <a:t>Midbrain</a:t>
            </a:r>
            <a:r>
              <a:rPr lang="en-US" dirty="0" smtClean="0">
                <a:cs typeface="Comic Sans MS"/>
              </a:rPr>
              <a:t>.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This controls your eyes’ muscles.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Your eyes’ movements, pupil dilation, and lens shape</a:t>
            </a:r>
          </a:p>
          <a:p>
            <a:endParaRPr lang="en-US" b="1" dirty="0" smtClean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561" y="5128180"/>
            <a:ext cx="2991439" cy="1729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9096" y="0"/>
            <a:ext cx="2802903" cy="19796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443" y="1510907"/>
            <a:ext cx="52410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7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Parts of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11" y="1531144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Comic Sans MS"/>
              </a:rPr>
              <a:t>Pons</a:t>
            </a:r>
            <a:r>
              <a:rPr lang="en-US" dirty="0" smtClean="0">
                <a:cs typeface="Comic Sans MS"/>
              </a:rPr>
              <a:t>.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Another messenger.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Connects sensory info and motor impulses from the face to the brain</a:t>
            </a:r>
          </a:p>
          <a:p>
            <a:endParaRPr lang="en-US" b="1" dirty="0" smtClean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748" y="582104"/>
            <a:ext cx="5293701" cy="58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103" y="365125"/>
            <a:ext cx="4597400" cy="379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Parts of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Comic Sans MS"/>
              </a:rPr>
              <a:t> Medulla.</a:t>
            </a:r>
          </a:p>
          <a:p>
            <a:endParaRPr lang="en-US" b="1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This is a major part of the endocrine system (hormone system)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Controls heart rate and breathing</a:t>
            </a:r>
          </a:p>
          <a:p>
            <a:endParaRPr lang="en-US" b="1" dirty="0" smtClean="0"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7611" y="0"/>
            <a:ext cx="1924389" cy="2484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369" y="4239290"/>
            <a:ext cx="4181573" cy="261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4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Parts of the Brain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Comic Sans MS"/>
              </a:rPr>
              <a:t>Cerebellum</a:t>
            </a:r>
            <a:r>
              <a:rPr lang="en-US" dirty="0" smtClean="0">
                <a:cs typeface="Comic Sans MS"/>
              </a:rPr>
              <a:t>.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This controls your balance, movement, and posture</a:t>
            </a:r>
          </a:p>
          <a:p>
            <a:endParaRPr lang="en-US" b="1" dirty="0" smtClean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690688"/>
            <a:ext cx="5962706" cy="50086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522" y="0"/>
            <a:ext cx="2020478" cy="26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8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Physiological </a:t>
            </a:r>
            <a:b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</a:br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(Physical stimulus) Feedback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795" y="1690688"/>
            <a:ext cx="5216165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mic Sans MS"/>
              </a:rPr>
              <a:t>This happens when an organ/tissue monitors a condition (ex. Blood sugar)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When the condition is not normal, the organ releases a hormone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767840"/>
            <a:ext cx="4556760" cy="455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5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Physiological </a:t>
            </a:r>
            <a:b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</a:br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(Physical stimulus) Feedback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78" y="1866900"/>
            <a:ext cx="4914508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mic Sans MS"/>
              </a:rPr>
              <a:t>This hormone causes a second tissue/organ to somehow change the monitored condition.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Once it is back to normal, the monitoring tissue stops releasing hormone.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415" y="2118360"/>
            <a:ext cx="5797197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mic Sans MS"/>
              </a:rPr>
              <a:t>Transmitted electrical signals are called </a:t>
            </a:r>
            <a:r>
              <a:rPr lang="en-US" b="1" dirty="0" smtClean="0">
                <a:cs typeface="Comic Sans MS"/>
              </a:rPr>
              <a:t>impulses</a:t>
            </a:r>
            <a:r>
              <a:rPr lang="en-US" dirty="0" smtClean="0">
                <a:cs typeface="Comic Sans MS"/>
              </a:rPr>
              <a:t>.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b="1" dirty="0" smtClean="0">
                <a:cs typeface="Comic Sans MS"/>
              </a:rPr>
              <a:t>Neurons</a:t>
            </a:r>
            <a:r>
              <a:rPr lang="en-US" dirty="0" smtClean="0">
                <a:cs typeface="Comic Sans MS"/>
              </a:rPr>
              <a:t> are the basic cell unit.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There are 3 types.</a:t>
            </a:r>
          </a:p>
          <a:p>
            <a:pPr lvl="1"/>
            <a:r>
              <a:rPr lang="en-US" b="1" dirty="0" smtClean="0">
                <a:cs typeface="Comic Sans MS"/>
              </a:rPr>
              <a:t>Motor neurons</a:t>
            </a:r>
          </a:p>
          <a:p>
            <a:pPr lvl="1"/>
            <a:r>
              <a:rPr lang="en-US" b="1" dirty="0" smtClean="0">
                <a:cs typeface="Comic Sans MS"/>
              </a:rPr>
              <a:t>Sensory neurons</a:t>
            </a:r>
          </a:p>
          <a:p>
            <a:pPr lvl="1"/>
            <a:r>
              <a:rPr lang="en-US" b="1" dirty="0">
                <a:cs typeface="Comic Sans MS"/>
              </a:rPr>
              <a:t>I</a:t>
            </a:r>
            <a:r>
              <a:rPr lang="en-US" b="1" dirty="0" smtClean="0">
                <a:cs typeface="Comic Sans MS"/>
              </a:rPr>
              <a:t>nterneurons</a:t>
            </a:r>
          </a:p>
        </p:txBody>
      </p:sp>
      <p:pic>
        <p:nvPicPr>
          <p:cNvPr id="4" name="Picture 3" descr="86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0" y="1071880"/>
            <a:ext cx="5994400" cy="47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Nervous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mic Sans MS"/>
              </a:rPr>
              <a:t>Impulses travel up and down the spinal cord to the brain where signals are processed.</a:t>
            </a:r>
          </a:p>
          <a:p>
            <a:endParaRPr lang="en-US" dirty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The Brain and spinal cord are collectively known as the central nervous system (CNS).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067816"/>
            <a:ext cx="5974080" cy="47792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000" y="2438400"/>
            <a:ext cx="1676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Parts of the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856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Comic Sans MS"/>
              </a:rPr>
              <a:t>Cell Body with Nucleus: </a:t>
            </a:r>
            <a:r>
              <a:rPr lang="en-US" dirty="0" smtClean="0">
                <a:cs typeface="Comic Sans MS"/>
              </a:rPr>
              <a:t>largest part of the neuron (has cytoplasm).</a:t>
            </a:r>
          </a:p>
          <a:p>
            <a:endParaRPr lang="en-US" b="1" dirty="0">
              <a:cs typeface="Comic Sans MS"/>
            </a:endParaRPr>
          </a:p>
          <a:p>
            <a:endParaRPr lang="en-US" b="1" dirty="0" smtClean="0">
              <a:cs typeface="Comic Sans MS"/>
            </a:endParaRPr>
          </a:p>
          <a:p>
            <a:r>
              <a:rPr lang="en-US" b="1" dirty="0" smtClean="0">
                <a:cs typeface="Comic Sans MS"/>
              </a:rPr>
              <a:t>Dendrites: Extend off the cell body, carry impulses from environment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751" y="1690688"/>
            <a:ext cx="6928153" cy="38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Parts of the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3048000" cy="50292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Comic Sans MS"/>
              </a:rPr>
              <a:t>Axon: </a:t>
            </a:r>
            <a:r>
              <a:rPr lang="en-US" dirty="0" smtClean="0">
                <a:cs typeface="Comic Sans MS"/>
              </a:rPr>
              <a:t>long fiber, carries impulses away from the cell body.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142" y="1600200"/>
            <a:ext cx="794162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Sensory Neurons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mic Sans MS"/>
              </a:rPr>
              <a:t>Carry impulses from the sense organs to the spinal cord and brain.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Eyes and skin to brain and/or spinal column – sensory receptors to CNS.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100" y="1417638"/>
            <a:ext cx="4076700" cy="504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9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Motor neurons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mic Sans MS"/>
              </a:rPr>
              <a:t>Carry impulses from the brain and spinal cord to muscles and glands.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Organs and skeletal muscles to brain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0" y="1600200"/>
            <a:ext cx="50038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9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0090"/>
                </a:solidFill>
                <a:latin typeface="Gill Sans Ultra Bold"/>
                <a:cs typeface="Gill Sans Ultra Bold"/>
              </a:rPr>
              <a:t>Interneurons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160" y="1690688"/>
            <a:ext cx="4267200" cy="5029200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Comic Sans MS"/>
              </a:rPr>
              <a:t>Connect sensory neurons and motor neurons.</a:t>
            </a:r>
          </a:p>
          <a:p>
            <a:endParaRPr lang="en-US" dirty="0" smtClean="0">
              <a:cs typeface="Comic Sans MS"/>
            </a:endParaRPr>
          </a:p>
          <a:p>
            <a:r>
              <a:rPr lang="en-US" dirty="0" smtClean="0">
                <a:cs typeface="Comic Sans MS"/>
              </a:rPr>
              <a:t>Carry impulses between them</a:t>
            </a:r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1" y="1905001"/>
            <a:ext cx="4739063" cy="453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8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596</Words>
  <Application>Microsoft Office PowerPoint</Application>
  <PresentationFormat>Widescreen</PresentationFormat>
  <Paragraphs>124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Comic Sans MS</vt:lpstr>
      <vt:lpstr>Gill Sans Ultra Bold</vt:lpstr>
      <vt:lpstr>Office Theme</vt:lpstr>
      <vt:lpstr>Nervous System</vt:lpstr>
      <vt:lpstr>Nervous System</vt:lpstr>
      <vt:lpstr>Nervous System</vt:lpstr>
      <vt:lpstr>Nervous System</vt:lpstr>
      <vt:lpstr>Parts of the Neuron</vt:lpstr>
      <vt:lpstr>Parts of the Neuron</vt:lpstr>
      <vt:lpstr>Sensory Neurons</vt:lpstr>
      <vt:lpstr>Motor neurons</vt:lpstr>
      <vt:lpstr>Interneurons</vt:lpstr>
      <vt:lpstr>Action Potentials (AP)</vt:lpstr>
      <vt:lpstr>Synapse</vt:lpstr>
      <vt:lpstr>Somatic vs Autonomic</vt:lpstr>
      <vt:lpstr>Nervous System</vt:lpstr>
      <vt:lpstr>Nerve Flow</vt:lpstr>
      <vt:lpstr>Nervous System</vt:lpstr>
      <vt:lpstr>Parts of the Brain</vt:lpstr>
      <vt:lpstr>Parts of the Brain</vt:lpstr>
      <vt:lpstr>Parts of the Brain</vt:lpstr>
      <vt:lpstr>Parts of the Brain</vt:lpstr>
      <vt:lpstr>Parts of the Brain</vt:lpstr>
      <vt:lpstr>Parts of the Brain</vt:lpstr>
      <vt:lpstr>Parts of the Brain</vt:lpstr>
      <vt:lpstr>Parts of the Brain</vt:lpstr>
      <vt:lpstr>Physiological  (Physical stimulus) Feedback loops</vt:lpstr>
      <vt:lpstr>Physiological  (Physical stimulus) Feedback loops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Nervous System</dc:title>
  <dc:creator>Andrew McLean</dc:creator>
  <cp:lastModifiedBy>Andrew McLean</cp:lastModifiedBy>
  <cp:revision>12</cp:revision>
  <dcterms:created xsi:type="dcterms:W3CDTF">2014-04-08T15:16:43Z</dcterms:created>
  <dcterms:modified xsi:type="dcterms:W3CDTF">2014-05-19T22:43:04Z</dcterms:modified>
</cp:coreProperties>
</file>