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25B21-1BB0-4C1F-8A36-D8082F29FD96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2E795-4794-4A32-AC29-B4E371497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12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A0B32-DAB4-9746-B2A6-F916A80C7C9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4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A0B32-DAB4-9746-B2A6-F916A80C7C9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2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87DA2-4EF6-4BCA-BBDE-7CC414C3219E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8F6E-AA20-43DD-810D-E2B77053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76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87DA2-4EF6-4BCA-BBDE-7CC414C3219E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8F6E-AA20-43DD-810D-E2B77053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9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87DA2-4EF6-4BCA-BBDE-7CC414C3219E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8F6E-AA20-43DD-810D-E2B77053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5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87DA2-4EF6-4BCA-BBDE-7CC414C3219E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8F6E-AA20-43DD-810D-E2B77053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87DA2-4EF6-4BCA-BBDE-7CC414C3219E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8F6E-AA20-43DD-810D-E2B77053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5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87DA2-4EF6-4BCA-BBDE-7CC414C3219E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8F6E-AA20-43DD-810D-E2B77053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6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87DA2-4EF6-4BCA-BBDE-7CC414C3219E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8F6E-AA20-43DD-810D-E2B77053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6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87DA2-4EF6-4BCA-BBDE-7CC414C3219E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8F6E-AA20-43DD-810D-E2B77053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9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87DA2-4EF6-4BCA-BBDE-7CC414C3219E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8F6E-AA20-43DD-810D-E2B77053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5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87DA2-4EF6-4BCA-BBDE-7CC414C3219E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8F6E-AA20-43DD-810D-E2B77053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2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87DA2-4EF6-4BCA-BBDE-7CC414C3219E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8F6E-AA20-43DD-810D-E2B77053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3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87DA2-4EF6-4BCA-BBDE-7CC414C3219E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8F6E-AA20-43DD-810D-E2B77053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0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ill Sans Ultra Bold"/>
                <a:cs typeface="Gill Sans Ultra Bold"/>
              </a:rPr>
              <a:t>Skeleton, Muscular, and Integumentary System</a:t>
            </a:r>
            <a:endParaRPr lang="en-US" dirty="0">
              <a:solidFill>
                <a:schemeClr val="bg1"/>
              </a:solidFill>
              <a:latin typeface="Gill Sans Ultra Bold"/>
              <a:cs typeface="Gill Sans Ultra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The Body’s Support and Locomotion System</a:t>
            </a:r>
          </a:p>
        </p:txBody>
      </p:sp>
    </p:spTree>
    <p:extLst>
      <p:ext uri="{BB962C8B-B14F-4D97-AF65-F5344CB8AC3E}">
        <p14:creationId xmlns:p14="http://schemas.microsoft.com/office/powerpoint/2010/main" val="28266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Gill Sans Ultra Bold"/>
                <a:cs typeface="Gill Sans Ultra Bold"/>
              </a:rPr>
              <a:t>The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97" y="1070043"/>
            <a:ext cx="11674813" cy="5943600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sz="4000" dirty="0">
                <a:solidFill>
                  <a:schemeClr val="bg1"/>
                </a:solidFill>
                <a:latin typeface="Cooper Std Black"/>
                <a:cs typeface="Cooper Std Black"/>
              </a:rPr>
              <a:t>Four main types of joints: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rgbClr val="FFFFFF"/>
                </a:solidFill>
                <a:latin typeface="Cooper Std Black"/>
                <a:cs typeface="Cooper Std Black"/>
              </a:rPr>
              <a:t>Ball and Socket: </a:t>
            </a:r>
            <a:r>
              <a:rPr lang="en-US" sz="3600" dirty="0">
                <a:solidFill>
                  <a:srgbClr val="FF0000"/>
                </a:solidFill>
                <a:latin typeface="Cooper Std Black"/>
                <a:cs typeface="Cooper Std Black"/>
              </a:rPr>
              <a:t>rotational movement, </a:t>
            </a:r>
            <a:r>
              <a:rPr lang="en-US" sz="3600" dirty="0">
                <a:solidFill>
                  <a:srgbClr val="FFFFFF"/>
                </a:solidFill>
                <a:latin typeface="Cooper Std Black"/>
                <a:cs typeface="Cooper Std Black"/>
              </a:rPr>
              <a:t>hips and </a:t>
            </a:r>
            <a:r>
              <a:rPr lang="en-US" sz="3600" dirty="0" smtClean="0">
                <a:solidFill>
                  <a:srgbClr val="FFFFFF"/>
                </a:solidFill>
                <a:latin typeface="Cooper Std Black"/>
                <a:cs typeface="Cooper Std Black"/>
              </a:rPr>
              <a:t>shoulders</a:t>
            </a:r>
          </a:p>
          <a:p>
            <a:pPr>
              <a:buFontTx/>
              <a:buChar char="-"/>
            </a:pPr>
            <a:endParaRPr lang="en-US" sz="3600" dirty="0">
              <a:solidFill>
                <a:srgbClr val="FFFFFF"/>
              </a:solidFill>
              <a:latin typeface="Cooper Std Black"/>
              <a:cs typeface="Cooper Std Black"/>
            </a:endParaRPr>
          </a:p>
          <a:p>
            <a:pPr>
              <a:buFontTx/>
              <a:buChar char="-"/>
            </a:pPr>
            <a:r>
              <a:rPr lang="en-US" sz="3600" dirty="0">
                <a:solidFill>
                  <a:srgbClr val="FFFFFF"/>
                </a:solidFill>
                <a:latin typeface="Cooper Std Black"/>
                <a:cs typeface="Cooper Std Black"/>
              </a:rPr>
              <a:t>Pivot: </a:t>
            </a:r>
            <a:r>
              <a:rPr lang="en-US" sz="3600" dirty="0">
                <a:solidFill>
                  <a:srgbClr val="FF0000"/>
                </a:solidFill>
                <a:latin typeface="Cooper Std Black"/>
                <a:cs typeface="Cooper Std Black"/>
              </a:rPr>
              <a:t>Bones twist around each other, </a:t>
            </a:r>
            <a:r>
              <a:rPr lang="en-US" sz="3600" dirty="0" smtClean="0">
                <a:solidFill>
                  <a:srgbClr val="FFFFFF"/>
                </a:solidFill>
                <a:latin typeface="Cooper Std Black"/>
                <a:cs typeface="Cooper Std Black"/>
              </a:rPr>
              <a:t>elbow</a:t>
            </a:r>
          </a:p>
          <a:p>
            <a:pPr>
              <a:buFontTx/>
              <a:buChar char="-"/>
            </a:pPr>
            <a:endParaRPr lang="en-US" sz="3600" dirty="0">
              <a:solidFill>
                <a:srgbClr val="FFFFFF"/>
              </a:solidFill>
              <a:latin typeface="Cooper Std Black"/>
              <a:cs typeface="Cooper Std Black"/>
            </a:endParaRPr>
          </a:p>
          <a:p>
            <a:pPr>
              <a:buFontTx/>
              <a:buChar char="-"/>
            </a:pPr>
            <a:r>
              <a:rPr lang="en-US" sz="3600" dirty="0">
                <a:solidFill>
                  <a:srgbClr val="FFFFFF"/>
                </a:solidFill>
                <a:latin typeface="Cooper Std Black"/>
                <a:cs typeface="Cooper Std Black"/>
              </a:rPr>
              <a:t>Hinge: </a:t>
            </a:r>
            <a:r>
              <a:rPr lang="en-US" sz="3600" dirty="0">
                <a:solidFill>
                  <a:srgbClr val="FF0000"/>
                </a:solidFill>
                <a:latin typeface="Cooper Std Black"/>
                <a:cs typeface="Cooper Std Black"/>
              </a:rPr>
              <a:t>back and forth movement, </a:t>
            </a:r>
            <a:r>
              <a:rPr lang="en-US" sz="3600" dirty="0">
                <a:solidFill>
                  <a:srgbClr val="FFFFFF"/>
                </a:solidFill>
                <a:latin typeface="Cooper Std Black"/>
                <a:cs typeface="Cooper Std Black"/>
              </a:rPr>
              <a:t>knees and </a:t>
            </a:r>
            <a:r>
              <a:rPr lang="en-US" sz="3600" dirty="0" smtClean="0">
                <a:solidFill>
                  <a:srgbClr val="FFFFFF"/>
                </a:solidFill>
                <a:latin typeface="Cooper Std Black"/>
                <a:cs typeface="Cooper Std Black"/>
              </a:rPr>
              <a:t>fingers</a:t>
            </a:r>
          </a:p>
          <a:p>
            <a:pPr>
              <a:buFontTx/>
              <a:buChar char="-"/>
            </a:pPr>
            <a:endParaRPr lang="en-US" sz="3600" dirty="0">
              <a:solidFill>
                <a:srgbClr val="FFFFFF"/>
              </a:solidFill>
              <a:latin typeface="Cooper Std Black"/>
              <a:cs typeface="Cooper Std Black"/>
            </a:endParaRPr>
          </a:p>
          <a:p>
            <a:pPr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ooper Std Black"/>
                <a:cs typeface="Cooper Std Black"/>
              </a:rPr>
              <a:t>Gliding: </a:t>
            </a:r>
            <a:r>
              <a:rPr lang="en-US" sz="3600" dirty="0">
                <a:solidFill>
                  <a:srgbClr val="FF0000"/>
                </a:solidFill>
                <a:latin typeface="Cooper Std Black"/>
                <a:cs typeface="Cooper Std Black"/>
              </a:rPr>
              <a:t>Allow bones to slide past each other, </a:t>
            </a:r>
            <a:r>
              <a:rPr lang="en-US" sz="3600" dirty="0">
                <a:solidFill>
                  <a:schemeClr val="bg1"/>
                </a:solidFill>
                <a:latin typeface="Cooper Std Black"/>
                <a:cs typeface="Cooper Std Black"/>
              </a:rPr>
              <a:t>wrists and ankles</a:t>
            </a:r>
          </a:p>
        </p:txBody>
      </p:sp>
    </p:spTree>
    <p:extLst>
      <p:ext uri="{BB962C8B-B14F-4D97-AF65-F5344CB8AC3E}">
        <p14:creationId xmlns:p14="http://schemas.microsoft.com/office/powerpoint/2010/main" val="38562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Gill Sans Ultra Bold"/>
                <a:cs typeface="Gill Sans Ultra Bold"/>
              </a:rPr>
              <a:t>Ball and Socket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8217"/>
            <a:ext cx="4173166" cy="56415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715" y="1058217"/>
            <a:ext cx="4202349" cy="5641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0613" y="1058217"/>
            <a:ext cx="3627195" cy="3124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0612" y="4182895"/>
            <a:ext cx="3627195" cy="251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Gill Sans Ultra Bold"/>
                <a:cs typeface="Gill Sans Ultra Bold"/>
              </a:rPr>
              <a:t>Pivot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04" y="980429"/>
            <a:ext cx="4588118" cy="3338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612" y="107002"/>
            <a:ext cx="3992593" cy="337374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52" name="Picture 4" descr="http://www.daviddarling.info/images/pivot_joi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95" y="107002"/>
            <a:ext cx="3197295" cy="659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04" y="4319382"/>
            <a:ext cx="4588118" cy="2382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0611" y="3480743"/>
            <a:ext cx="3992593" cy="321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12" y="972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Gill Sans Ultra Bold"/>
                <a:cs typeface="Gill Sans Ultra Bold"/>
              </a:rPr>
              <a:t>Hinge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2" y="969927"/>
            <a:ext cx="4161412" cy="4161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234" y="2688886"/>
            <a:ext cx="4977318" cy="4161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186" y="94439"/>
            <a:ext cx="4466733" cy="250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9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27" y="132945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Gill Sans Ultra Bold"/>
                <a:cs typeface="Gill Sans Ultra Bold"/>
              </a:rPr>
              <a:t>Gliding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7" y="1275944"/>
            <a:ext cx="3860800" cy="167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177" y="1275944"/>
            <a:ext cx="7963042" cy="4976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27" y="3133320"/>
            <a:ext cx="3860800" cy="311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1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664" y="-12817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Gill Sans Ultra Bold"/>
                <a:cs typeface="Gill Sans Ultra Bold"/>
              </a:rPr>
              <a:t>Skeletal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92" y="1219201"/>
            <a:ext cx="5565842" cy="56388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>
                <a:solidFill>
                  <a:srgbClr val="FFFFFF"/>
                </a:solidFill>
                <a:latin typeface="Cooper Std Black"/>
                <a:cs typeface="Cooper Std Black"/>
              </a:rPr>
              <a:t>Types of Marrow: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FFFF"/>
                </a:solidFill>
                <a:latin typeface="Cooper Std Black"/>
                <a:cs typeface="Cooper Std Black"/>
              </a:rPr>
              <a:t>Red Marrow: </a:t>
            </a:r>
            <a:r>
              <a:rPr lang="en-US" dirty="0">
                <a:solidFill>
                  <a:srgbClr val="FF0000"/>
                </a:solidFill>
                <a:latin typeface="Cooper Std Black"/>
                <a:cs typeface="Cooper Std Black"/>
              </a:rPr>
              <a:t>P</a:t>
            </a:r>
            <a:r>
              <a:rPr lang="en-US" dirty="0" smtClean="0">
                <a:solidFill>
                  <a:srgbClr val="FF0000"/>
                </a:solidFill>
                <a:latin typeface="Cooper Std Black"/>
                <a:cs typeface="Cooper Std Black"/>
              </a:rPr>
              <a:t>roduction site for red and white blood cells</a:t>
            </a:r>
          </a:p>
          <a:p>
            <a:pPr>
              <a:buFontTx/>
              <a:buChar char="-"/>
            </a:pPr>
            <a:endParaRPr lang="en-US" dirty="0" smtClean="0">
              <a:solidFill>
                <a:srgbClr val="FF0000"/>
              </a:solidFill>
              <a:latin typeface="Cooper Std Black"/>
              <a:cs typeface="Cooper Std Black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FFFF"/>
                </a:solidFill>
                <a:latin typeface="Cooper Std Black"/>
                <a:cs typeface="Cooper Std Black"/>
              </a:rPr>
              <a:t>Yellow Marrow: </a:t>
            </a:r>
            <a:r>
              <a:rPr lang="en-US" dirty="0" smtClean="0">
                <a:solidFill>
                  <a:srgbClr val="FF0000"/>
                </a:solidFill>
                <a:latin typeface="Cooper Std Black"/>
                <a:cs typeface="Cooper Std Black"/>
              </a:rPr>
              <a:t>Storage for fat</a:t>
            </a:r>
          </a:p>
          <a:p>
            <a:pPr>
              <a:buFontTx/>
              <a:buChar char="-"/>
            </a:pPr>
            <a:endParaRPr lang="en-US" dirty="0" smtClean="0">
              <a:solidFill>
                <a:srgbClr val="FF0000"/>
              </a:solidFill>
              <a:latin typeface="Cooper Std Black"/>
              <a:cs typeface="Cooper Std Black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Cooper Std Black"/>
                <a:cs typeface="Cooper Std Black"/>
              </a:rPr>
              <a:t>Also stores calcium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126" y="1130183"/>
            <a:ext cx="4591060" cy="3672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026" y="3831796"/>
            <a:ext cx="2834996" cy="292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1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Gill Sans Ultra Bold"/>
                <a:cs typeface="Gill Sans Ultra Bold"/>
              </a:rPr>
              <a:t>The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86" y="990600"/>
            <a:ext cx="9028891" cy="58674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  <a:latin typeface="Cooper Std Black"/>
                <a:cs typeface="Cooper Std Black"/>
              </a:rPr>
              <a:t>Three types of muscles: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FFFF"/>
                </a:solidFill>
                <a:latin typeface="Cooper Std Black"/>
                <a:cs typeface="Cooper Std Black"/>
              </a:rPr>
              <a:t>Skeletal: </a:t>
            </a:r>
            <a:r>
              <a:rPr lang="en-US" dirty="0" smtClean="0">
                <a:solidFill>
                  <a:srgbClr val="FF0000"/>
                </a:solidFill>
                <a:latin typeface="Cooper Std Black"/>
                <a:cs typeface="Cooper Std Black"/>
              </a:rPr>
              <a:t>Attached to bones, allow for movement, </a:t>
            </a:r>
            <a:r>
              <a:rPr lang="en-US" dirty="0" smtClean="0">
                <a:solidFill>
                  <a:srgbClr val="FFFFFF"/>
                </a:solidFill>
                <a:latin typeface="Cooper Std Black"/>
                <a:cs typeface="Cooper Std Black"/>
              </a:rPr>
              <a:t>voluntary</a:t>
            </a:r>
          </a:p>
          <a:p>
            <a:pPr>
              <a:buFontTx/>
              <a:buChar char="-"/>
            </a:pPr>
            <a:endParaRPr lang="en-US" dirty="0" smtClean="0">
              <a:solidFill>
                <a:srgbClr val="FFFFFF"/>
              </a:solidFill>
              <a:latin typeface="Cooper Std Black"/>
              <a:cs typeface="Cooper Std Black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FFFF"/>
                </a:solidFill>
                <a:latin typeface="Cooper Std Black"/>
                <a:cs typeface="Cooper Std Black"/>
              </a:rPr>
              <a:t>Cardiac: </a:t>
            </a:r>
            <a:r>
              <a:rPr lang="en-US" dirty="0" smtClean="0">
                <a:solidFill>
                  <a:srgbClr val="FF0000"/>
                </a:solidFill>
                <a:latin typeface="Cooper Std Black"/>
                <a:cs typeface="Cooper Std Black"/>
              </a:rPr>
              <a:t>Found in the heart, </a:t>
            </a:r>
            <a:r>
              <a:rPr lang="en-US" dirty="0" smtClean="0">
                <a:solidFill>
                  <a:srgbClr val="FFFFFF"/>
                </a:solidFill>
                <a:latin typeface="Cooper Std Black"/>
                <a:cs typeface="Cooper Std Black"/>
              </a:rPr>
              <a:t>involuntary</a:t>
            </a:r>
          </a:p>
          <a:p>
            <a:pPr>
              <a:buFontTx/>
              <a:buChar char="-"/>
            </a:pPr>
            <a:endParaRPr lang="en-US" dirty="0">
              <a:solidFill>
                <a:srgbClr val="FFFFFF"/>
              </a:solidFill>
              <a:latin typeface="Cooper Std Black"/>
              <a:cs typeface="Cooper Std Black"/>
            </a:endParaRPr>
          </a:p>
          <a:p>
            <a:pPr>
              <a:buFontTx/>
              <a:buChar char="-"/>
            </a:pPr>
            <a:endParaRPr lang="en-US" dirty="0" smtClean="0">
              <a:solidFill>
                <a:srgbClr val="FFFFFF"/>
              </a:solidFill>
              <a:latin typeface="Cooper Std Black"/>
              <a:cs typeface="Cooper Std Black"/>
            </a:endParaRPr>
          </a:p>
          <a:p>
            <a:pPr>
              <a:buFontTx/>
              <a:buChar char="-"/>
            </a:pPr>
            <a:endParaRPr lang="en-US" dirty="0" smtClean="0">
              <a:solidFill>
                <a:srgbClr val="FFFFFF"/>
              </a:solidFill>
              <a:latin typeface="Cooper Std Black"/>
              <a:cs typeface="Cooper Std Black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FFFF"/>
                </a:solidFill>
                <a:latin typeface="Cooper Std Black"/>
                <a:cs typeface="Cooper Std Black"/>
              </a:rPr>
              <a:t>Smooth: </a:t>
            </a:r>
            <a:r>
              <a:rPr lang="en-US" dirty="0" smtClean="0">
                <a:solidFill>
                  <a:srgbClr val="FF0000"/>
                </a:solidFill>
                <a:latin typeface="Cooper Std Black"/>
                <a:cs typeface="Cooper Std Black"/>
              </a:rPr>
              <a:t>found in hollow structures (stomach and blood vessels), </a:t>
            </a:r>
            <a:r>
              <a:rPr lang="en-US" dirty="0" smtClean="0">
                <a:solidFill>
                  <a:srgbClr val="FFFFFF"/>
                </a:solidFill>
                <a:latin typeface="Cooper Std Black"/>
                <a:cs typeface="Cooper Std Black"/>
              </a:rPr>
              <a:t>involuntary</a:t>
            </a:r>
          </a:p>
          <a:p>
            <a:pPr>
              <a:buFontTx/>
              <a:buChar char="-"/>
            </a:pPr>
            <a:endParaRPr lang="en-US" dirty="0" smtClean="0">
              <a:solidFill>
                <a:schemeClr val="bg1"/>
              </a:solidFill>
              <a:latin typeface="Cooper Std Black"/>
              <a:cs typeface="Cooper Std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650" y="414235"/>
            <a:ext cx="2375397" cy="2270600"/>
          </a:xfrm>
          <a:prstGeom prst="rect">
            <a:avLst/>
          </a:prstGeom>
        </p:spPr>
      </p:pic>
      <p:pic>
        <p:nvPicPr>
          <p:cNvPr id="3074" name="Picture 2" descr="http://www.kumc.edu/instruction/medicine/anatomy/histoweb/muscular/small/Musc14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627" y="2809718"/>
            <a:ext cx="2392420" cy="159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4627" y="4531512"/>
            <a:ext cx="2391701" cy="17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2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380" y="32065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Gill Sans Ultra Bold"/>
                <a:cs typeface="Gill Sans Ultra Bold"/>
              </a:rPr>
              <a:t>Skeletal Muscle</a:t>
            </a:r>
            <a:endParaRPr lang="en-US" sz="6000" dirty="0">
              <a:solidFill>
                <a:srgbClr val="FF0000"/>
              </a:solidFill>
              <a:latin typeface="Gill Sans Ultra Bold"/>
              <a:cs typeface="Gill Sans Ultra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80" y="1175065"/>
            <a:ext cx="5573948" cy="3136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b="10916"/>
          <a:stretch>
            <a:fillRect/>
          </a:stretch>
        </p:blipFill>
        <p:spPr>
          <a:xfrm>
            <a:off x="6483756" y="124682"/>
            <a:ext cx="5189435" cy="6546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826" y="4343401"/>
            <a:ext cx="62159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oper Std Black"/>
                <a:cs typeface="Cooper Std Black"/>
              </a:rPr>
              <a:t>YOU HAVE CONTROL OVER THESE MOVEMENTS: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oper Std Black"/>
                <a:cs typeface="Cooper Std Black"/>
              </a:rPr>
              <a:t>They work in opposing pairs to move joints.</a:t>
            </a:r>
          </a:p>
          <a:p>
            <a:r>
              <a:rPr lang="en-US" sz="2400" b="1" dirty="0">
                <a:solidFill>
                  <a:srgbClr val="FFFFFF"/>
                </a:solidFill>
                <a:latin typeface="Cooper Std Black"/>
                <a:cs typeface="Cooper Std Black"/>
              </a:rPr>
              <a:t>Ex. Biceps and triceps</a:t>
            </a:r>
          </a:p>
        </p:txBody>
      </p:sp>
    </p:spTree>
    <p:extLst>
      <p:ext uri="{BB962C8B-B14F-4D97-AF65-F5344CB8AC3E}">
        <p14:creationId xmlns:p14="http://schemas.microsoft.com/office/powerpoint/2010/main" val="191420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Skeletal Muscle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bp1.blogger.com/_v2GFIISzHOU/SAjg6O3b8gI/AAAAAAAAASE/bELxE-SPIWM/s400/Skeletal+Muscl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086"/>
            <a:ext cx="5085660" cy="439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3.amazonaws.com/engrade-myfiles/4065526102579934/Cycle_of_muscle_contractio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660" y="1587085"/>
            <a:ext cx="7128125" cy="439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7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Gill Sans Ultra Bold"/>
                <a:cs typeface="Gill Sans Ultra Bold"/>
              </a:rPr>
              <a:t>Cardiac Muscle</a:t>
            </a:r>
            <a:endParaRPr lang="en-US" sz="6000" dirty="0">
              <a:solidFill>
                <a:srgbClr val="FF0000"/>
              </a:solidFill>
              <a:latin typeface="Gill Sans Ultra Bold"/>
              <a:cs typeface="Gill Sans Ultra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7" y="1066800"/>
            <a:ext cx="5617392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176" y="1066800"/>
            <a:ext cx="4949697" cy="5518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212" y="4343400"/>
            <a:ext cx="60141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oper Std Black"/>
                <a:cs typeface="Cooper Std Black"/>
              </a:rPr>
              <a:t>YOU HAVE NO CONTROL OVER THESE MOVEMENTS: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oper Std Black"/>
                <a:cs typeface="Cooper Std Black"/>
              </a:rPr>
              <a:t>Done independently of </a:t>
            </a:r>
            <a:r>
              <a:rPr lang="en-US" sz="2800" b="1" dirty="0" err="1">
                <a:solidFill>
                  <a:srgbClr val="FF0000"/>
                </a:solidFill>
                <a:latin typeface="Cooper Std Black"/>
                <a:cs typeface="Cooper Std Black"/>
              </a:rPr>
              <a:t>concious</a:t>
            </a:r>
            <a:r>
              <a:rPr lang="en-US" sz="2800" b="1" dirty="0">
                <a:solidFill>
                  <a:srgbClr val="FF0000"/>
                </a:solidFill>
                <a:latin typeface="Cooper Std Black"/>
                <a:cs typeface="Cooper Std Black"/>
              </a:rPr>
              <a:t> thought</a:t>
            </a:r>
          </a:p>
          <a:p>
            <a:r>
              <a:rPr lang="en-US" sz="2400" b="1" dirty="0">
                <a:solidFill>
                  <a:srgbClr val="FFFFFF"/>
                </a:solidFill>
                <a:latin typeface="Cooper Std Black"/>
                <a:cs typeface="Cooper Std Black"/>
              </a:rPr>
              <a:t>Ex. Heart and blood vessels</a:t>
            </a:r>
          </a:p>
        </p:txBody>
      </p:sp>
    </p:spTree>
    <p:extLst>
      <p:ext uri="{BB962C8B-B14F-4D97-AF65-F5344CB8AC3E}">
        <p14:creationId xmlns:p14="http://schemas.microsoft.com/office/powerpoint/2010/main" val="28506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859942" cy="11430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Gill Sans Ultra Bold"/>
                <a:cs typeface="Gill Sans Ultra Bold"/>
              </a:rPr>
              <a:t>The </a:t>
            </a:r>
            <a:r>
              <a:rPr lang="en-US" sz="6000" dirty="0" smtClean="0">
                <a:solidFill>
                  <a:srgbClr val="FF0000"/>
                </a:solidFill>
                <a:latin typeface="Gill Sans Ultra Bold"/>
                <a:cs typeface="Gill Sans Ultra Bold"/>
              </a:rPr>
              <a:t>Skin – Integumentary System</a:t>
            </a:r>
            <a:endParaRPr lang="en-US" sz="6000" dirty="0">
              <a:solidFill>
                <a:srgbClr val="FF0000"/>
              </a:solidFill>
              <a:latin typeface="Gill Sans Ultra Bold"/>
              <a:cs typeface="Gill Sans Ul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867400" cy="5638800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  <a:latin typeface="Cooper Std Black"/>
                <a:cs typeface="Cooper Std Black"/>
              </a:rPr>
              <a:t>The outer protection against the environment – infection and injury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  <a:latin typeface="Cooper Std Black"/>
                <a:cs typeface="Cooper Std Black"/>
              </a:rPr>
              <a:t>Growing Hair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  <a:latin typeface="Cooper Std Black"/>
                <a:cs typeface="Cooper Std Black"/>
              </a:rPr>
              <a:t>Insulation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  <a:latin typeface="Cooper Std Black"/>
                <a:cs typeface="Cooper Std Black"/>
              </a:rPr>
              <a:t>Temperature Control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  <a:latin typeface="Cooper Std Black"/>
                <a:cs typeface="Cooper Std Black"/>
              </a:rPr>
              <a:t>You shed thousands of skin cells a day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  <a:latin typeface="Cooper Std Black"/>
                <a:cs typeface="Cooper Std Black"/>
              </a:rPr>
              <a:t>The skin you see is already dead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  <a:latin typeface="Cooper Std Black"/>
                <a:cs typeface="Cooper Std Black"/>
              </a:rPr>
              <a:t>Hair and nails are also part of the integumentary system</a:t>
            </a:r>
            <a:endParaRPr lang="en-US" dirty="0">
              <a:solidFill>
                <a:schemeClr val="bg1"/>
              </a:solidFill>
              <a:latin typeface="Cooper Std Black"/>
              <a:cs typeface="Cooper Std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748" y="1113817"/>
            <a:ext cx="5600194" cy="569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Gill Sans Ultra Bold"/>
                <a:cs typeface="Gill Sans Ultra Bold"/>
              </a:rPr>
              <a:t>Smooth Muscle</a:t>
            </a:r>
            <a:endParaRPr lang="en-US" sz="6000" dirty="0">
              <a:solidFill>
                <a:srgbClr val="FF0000"/>
              </a:solidFill>
              <a:latin typeface="Gill Sans Ultra Bold"/>
              <a:cs typeface="Gill Sans Ultra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990599"/>
            <a:ext cx="4529257" cy="4982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023" y="2971800"/>
            <a:ext cx="4754628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0023" y="1302484"/>
            <a:ext cx="495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oper Std Black"/>
                <a:cs typeface="Cooper Std Black"/>
              </a:rPr>
              <a:t>YOU HAVE NO CONTROL OVER THESE MOVEMENTS:</a:t>
            </a:r>
          </a:p>
          <a:p>
            <a:endParaRPr lang="en-US" sz="2800" b="1" dirty="0">
              <a:solidFill>
                <a:srgbClr val="FF0000"/>
              </a:solidFill>
              <a:latin typeface="Cooper Std Black"/>
              <a:cs typeface="Cooper Std Black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Cooper Std Black"/>
                <a:cs typeface="Cooper Std Black"/>
              </a:rPr>
              <a:t>Ex. Stomach</a:t>
            </a:r>
          </a:p>
        </p:txBody>
      </p:sp>
    </p:spTree>
    <p:extLst>
      <p:ext uri="{BB962C8B-B14F-4D97-AF65-F5344CB8AC3E}">
        <p14:creationId xmlns:p14="http://schemas.microsoft.com/office/powerpoint/2010/main" val="11549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22860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Gill Sans Ultra Bold"/>
                <a:cs typeface="Gill Sans Ultra Bold"/>
              </a:rPr>
              <a:t>Main Parts of the Skeleton</a:t>
            </a:r>
          </a:p>
        </p:txBody>
      </p:sp>
      <p:pic>
        <p:nvPicPr>
          <p:cNvPr id="3" name="Picture 2" descr="skeleton.gif"/>
          <p:cNvPicPr>
            <a:picLocks noChangeAspect="1"/>
          </p:cNvPicPr>
          <p:nvPr/>
        </p:nvPicPr>
        <p:blipFill>
          <a:blip r:embed="rId3"/>
          <a:srcRect l="7643" t="11250" r="11338" b="19861"/>
          <a:stretch>
            <a:fillRect/>
          </a:stretch>
        </p:blipFill>
        <p:spPr>
          <a:xfrm>
            <a:off x="3657600" y="609600"/>
            <a:ext cx="5257800" cy="61506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34200" y="4114800"/>
            <a:ext cx="1981200" cy="26454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43800" y="3896983"/>
            <a:ext cx="1143000" cy="435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200" y="15679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oper Std Black"/>
                <a:cs typeface="Cooper Std Black"/>
              </a:rPr>
              <a:t>Clavicle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34741" y="22098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oper Std Black"/>
                <a:cs typeface="Cooper Std Black"/>
              </a:rPr>
              <a:t>Humerus</a:t>
            </a:r>
            <a:endParaRPr lang="en-US" sz="1600" dirty="0">
              <a:latin typeface="Cooper Std Black"/>
              <a:cs typeface="Cooper Std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27432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oper Std Black"/>
                <a:cs typeface="Cooper Std Black"/>
              </a:rPr>
              <a:t>Radius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3800" y="323338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oper Std Black"/>
                <a:cs typeface="Cooper Std Black"/>
              </a:rPr>
              <a:t>Ulna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34741" y="414795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oper Std Black"/>
                <a:cs typeface="Cooper Std Black"/>
              </a:rPr>
              <a:t>Femur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472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oper Std Black"/>
                <a:cs typeface="Cooper Std Black"/>
              </a:rPr>
              <a:t>Patella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3400" y="51170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oper Std Black"/>
                <a:cs typeface="Cooper Std Black"/>
              </a:rPr>
              <a:t>Tibia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3400" y="5638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oper Std Black"/>
                <a:cs typeface="Cooper Std Black"/>
              </a:rPr>
              <a:t>Fibula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14800" y="6248401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oper Std Black"/>
                <a:cs typeface="Cooper Std Black"/>
              </a:rPr>
              <a:t>Metatarsals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685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oper Std Black"/>
                <a:cs typeface="Cooper Std Black"/>
              </a:rPr>
              <a:t>Skull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43800" y="135100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oper Std Black"/>
                <a:cs typeface="Cooper Std Black"/>
              </a:rPr>
              <a:t>Shoulder Joint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72400" y="2025134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oper Std Black"/>
                <a:cs typeface="Cooper Std Black"/>
              </a:rPr>
              <a:t>Rib Cage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1400" y="25585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oper Std Black"/>
                <a:cs typeface="Cooper Std Black"/>
              </a:rPr>
              <a:t>Spine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43800" y="292786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oper Std Black"/>
                <a:cs typeface="Cooper Std Black"/>
              </a:rPr>
              <a:t>Pelvis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96200" y="3456802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oper Std Black"/>
                <a:cs typeface="Cooper Std Black"/>
              </a:rPr>
              <a:t>Metacarpals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10400" y="414795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oper Std Black"/>
                <a:cs typeface="Cooper Std Black"/>
              </a:rPr>
              <a:t>Largest bone?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24800" y="4431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oper Std Black"/>
                <a:cs typeface="Cooper Std Black"/>
              </a:rPr>
              <a:t>Femur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34200" y="490906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oper Std Black"/>
                <a:cs typeface="Cooper Std Black"/>
              </a:rPr>
              <a:t>Smallest bone?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96200" y="53017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oper Std Black"/>
                <a:cs typeface="Cooper Std Black"/>
              </a:rPr>
              <a:t>Stirrup</a:t>
            </a:r>
            <a:r>
              <a:rPr lang="en-US" dirty="0">
                <a:latin typeface="Cooper Std Black"/>
                <a:cs typeface="Cooper Std Blac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322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Gill Sans Ultra Bold"/>
                <a:cs typeface="Gill Sans Ultra Bold"/>
              </a:rPr>
              <a:t>The Skeleton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62" y="1143000"/>
            <a:ext cx="6019800" cy="56388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  <a:latin typeface="Cooper Std Black"/>
                <a:cs typeface="Cooper Std Black"/>
              </a:rPr>
              <a:t>You have 206 bones in your body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  <a:latin typeface="Cooper Std Black"/>
                <a:cs typeface="Cooper Std Black"/>
              </a:rPr>
              <a:t>Each has a function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  <a:latin typeface="Cooper Std Black"/>
                <a:cs typeface="Cooper Std Black"/>
              </a:rPr>
              <a:t>Five main functions: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Cooper Std Black"/>
                <a:cs typeface="Cooper Std Black"/>
              </a:rPr>
              <a:t>Protection: Rib cage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Cooper Std Black"/>
                <a:cs typeface="Cooper Std Black"/>
              </a:rPr>
              <a:t>Storage of minerals (Ca)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Cooper Std Black"/>
                <a:cs typeface="Cooper Std Black"/>
              </a:rPr>
              <a:t>Storage of fat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Cooper Std Black"/>
                <a:cs typeface="Cooper Std Black"/>
              </a:rPr>
              <a:t>Production of blood cells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Cooper Std Black"/>
                <a:cs typeface="Cooper Std Black"/>
              </a:rPr>
              <a:t>Structure/movement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316" y="319393"/>
            <a:ext cx="2833990" cy="6265776"/>
          </a:xfrm>
          <a:prstGeom prst="rect">
            <a:avLst/>
          </a:prstGeom>
        </p:spPr>
      </p:pic>
      <p:pic>
        <p:nvPicPr>
          <p:cNvPr id="4098" name="Picture 2" descr="http://depts.washington.edu/bonebio/bonAbout/tra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438" y="319393"/>
            <a:ext cx="2611638" cy="33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dairy.edu.au/~/media/Images/Discover%20Dairy/Media/Unbeatable%20Bones/bone-structure.ashx?w=286&amp;h=170&amp;a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438" y="3696511"/>
            <a:ext cx="2611638" cy="288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0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Gill Sans Ultra Bold"/>
                <a:cs typeface="Gill Sans Ultra Bold"/>
              </a:rPr>
              <a:t>The Skeleton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175426"/>
            <a:ext cx="6019800" cy="56388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  <a:latin typeface="Cooper Std Black"/>
                <a:cs typeface="Cooper Std Black"/>
              </a:rPr>
              <a:t>Bones split into 2 main Categories:</a:t>
            </a:r>
          </a:p>
          <a:p>
            <a:pPr>
              <a:spcAft>
                <a:spcPts val="2400"/>
              </a:spcAft>
              <a:buFontTx/>
              <a:buChar char="-"/>
            </a:pPr>
            <a:r>
              <a:rPr lang="en-US" dirty="0" smtClean="0">
                <a:solidFill>
                  <a:srgbClr val="FFFFFF"/>
                </a:solidFill>
                <a:latin typeface="Cooper Std Black"/>
                <a:cs typeface="Cooper Std Black"/>
              </a:rPr>
              <a:t>Axial skeleton: </a:t>
            </a:r>
            <a:r>
              <a:rPr lang="en-US" dirty="0" smtClean="0">
                <a:solidFill>
                  <a:srgbClr val="FF0000"/>
                </a:solidFill>
                <a:latin typeface="Cooper Std Black"/>
                <a:cs typeface="Cooper Std Black"/>
              </a:rPr>
              <a:t>bones in the center: </a:t>
            </a:r>
            <a:r>
              <a:rPr lang="en-US" dirty="0" smtClean="0">
                <a:solidFill>
                  <a:srgbClr val="FFFFFF"/>
                </a:solidFill>
                <a:latin typeface="Cooper Std Black"/>
                <a:cs typeface="Cooper Std Black"/>
              </a:rPr>
              <a:t>head, neck, ribs, and spinal cord</a:t>
            </a:r>
          </a:p>
          <a:p>
            <a:pPr>
              <a:spcAft>
                <a:spcPts val="2400"/>
              </a:spcAft>
              <a:buFontTx/>
              <a:buChar char="-"/>
            </a:pPr>
            <a:r>
              <a:rPr lang="en-US" dirty="0" err="1" smtClean="0">
                <a:solidFill>
                  <a:schemeClr val="bg1"/>
                </a:solidFill>
                <a:latin typeface="Cooper Std Black"/>
                <a:cs typeface="Cooper Std Black"/>
              </a:rPr>
              <a:t>Appendicular</a:t>
            </a:r>
            <a:r>
              <a:rPr lang="en-US" dirty="0" smtClean="0">
                <a:solidFill>
                  <a:schemeClr val="bg1"/>
                </a:solidFill>
                <a:latin typeface="Cooper Std Black"/>
                <a:cs typeface="Cooper Std Black"/>
              </a:rPr>
              <a:t> skeleton: </a:t>
            </a:r>
            <a:r>
              <a:rPr lang="en-US" dirty="0" smtClean="0">
                <a:solidFill>
                  <a:srgbClr val="FF0000"/>
                </a:solidFill>
                <a:latin typeface="Cooper Std Black"/>
                <a:cs typeface="Cooper Std Black"/>
              </a:rPr>
              <a:t>bones on the outer ends: </a:t>
            </a:r>
            <a:r>
              <a:rPr lang="en-US" dirty="0" smtClean="0">
                <a:solidFill>
                  <a:srgbClr val="FFFFFF"/>
                </a:solidFill>
                <a:latin typeface="Cooper Std Black"/>
                <a:cs typeface="Cooper Std Black"/>
              </a:rPr>
              <a:t>arms, legs, shoulder, and pelvis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325" y="4496003"/>
            <a:ext cx="2390775" cy="1914525"/>
          </a:xfrm>
          <a:prstGeom prst="rect">
            <a:avLst/>
          </a:prstGeom>
        </p:spPr>
      </p:pic>
      <p:pic>
        <p:nvPicPr>
          <p:cNvPr id="1028" name="Picture 4" descr="http://www.rci.rutgers.edu/~uzwiak/AnatPhys/APFallLect9_files/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613" y="321467"/>
            <a:ext cx="5265300" cy="608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68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Gill Sans Ultra Bold"/>
                <a:cs typeface="Gill Sans Ultra Bold"/>
              </a:rPr>
              <a:t>Connective 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578" y="1219200"/>
            <a:ext cx="6285690" cy="56388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  <a:latin typeface="Cooper Std Black"/>
                <a:cs typeface="Cooper Std Black"/>
              </a:rPr>
              <a:t>Three main types of connective tissue: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FFFF"/>
                </a:solidFill>
                <a:latin typeface="Cooper Std Black"/>
                <a:cs typeface="Cooper Std Black"/>
              </a:rPr>
              <a:t>Ligaments: </a:t>
            </a:r>
            <a:r>
              <a:rPr lang="en-US" dirty="0" smtClean="0">
                <a:solidFill>
                  <a:srgbClr val="FF0000"/>
                </a:solidFill>
                <a:latin typeface="Cooper Std Black"/>
                <a:cs typeface="Cooper Std Black"/>
              </a:rPr>
              <a:t>connect one bone to another bone</a:t>
            </a:r>
          </a:p>
          <a:p>
            <a:pPr>
              <a:buFontTx/>
              <a:buChar char="-"/>
            </a:pPr>
            <a:endParaRPr lang="en-US" dirty="0" smtClean="0">
              <a:solidFill>
                <a:srgbClr val="FF0000"/>
              </a:solidFill>
              <a:latin typeface="Cooper Std Black"/>
              <a:cs typeface="Cooper Std Black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FFFF"/>
                </a:solidFill>
                <a:latin typeface="Cooper Std Black"/>
                <a:cs typeface="Cooper Std Black"/>
              </a:rPr>
              <a:t>Tendon: </a:t>
            </a:r>
            <a:r>
              <a:rPr lang="en-US" dirty="0" smtClean="0">
                <a:solidFill>
                  <a:srgbClr val="FF0000"/>
                </a:solidFill>
                <a:latin typeface="Cooper Std Black"/>
                <a:cs typeface="Cooper Std Black"/>
              </a:rPr>
              <a:t>connect a muscle to a bone</a:t>
            </a:r>
          </a:p>
          <a:p>
            <a:pPr>
              <a:buFontTx/>
              <a:buChar char="-"/>
            </a:pPr>
            <a:endParaRPr lang="en-US" dirty="0" smtClean="0">
              <a:solidFill>
                <a:srgbClr val="FF0000"/>
              </a:solidFill>
              <a:latin typeface="Cooper Std Black"/>
              <a:cs typeface="Cooper Std Black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FFFF"/>
                </a:solidFill>
                <a:latin typeface="Cooper Std Black"/>
                <a:cs typeface="Cooper Std Black"/>
              </a:rPr>
              <a:t>Cartilage: </a:t>
            </a:r>
            <a:r>
              <a:rPr lang="en-US" dirty="0" smtClean="0">
                <a:solidFill>
                  <a:srgbClr val="FF0000"/>
                </a:solidFill>
                <a:latin typeface="Cooper Std Black"/>
                <a:cs typeface="Cooper Std Black"/>
              </a:rPr>
              <a:t>cover the end of bones to protect them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145" y="1143000"/>
            <a:ext cx="42862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83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Gill Sans Ultra Bold"/>
                <a:cs typeface="Gill Sans Ultra Bold"/>
              </a:rPr>
              <a:t>Ligament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83" y="950876"/>
            <a:ext cx="4247440" cy="5594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182" y="950876"/>
            <a:ext cx="4361538" cy="5594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878" y="950875"/>
            <a:ext cx="2981567" cy="559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949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Gill Sans Ultra Bold"/>
                <a:cs typeface="Gill Sans Ultra Bold"/>
              </a:rPr>
              <a:t>Tendon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89" y="959795"/>
            <a:ext cx="4706566" cy="55534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817" y="959795"/>
            <a:ext cx="5520706" cy="555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Gill Sans Ultra Bold"/>
                <a:cs typeface="Gill Sans Ultra Bold"/>
              </a:rPr>
              <a:t>Cartilage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89" y="1142998"/>
            <a:ext cx="5477890" cy="4829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166" y="1142999"/>
            <a:ext cx="6156948" cy="482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6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386</Words>
  <Application>Microsoft Office PowerPoint</Application>
  <PresentationFormat>Widescreen</PresentationFormat>
  <Paragraphs>97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Cooper Std Black</vt:lpstr>
      <vt:lpstr>Gill Sans Ultra Bold</vt:lpstr>
      <vt:lpstr>Office Theme</vt:lpstr>
      <vt:lpstr>Skeleton, Muscular, and Integumentary System</vt:lpstr>
      <vt:lpstr>The Skin – Integumentary System</vt:lpstr>
      <vt:lpstr>The Skeleton</vt:lpstr>
      <vt:lpstr>The Skeleton</vt:lpstr>
      <vt:lpstr>PowerPoint Presentation</vt:lpstr>
      <vt:lpstr>Connective Tissue</vt:lpstr>
      <vt:lpstr>Ligament</vt:lpstr>
      <vt:lpstr>Tendon</vt:lpstr>
      <vt:lpstr>Cartilage</vt:lpstr>
      <vt:lpstr>The Joints</vt:lpstr>
      <vt:lpstr>Ball and Socket</vt:lpstr>
      <vt:lpstr>Pivot</vt:lpstr>
      <vt:lpstr>Hinge</vt:lpstr>
      <vt:lpstr>Gliding</vt:lpstr>
      <vt:lpstr>Skeletal Functions</vt:lpstr>
      <vt:lpstr>The Muscles</vt:lpstr>
      <vt:lpstr>Skeletal Muscle</vt:lpstr>
      <vt:lpstr>Skeletal Muscle</vt:lpstr>
      <vt:lpstr>Cardiac Muscle</vt:lpstr>
      <vt:lpstr>Smooth Muscle</vt:lpstr>
      <vt:lpstr>Main Parts of the Skeleton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Skeleton &amp; Muscles</dc:title>
  <dc:creator>Andrew McLean</dc:creator>
  <cp:lastModifiedBy>Andrew McLean</cp:lastModifiedBy>
  <cp:revision>7</cp:revision>
  <dcterms:created xsi:type="dcterms:W3CDTF">2014-03-31T16:54:32Z</dcterms:created>
  <dcterms:modified xsi:type="dcterms:W3CDTF">2014-05-15T13:10:24Z</dcterms:modified>
</cp:coreProperties>
</file>