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1ED92-AF1E-460D-8DCB-D1A6CA39FDA8}"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325300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ED92-AF1E-460D-8DCB-D1A6CA39FDA8}"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43639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ED92-AF1E-460D-8DCB-D1A6CA39FDA8}"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348290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ED92-AF1E-460D-8DCB-D1A6CA39FDA8}"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3480362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1ED92-AF1E-460D-8DCB-D1A6CA39FDA8}"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98751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1ED92-AF1E-460D-8DCB-D1A6CA39FDA8}"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110655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1ED92-AF1E-460D-8DCB-D1A6CA39FDA8}"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264884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1ED92-AF1E-460D-8DCB-D1A6CA39FDA8}"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272875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1ED92-AF1E-460D-8DCB-D1A6CA39FDA8}"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95515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1ED92-AF1E-460D-8DCB-D1A6CA39FDA8}"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141857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1ED92-AF1E-460D-8DCB-D1A6CA39FDA8}"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2BC9F-8124-4B69-9B9B-5B3275BAF939}" type="slidenum">
              <a:rPr lang="en-US" smtClean="0"/>
              <a:t>‹#›</a:t>
            </a:fld>
            <a:endParaRPr lang="en-US"/>
          </a:p>
        </p:txBody>
      </p:sp>
    </p:spTree>
    <p:extLst>
      <p:ext uri="{BB962C8B-B14F-4D97-AF65-F5344CB8AC3E}">
        <p14:creationId xmlns:p14="http://schemas.microsoft.com/office/powerpoint/2010/main" val="101603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1ED92-AF1E-460D-8DCB-D1A6CA39FDA8}" type="datetimeFigureOut">
              <a:rPr lang="en-US" smtClean="0"/>
              <a:t>5/13/2014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2BC9F-8124-4B69-9B9B-5B3275BAF939}" type="slidenum">
              <a:rPr lang="en-US" smtClean="0"/>
              <a:t>‹#›</a:t>
            </a:fld>
            <a:endParaRPr lang="en-US"/>
          </a:p>
        </p:txBody>
      </p:sp>
    </p:spTree>
    <p:extLst>
      <p:ext uri="{BB962C8B-B14F-4D97-AF65-F5344CB8AC3E}">
        <p14:creationId xmlns:p14="http://schemas.microsoft.com/office/powerpoint/2010/main" val="424974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Respiratory System</a:t>
            </a:r>
            <a:endParaRPr lang="en-US" dirty="0"/>
          </a:p>
        </p:txBody>
      </p:sp>
      <p:sp>
        <p:nvSpPr>
          <p:cNvPr id="3" name="Subtitle 2"/>
          <p:cNvSpPr>
            <a:spLocks noGrp="1"/>
          </p:cNvSpPr>
          <p:nvPr>
            <p:ph type="subTitle" idx="1"/>
          </p:nvPr>
        </p:nvSpPr>
        <p:spPr/>
        <p:txBody>
          <a:bodyPr/>
          <a:lstStyle/>
          <a:p>
            <a:r>
              <a:rPr lang="en-US" smtClean="0"/>
              <a:t>Chapter 37.3</a:t>
            </a:r>
          </a:p>
          <a:p>
            <a:endParaRPr lang="en-US"/>
          </a:p>
        </p:txBody>
      </p:sp>
    </p:spTree>
    <p:extLst>
      <p:ext uri="{BB962C8B-B14F-4D97-AF65-F5344CB8AC3E}">
        <p14:creationId xmlns:p14="http://schemas.microsoft.com/office/powerpoint/2010/main" val="367904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Alveoli</a:t>
            </a:r>
            <a:endParaRPr lang="en-US" dirty="0"/>
          </a:p>
        </p:txBody>
      </p:sp>
      <p:sp>
        <p:nvSpPr>
          <p:cNvPr id="3" name="Content Placeholder 2"/>
          <p:cNvSpPr>
            <a:spLocks noGrp="1"/>
          </p:cNvSpPr>
          <p:nvPr>
            <p:ph idx="1"/>
          </p:nvPr>
        </p:nvSpPr>
        <p:spPr>
          <a:xfrm>
            <a:off x="838200" y="1825625"/>
            <a:ext cx="4035357" cy="4351338"/>
          </a:xfrm>
        </p:spPr>
        <p:txBody>
          <a:bodyPr>
            <a:normAutofit/>
          </a:bodyPr>
          <a:lstStyle/>
          <a:p>
            <a:pPr marL="0" indent="0">
              <a:buNone/>
            </a:pPr>
            <a:r>
              <a:rPr lang="en-US" dirty="0" smtClean="0"/>
              <a:t>The bronchioles continue to sub-divide until they reach a series of dead-ends – millions of tiny air sacks called </a:t>
            </a:r>
            <a:r>
              <a:rPr lang="en-US" b="1" dirty="0" smtClean="0"/>
              <a:t>alveoli</a:t>
            </a:r>
            <a:r>
              <a:rPr lang="en-US" dirty="0" smtClean="0"/>
              <a:t>.</a:t>
            </a:r>
          </a:p>
          <a:p>
            <a:pPr marL="0" indent="0">
              <a:buNone/>
            </a:pPr>
            <a:endParaRPr lang="en-US" dirty="0"/>
          </a:p>
          <a:p>
            <a:pPr marL="0" indent="0">
              <a:buNone/>
            </a:pPr>
            <a:r>
              <a:rPr lang="en-US" dirty="0" smtClean="0"/>
              <a:t>This is where gas exchange takes place.</a:t>
            </a:r>
            <a:endParaRPr lang="en-US" dirty="0"/>
          </a:p>
        </p:txBody>
      </p:sp>
      <p:pic>
        <p:nvPicPr>
          <p:cNvPr id="4" name="Picture 3"/>
          <p:cNvPicPr>
            <a:picLocks noChangeAspect="1"/>
          </p:cNvPicPr>
          <p:nvPr/>
        </p:nvPicPr>
        <p:blipFill>
          <a:blip r:embed="rId2"/>
          <a:stretch>
            <a:fillRect/>
          </a:stretch>
        </p:blipFill>
        <p:spPr>
          <a:xfrm>
            <a:off x="5099288" y="3371850"/>
            <a:ext cx="2667000" cy="3486150"/>
          </a:xfrm>
          <a:prstGeom prst="rect">
            <a:avLst/>
          </a:prstGeom>
        </p:spPr>
      </p:pic>
      <p:pic>
        <p:nvPicPr>
          <p:cNvPr id="5" name="Picture 4"/>
          <p:cNvPicPr>
            <a:picLocks noChangeAspect="1"/>
          </p:cNvPicPr>
          <p:nvPr/>
        </p:nvPicPr>
        <p:blipFill>
          <a:blip r:embed="rId3"/>
          <a:stretch>
            <a:fillRect/>
          </a:stretch>
        </p:blipFill>
        <p:spPr>
          <a:xfrm>
            <a:off x="6439710" y="0"/>
            <a:ext cx="5544158" cy="3432915"/>
          </a:xfrm>
          <a:prstGeom prst="rect">
            <a:avLst/>
          </a:prstGeom>
        </p:spPr>
      </p:pic>
      <p:pic>
        <p:nvPicPr>
          <p:cNvPr id="6" name="Picture 5"/>
          <p:cNvPicPr>
            <a:picLocks noChangeAspect="1"/>
          </p:cNvPicPr>
          <p:nvPr/>
        </p:nvPicPr>
        <p:blipFill>
          <a:blip r:embed="rId4"/>
          <a:stretch>
            <a:fillRect/>
          </a:stretch>
        </p:blipFill>
        <p:spPr>
          <a:xfrm>
            <a:off x="7774472" y="3432915"/>
            <a:ext cx="4201212" cy="3425085"/>
          </a:xfrm>
          <a:prstGeom prst="rect">
            <a:avLst/>
          </a:prstGeom>
        </p:spPr>
      </p:pic>
    </p:spTree>
    <p:extLst>
      <p:ext uri="{BB962C8B-B14F-4D97-AF65-F5344CB8AC3E}">
        <p14:creationId xmlns:p14="http://schemas.microsoft.com/office/powerpoint/2010/main" val="382113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Exchange</a:t>
            </a:r>
            <a:endParaRPr lang="en-US" dirty="0"/>
          </a:p>
        </p:txBody>
      </p:sp>
      <p:sp>
        <p:nvSpPr>
          <p:cNvPr id="3" name="Content Placeholder 2"/>
          <p:cNvSpPr>
            <a:spLocks noGrp="1"/>
          </p:cNvSpPr>
          <p:nvPr>
            <p:ph idx="1"/>
          </p:nvPr>
        </p:nvSpPr>
        <p:spPr>
          <a:xfrm>
            <a:off x="838200" y="1825625"/>
            <a:ext cx="4278549" cy="4351338"/>
          </a:xfrm>
        </p:spPr>
        <p:txBody>
          <a:bodyPr>
            <a:normAutofit fontScale="85000" lnSpcReduction="20000"/>
          </a:bodyPr>
          <a:lstStyle/>
          <a:p>
            <a:pPr marL="0" indent="0">
              <a:buNone/>
            </a:pPr>
            <a:r>
              <a:rPr lang="en-US" dirty="0" smtClean="0"/>
              <a:t>Each lung has about 150 million alveoli. This provides an enormous surface area for gas exchange.</a:t>
            </a:r>
          </a:p>
          <a:p>
            <a:pPr marL="0" indent="0">
              <a:buNone/>
            </a:pPr>
            <a:endParaRPr lang="en-US" sz="1200" dirty="0"/>
          </a:p>
          <a:p>
            <a:pPr marL="0" indent="0">
              <a:buNone/>
            </a:pPr>
            <a:r>
              <a:rPr lang="en-US" dirty="0" smtClean="0"/>
              <a:t>Oxygen dissolves in the moisture on the inner surface of the alveoli and then diffuses across the thin-walled capillaries into the blood. </a:t>
            </a:r>
          </a:p>
          <a:p>
            <a:pPr marL="0" indent="0">
              <a:buNone/>
            </a:pPr>
            <a:endParaRPr lang="en-US" sz="1100" dirty="0"/>
          </a:p>
          <a:p>
            <a:pPr marL="0" indent="0">
              <a:buNone/>
            </a:pPr>
            <a:r>
              <a:rPr lang="en-US" dirty="0" smtClean="0"/>
              <a:t>Carbon dioxide in the blood diffuses the other way across the membrane of the alveolus and into the air within.  </a:t>
            </a:r>
            <a:endParaRPr lang="en-US" dirty="0"/>
          </a:p>
        </p:txBody>
      </p:sp>
      <p:grpSp>
        <p:nvGrpSpPr>
          <p:cNvPr id="7" name="Group 6"/>
          <p:cNvGrpSpPr/>
          <p:nvPr/>
        </p:nvGrpSpPr>
        <p:grpSpPr>
          <a:xfrm>
            <a:off x="5258205" y="1553199"/>
            <a:ext cx="6394058" cy="3884562"/>
            <a:chOff x="5258205" y="1553199"/>
            <a:chExt cx="6394058" cy="3884562"/>
          </a:xfrm>
        </p:grpSpPr>
        <p:pic>
          <p:nvPicPr>
            <p:cNvPr id="4" name="Picture 3"/>
            <p:cNvPicPr>
              <a:picLocks noChangeAspect="1"/>
            </p:cNvPicPr>
            <p:nvPr/>
          </p:nvPicPr>
          <p:blipFill>
            <a:blip r:embed="rId2"/>
            <a:stretch>
              <a:fillRect/>
            </a:stretch>
          </p:blipFill>
          <p:spPr>
            <a:xfrm>
              <a:off x="5258205" y="1553199"/>
              <a:ext cx="6394058" cy="3884562"/>
            </a:xfrm>
            <a:prstGeom prst="rect">
              <a:avLst/>
            </a:prstGeom>
          </p:spPr>
        </p:pic>
        <p:sp>
          <p:nvSpPr>
            <p:cNvPr id="5" name="TextBox 4"/>
            <p:cNvSpPr txBox="1"/>
            <p:nvPr/>
          </p:nvSpPr>
          <p:spPr>
            <a:xfrm>
              <a:off x="8073958" y="3631962"/>
              <a:ext cx="622570" cy="369332"/>
            </a:xfrm>
            <a:prstGeom prst="rect">
              <a:avLst/>
            </a:prstGeom>
            <a:noFill/>
          </p:spPr>
          <p:txBody>
            <a:bodyPr wrap="square" rtlCol="0">
              <a:spAutoFit/>
            </a:bodyPr>
            <a:lstStyle/>
            <a:p>
              <a:r>
                <a:rPr lang="en-US" dirty="0" smtClean="0"/>
                <a:t>CO</a:t>
              </a:r>
              <a:r>
                <a:rPr lang="en-US" baseline="-25000" dirty="0" smtClean="0"/>
                <a:t>2</a:t>
              </a:r>
              <a:endParaRPr lang="en-US" baseline="-25000" dirty="0"/>
            </a:p>
          </p:txBody>
        </p:sp>
        <p:sp>
          <p:nvSpPr>
            <p:cNvPr id="6" name="TextBox 5"/>
            <p:cNvSpPr txBox="1"/>
            <p:nvPr/>
          </p:nvSpPr>
          <p:spPr>
            <a:xfrm>
              <a:off x="8614248" y="3645235"/>
              <a:ext cx="603115" cy="369332"/>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grpSp>
    </p:spTree>
    <p:extLst>
      <p:ext uri="{BB962C8B-B14F-4D97-AF65-F5344CB8AC3E}">
        <p14:creationId xmlns:p14="http://schemas.microsoft.com/office/powerpoint/2010/main" val="3868861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Effect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a:t>
            </a:r>
            <a:r>
              <a:rPr lang="en-US" b="1" dirty="0"/>
              <a:t>Bohr effect</a:t>
            </a:r>
            <a:r>
              <a:rPr lang="en-US" dirty="0"/>
              <a:t> is a physiological phenomenon first described in 1904 by the Danish physiologist Christian Bohr, stating that </a:t>
            </a:r>
            <a:r>
              <a:rPr lang="en-US" i="1" dirty="0"/>
              <a:t>hemoglobin's oxygen binding affinity is inversely related both to acidity and to the concentration of carbon dioxide</a:t>
            </a:r>
            <a:r>
              <a:rPr lang="en-US" i="1" dirty="0" smtClean="0"/>
              <a:t>.</a:t>
            </a:r>
          </a:p>
          <a:p>
            <a:pPr marL="0" indent="0">
              <a:buNone/>
            </a:pPr>
            <a:endParaRPr lang="en-US" sz="1100" i="1" dirty="0"/>
          </a:p>
          <a:p>
            <a:pPr marL="0" indent="0">
              <a:buNone/>
            </a:pPr>
            <a:r>
              <a:rPr lang="en-US" dirty="0" smtClean="0"/>
              <a:t>That </a:t>
            </a:r>
            <a:r>
              <a:rPr lang="en-US" dirty="0"/>
              <a:t>is to say, a decrease in blood pH which leads to an increase in blood CO</a:t>
            </a:r>
            <a:r>
              <a:rPr lang="en-US" baseline="-25000" dirty="0"/>
              <a:t>2</a:t>
            </a:r>
            <a:r>
              <a:rPr lang="en-US" dirty="0"/>
              <a:t> concentration will result in hemoglobin proteins releasing their loads of oxygen. </a:t>
            </a:r>
            <a:endParaRPr lang="en-US" dirty="0" smtClean="0"/>
          </a:p>
          <a:p>
            <a:pPr marL="0" indent="0">
              <a:buNone/>
            </a:pPr>
            <a:endParaRPr lang="en-US" sz="1100" dirty="0"/>
          </a:p>
          <a:p>
            <a:pPr marL="0" indent="0">
              <a:buNone/>
            </a:pPr>
            <a:r>
              <a:rPr lang="en-US" dirty="0" smtClean="0"/>
              <a:t>Conversely</a:t>
            </a:r>
            <a:r>
              <a:rPr lang="en-US" dirty="0"/>
              <a:t>, a decrease in carbon dioxide provokes an increase in pH, which results in hemoglobin picking up more oxygen. Since carbon dioxide reacts with water to form carbonic acid, an increase in CO</a:t>
            </a:r>
            <a:r>
              <a:rPr lang="en-US" baseline="-25000" dirty="0"/>
              <a:t>2</a:t>
            </a:r>
            <a:r>
              <a:rPr lang="en-US" dirty="0"/>
              <a:t> results in a decrease in blood </a:t>
            </a:r>
            <a:r>
              <a:rPr lang="en-US" dirty="0" err="1"/>
              <a:t>pH.</a:t>
            </a:r>
            <a:endParaRPr lang="en-US" dirty="0"/>
          </a:p>
        </p:txBody>
      </p:sp>
    </p:spTree>
    <p:extLst>
      <p:ext uri="{BB962C8B-B14F-4D97-AF65-F5344CB8AC3E}">
        <p14:creationId xmlns:p14="http://schemas.microsoft.com/office/powerpoint/2010/main" val="163238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a:t>
            </a:r>
            <a:endParaRPr lang="en-US" dirty="0"/>
          </a:p>
        </p:txBody>
      </p:sp>
      <p:sp>
        <p:nvSpPr>
          <p:cNvPr id="3" name="Content Placeholder 2"/>
          <p:cNvSpPr>
            <a:spLocks noGrp="1"/>
          </p:cNvSpPr>
          <p:nvPr>
            <p:ph idx="1"/>
          </p:nvPr>
        </p:nvSpPr>
        <p:spPr>
          <a:xfrm>
            <a:off x="838200" y="1825625"/>
            <a:ext cx="5299953" cy="4351338"/>
          </a:xfrm>
        </p:spPr>
        <p:txBody>
          <a:bodyPr>
            <a:normAutofit fontScale="92500" lnSpcReduction="20000"/>
          </a:bodyPr>
          <a:lstStyle/>
          <a:p>
            <a:pPr marL="0" indent="0">
              <a:buNone/>
            </a:pPr>
            <a:r>
              <a:rPr lang="en-US" dirty="0" smtClean="0"/>
              <a:t>Breathing is the movement of air into and out of the lungs.</a:t>
            </a:r>
          </a:p>
          <a:p>
            <a:pPr marL="0" indent="0">
              <a:buNone/>
            </a:pPr>
            <a:endParaRPr lang="en-US" dirty="0"/>
          </a:p>
          <a:p>
            <a:pPr marL="0" indent="0">
              <a:buNone/>
            </a:pPr>
            <a:r>
              <a:rPr lang="en-US" dirty="0" smtClean="0"/>
              <a:t>The force that drives the air into the lungs comes from ordinary air pressure. </a:t>
            </a:r>
          </a:p>
          <a:p>
            <a:pPr marL="0" indent="0">
              <a:buNone/>
            </a:pPr>
            <a:endParaRPr lang="en-US" dirty="0"/>
          </a:p>
          <a:p>
            <a:pPr marL="0" indent="0">
              <a:buNone/>
            </a:pPr>
            <a:r>
              <a:rPr lang="en-US" dirty="0" smtClean="0"/>
              <a:t>The lungs are sealed in two sacs called the pleural membranes. </a:t>
            </a:r>
          </a:p>
          <a:p>
            <a:pPr marL="0" indent="0">
              <a:buNone/>
            </a:pPr>
            <a:endParaRPr lang="en-US" dirty="0"/>
          </a:p>
          <a:p>
            <a:pPr marL="0" indent="0">
              <a:buNone/>
            </a:pPr>
            <a:r>
              <a:rPr lang="en-US" dirty="0" smtClean="0"/>
              <a:t>At the bottom of the chest cavity is a large muscle called the </a:t>
            </a:r>
            <a:r>
              <a:rPr lang="en-US" b="1" dirty="0" smtClean="0"/>
              <a:t>diaphragm</a:t>
            </a:r>
            <a:r>
              <a:rPr lang="en-US" dirty="0" smtClean="0"/>
              <a:t>.</a:t>
            </a:r>
            <a:endParaRPr lang="en-US" dirty="0"/>
          </a:p>
        </p:txBody>
      </p:sp>
      <p:pic>
        <p:nvPicPr>
          <p:cNvPr id="4" name="Picture 3"/>
          <p:cNvPicPr>
            <a:picLocks noChangeAspect="1"/>
          </p:cNvPicPr>
          <p:nvPr/>
        </p:nvPicPr>
        <p:blipFill>
          <a:blip r:embed="rId2"/>
          <a:stretch>
            <a:fillRect/>
          </a:stretch>
        </p:blipFill>
        <p:spPr>
          <a:xfrm>
            <a:off x="6394112" y="802634"/>
            <a:ext cx="5162348" cy="5038528"/>
          </a:xfrm>
          <a:prstGeom prst="rect">
            <a:avLst/>
          </a:prstGeom>
        </p:spPr>
      </p:pic>
    </p:spTree>
    <p:extLst>
      <p:ext uri="{BB962C8B-B14F-4D97-AF65-F5344CB8AC3E}">
        <p14:creationId xmlns:p14="http://schemas.microsoft.com/office/powerpoint/2010/main" val="3690327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40795" y="3153258"/>
            <a:ext cx="4669277" cy="3704742"/>
          </a:xfrm>
          <a:prstGeom prst="rect">
            <a:avLst/>
          </a:prstGeom>
        </p:spPr>
      </p:pic>
      <p:sp>
        <p:nvSpPr>
          <p:cNvPr id="2" name="Title 1"/>
          <p:cNvSpPr>
            <a:spLocks noGrp="1"/>
          </p:cNvSpPr>
          <p:nvPr>
            <p:ph type="title"/>
          </p:nvPr>
        </p:nvSpPr>
        <p:spPr/>
        <p:txBody>
          <a:bodyPr/>
          <a:lstStyle/>
          <a:p>
            <a:r>
              <a:rPr lang="en-US" dirty="0" smtClean="0"/>
              <a:t>Diaphragm</a:t>
            </a:r>
            <a:endParaRPr lang="en-US" dirty="0"/>
          </a:p>
        </p:txBody>
      </p:sp>
      <p:sp>
        <p:nvSpPr>
          <p:cNvPr id="3" name="Content Placeholder 2"/>
          <p:cNvSpPr>
            <a:spLocks noGrp="1"/>
          </p:cNvSpPr>
          <p:nvPr>
            <p:ph idx="1"/>
          </p:nvPr>
        </p:nvSpPr>
        <p:spPr>
          <a:xfrm>
            <a:off x="838200" y="1527243"/>
            <a:ext cx="5377774" cy="4649720"/>
          </a:xfrm>
        </p:spPr>
        <p:txBody>
          <a:bodyPr>
            <a:normAutofit fontScale="77500" lnSpcReduction="20000"/>
          </a:bodyPr>
          <a:lstStyle/>
          <a:p>
            <a:pPr marL="0" indent="0">
              <a:buNone/>
            </a:pPr>
            <a:r>
              <a:rPr lang="en-US" dirty="0" smtClean="0"/>
              <a:t>When you inhale the diaphragm contracts and the rib cage rises up.</a:t>
            </a:r>
          </a:p>
          <a:p>
            <a:pPr marL="0" indent="0">
              <a:buNone/>
            </a:pPr>
            <a:endParaRPr lang="en-US" sz="1400" dirty="0"/>
          </a:p>
          <a:p>
            <a:pPr marL="0" indent="0">
              <a:buNone/>
            </a:pPr>
            <a:r>
              <a:rPr lang="en-US" dirty="0" smtClean="0"/>
              <a:t>This expands the volume of the chest cavity. </a:t>
            </a:r>
          </a:p>
          <a:p>
            <a:pPr marL="0" indent="0">
              <a:buNone/>
            </a:pPr>
            <a:endParaRPr lang="en-US" sz="1400" dirty="0"/>
          </a:p>
          <a:p>
            <a:pPr marL="0" indent="0">
              <a:buNone/>
            </a:pPr>
            <a:r>
              <a:rPr lang="en-US" dirty="0" smtClean="0"/>
              <a:t>As the chest cavity is tightly sealed this created a partial vacuum inside the cavity and atmospheric pressure fills the lungs with air.</a:t>
            </a:r>
          </a:p>
          <a:p>
            <a:pPr marL="0" indent="0">
              <a:buNone/>
            </a:pPr>
            <a:endParaRPr lang="en-US" sz="1400" dirty="0"/>
          </a:p>
          <a:p>
            <a:pPr marL="0" indent="0">
              <a:buNone/>
            </a:pPr>
            <a:r>
              <a:rPr lang="en-US" dirty="0" smtClean="0"/>
              <a:t>Most of the time exhaling is a passive event. The rib cage lowers and the diaphragm muscles relax.</a:t>
            </a:r>
          </a:p>
          <a:p>
            <a:pPr marL="0" indent="0">
              <a:buNone/>
            </a:pPr>
            <a:endParaRPr lang="en-US" sz="1400" dirty="0"/>
          </a:p>
          <a:p>
            <a:pPr marL="0" indent="0">
              <a:buNone/>
            </a:pPr>
            <a:r>
              <a:rPr lang="en-US" dirty="0" smtClean="0"/>
              <a:t>The pressure in the chest cavity is now higher than atmospheric pressure  so air rushes back out. </a:t>
            </a:r>
            <a:endParaRPr lang="en-US" dirty="0"/>
          </a:p>
        </p:txBody>
      </p:sp>
      <p:pic>
        <p:nvPicPr>
          <p:cNvPr id="4" name="Picture 3"/>
          <p:cNvPicPr>
            <a:picLocks noChangeAspect="1"/>
          </p:cNvPicPr>
          <p:nvPr/>
        </p:nvPicPr>
        <p:blipFill>
          <a:blip r:embed="rId3"/>
          <a:stretch>
            <a:fillRect/>
          </a:stretch>
        </p:blipFill>
        <p:spPr>
          <a:xfrm>
            <a:off x="7040796" y="0"/>
            <a:ext cx="4669277" cy="3221352"/>
          </a:xfrm>
          <a:prstGeom prst="rect">
            <a:avLst/>
          </a:prstGeom>
        </p:spPr>
      </p:pic>
    </p:spTree>
    <p:extLst>
      <p:ext uri="{BB962C8B-B14F-4D97-AF65-F5344CB8AC3E}">
        <p14:creationId xmlns:p14="http://schemas.microsoft.com/office/powerpoint/2010/main" val="3107665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Breathing is Controlled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You can control your breathing when ever you want but breathing is not entirely voluntary.</a:t>
            </a:r>
          </a:p>
          <a:p>
            <a:pPr marL="0" indent="0">
              <a:buNone/>
            </a:pPr>
            <a:endParaRPr lang="en-US" sz="1300" dirty="0"/>
          </a:p>
          <a:p>
            <a:pPr marL="0" indent="0">
              <a:buNone/>
            </a:pPr>
            <a:r>
              <a:rPr lang="en-US" dirty="0" smtClean="0"/>
              <a:t>If you hold your breath eventually your body will take over. Breathing is such an important function that your nervous system will not allow you complete control over it.</a:t>
            </a:r>
          </a:p>
          <a:p>
            <a:pPr marL="0" indent="0">
              <a:buNone/>
            </a:pPr>
            <a:endParaRPr lang="en-US" sz="1300" dirty="0"/>
          </a:p>
          <a:p>
            <a:pPr marL="0" indent="0">
              <a:buNone/>
            </a:pPr>
            <a:r>
              <a:rPr lang="en-US" dirty="0" smtClean="0"/>
              <a:t>The medulla oblongata controls breathing. Autonomic nerves from this part of the brain connect to the diaphragm and chest muscles producing cycles of contraction that bring air into the lungs.</a:t>
            </a:r>
          </a:p>
          <a:p>
            <a:pPr marL="0" indent="0">
              <a:buNone/>
            </a:pPr>
            <a:endParaRPr lang="en-US" sz="1300" dirty="0"/>
          </a:p>
          <a:p>
            <a:pPr marL="0" indent="0">
              <a:buNone/>
            </a:pPr>
            <a:r>
              <a:rPr lang="en-US" dirty="0" smtClean="0"/>
              <a:t>Other cells in the medulla oblongata monitor CO</a:t>
            </a:r>
            <a:r>
              <a:rPr lang="en-US" baseline="-25000" dirty="0" smtClean="0"/>
              <a:t>2</a:t>
            </a:r>
            <a:r>
              <a:rPr lang="en-US" dirty="0" smtClean="0"/>
              <a:t> levels. As levels rise the breathing center increases the rate and depth of breathing.  </a:t>
            </a:r>
            <a:endParaRPr lang="en-US" dirty="0"/>
          </a:p>
        </p:txBody>
      </p:sp>
      <p:pic>
        <p:nvPicPr>
          <p:cNvPr id="4" name="Picture 3"/>
          <p:cNvPicPr>
            <a:picLocks noChangeAspect="1"/>
          </p:cNvPicPr>
          <p:nvPr/>
        </p:nvPicPr>
        <p:blipFill>
          <a:blip r:embed="rId2"/>
          <a:stretch>
            <a:fillRect/>
          </a:stretch>
        </p:blipFill>
        <p:spPr>
          <a:xfrm>
            <a:off x="9563100" y="0"/>
            <a:ext cx="2628900" cy="1743075"/>
          </a:xfrm>
          <a:prstGeom prst="rect">
            <a:avLst/>
          </a:prstGeom>
        </p:spPr>
      </p:pic>
    </p:spTree>
    <p:extLst>
      <p:ext uri="{BB962C8B-B14F-4D97-AF65-F5344CB8AC3E}">
        <p14:creationId xmlns:p14="http://schemas.microsoft.com/office/powerpoint/2010/main" val="286351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0"/>
            <a:ext cx="10515600" cy="1325563"/>
          </a:xfrm>
        </p:spPr>
        <p:txBody>
          <a:bodyPr/>
          <a:lstStyle/>
          <a:p>
            <a:pPr algn="ctr"/>
            <a:r>
              <a:rPr lang="en-US" dirty="0" smtClean="0"/>
              <a:t>Smokers Lungs v Non-smokers Lungs</a:t>
            </a:r>
            <a:endParaRPr lang="en-US" dirty="0"/>
          </a:p>
        </p:txBody>
      </p:sp>
      <p:pic>
        <p:nvPicPr>
          <p:cNvPr id="4" name="Content Placeholder 3"/>
          <p:cNvPicPr>
            <a:picLocks noGrp="1" noChangeAspect="1"/>
          </p:cNvPicPr>
          <p:nvPr>
            <p:ph idx="1"/>
          </p:nvPr>
        </p:nvPicPr>
        <p:blipFill>
          <a:blip r:embed="rId2"/>
          <a:stretch>
            <a:fillRect/>
          </a:stretch>
        </p:blipFill>
        <p:spPr>
          <a:xfrm>
            <a:off x="1520190" y="1018254"/>
            <a:ext cx="8839962" cy="5710615"/>
          </a:xfrm>
          <a:prstGeom prst="rect">
            <a:avLst/>
          </a:prstGeom>
        </p:spPr>
      </p:pic>
    </p:spTree>
    <p:extLst>
      <p:ext uri="{BB962C8B-B14F-4D97-AF65-F5344CB8AC3E}">
        <p14:creationId xmlns:p14="http://schemas.microsoft.com/office/powerpoint/2010/main" val="160999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Respiration?</a:t>
            </a:r>
            <a:endParaRPr lang="en-US" dirty="0"/>
          </a:p>
        </p:txBody>
      </p:sp>
      <p:sp>
        <p:nvSpPr>
          <p:cNvPr id="3" name="Content Placeholder 2"/>
          <p:cNvSpPr>
            <a:spLocks noGrp="1"/>
          </p:cNvSpPr>
          <p:nvPr>
            <p:ph idx="1"/>
          </p:nvPr>
        </p:nvSpPr>
        <p:spPr/>
        <p:txBody>
          <a:bodyPr/>
          <a:lstStyle/>
          <a:p>
            <a:pPr marL="0" indent="0">
              <a:buNone/>
            </a:pPr>
            <a:r>
              <a:rPr lang="en-US" dirty="0" smtClean="0"/>
              <a:t>In biology we tend  to use respiration in two different ways. We have previously looked at cellular respiration which takes place in the cytoplasm and mitochondria of cells.</a:t>
            </a:r>
          </a:p>
          <a:p>
            <a:pPr marL="0" indent="0">
              <a:buNone/>
            </a:pPr>
            <a:endParaRPr lang="en-US" dirty="0"/>
          </a:p>
          <a:p>
            <a:pPr marL="0" indent="0">
              <a:buNone/>
            </a:pPr>
            <a:r>
              <a:rPr lang="en-US" dirty="0" smtClean="0"/>
              <a:t>In order to fully catabolize a molecule of glucose our cells need to have oxygen. </a:t>
            </a:r>
          </a:p>
          <a:p>
            <a:pPr marL="0" indent="0">
              <a:buNone/>
            </a:pPr>
            <a:endParaRPr lang="en-US" dirty="0"/>
          </a:p>
          <a:p>
            <a:pPr marL="0" indent="0">
              <a:buNone/>
            </a:pPr>
            <a:r>
              <a:rPr lang="en-US" dirty="0" smtClean="0"/>
              <a:t>The blood carries oxygen from the lungs to the bodies tissues and carbon dioxide from the tissue to the lungs where it is expelled.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065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Respiratory System</a:t>
            </a:r>
            <a:endParaRPr lang="en-US" dirty="0"/>
          </a:p>
        </p:txBody>
      </p:sp>
      <p:sp>
        <p:nvSpPr>
          <p:cNvPr id="3" name="Content Placeholder 2"/>
          <p:cNvSpPr>
            <a:spLocks noGrp="1"/>
          </p:cNvSpPr>
          <p:nvPr>
            <p:ph idx="1"/>
          </p:nvPr>
        </p:nvSpPr>
        <p:spPr/>
        <p:txBody>
          <a:bodyPr/>
          <a:lstStyle/>
          <a:p>
            <a:pPr marL="0" indent="0">
              <a:buNone/>
            </a:pPr>
            <a:r>
              <a:rPr lang="en-US" dirty="0" smtClean="0"/>
              <a:t>The basic function of the human respiratory system is remarkably simple.</a:t>
            </a:r>
          </a:p>
          <a:p>
            <a:pPr marL="0" indent="0">
              <a:buNone/>
            </a:pPr>
            <a:endParaRPr lang="en-US" dirty="0"/>
          </a:p>
          <a:p>
            <a:pPr marL="0" indent="0">
              <a:buNone/>
            </a:pPr>
            <a:r>
              <a:rPr lang="en-US" dirty="0" smtClean="0"/>
              <a:t>Air enters the body and fills the lungs, where gas exchange takes place. </a:t>
            </a:r>
          </a:p>
          <a:p>
            <a:pPr marL="0" indent="0">
              <a:buNone/>
            </a:pPr>
            <a:endParaRPr lang="en-US" dirty="0"/>
          </a:p>
          <a:p>
            <a:pPr marL="0" indent="0">
              <a:buNone/>
            </a:pPr>
            <a:r>
              <a:rPr lang="en-US" dirty="0" smtClean="0"/>
              <a:t>The respiratory system consists of the </a:t>
            </a:r>
            <a:r>
              <a:rPr lang="en-US" b="1" dirty="0" smtClean="0"/>
              <a:t>nose, pharynx, larynx, trachea, bronchi, and lungs</a:t>
            </a:r>
            <a:r>
              <a:rPr lang="en-US" dirty="0" smtClean="0"/>
              <a:t>.</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35487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Pharynx</a:t>
            </a:r>
            <a:endParaRPr lang="en-US" dirty="0"/>
          </a:p>
        </p:txBody>
      </p:sp>
      <p:pic>
        <p:nvPicPr>
          <p:cNvPr id="4" name="Content Placeholder 3"/>
          <p:cNvPicPr>
            <a:picLocks noGrp="1" noChangeAspect="1"/>
          </p:cNvPicPr>
          <p:nvPr>
            <p:ph idx="1"/>
          </p:nvPr>
        </p:nvPicPr>
        <p:blipFill>
          <a:blip r:embed="rId2"/>
          <a:stretch>
            <a:fillRect/>
          </a:stretch>
        </p:blipFill>
        <p:spPr>
          <a:xfrm>
            <a:off x="6706815" y="1940652"/>
            <a:ext cx="5196291" cy="4518514"/>
          </a:xfrm>
          <a:prstGeom prst="rect">
            <a:avLst/>
          </a:prstGeom>
        </p:spPr>
      </p:pic>
      <p:sp>
        <p:nvSpPr>
          <p:cNvPr id="5" name="TextBox 4"/>
          <p:cNvSpPr txBox="1"/>
          <p:nvPr/>
        </p:nvSpPr>
        <p:spPr>
          <a:xfrm>
            <a:off x="972766" y="2071991"/>
            <a:ext cx="5359940" cy="4801314"/>
          </a:xfrm>
          <a:prstGeom prst="rect">
            <a:avLst/>
          </a:prstGeom>
          <a:noFill/>
        </p:spPr>
        <p:txBody>
          <a:bodyPr wrap="square" rtlCol="0">
            <a:spAutoFit/>
          </a:bodyPr>
          <a:lstStyle/>
          <a:p>
            <a:r>
              <a:rPr lang="en-US" sz="3200" dirty="0" smtClean="0"/>
              <a:t>Air moves through the nose to a tube at the back of the mouth called the pharynx (throat</a:t>
            </a:r>
            <a:r>
              <a:rPr lang="en-US" sz="3200" dirty="0" smtClean="0"/>
              <a:t>). It is filtered, warmed, and moistened. </a:t>
            </a:r>
            <a:endParaRPr lang="en-US" sz="3200" dirty="0" smtClean="0"/>
          </a:p>
          <a:p>
            <a:endParaRPr lang="en-US" sz="3200" dirty="0"/>
          </a:p>
          <a:p>
            <a:r>
              <a:rPr lang="en-US" sz="3200" dirty="0" smtClean="0"/>
              <a:t>The pharynx serves as a passageway for both air and food.</a:t>
            </a:r>
          </a:p>
          <a:p>
            <a:endParaRPr lang="en-US" dirty="0"/>
          </a:p>
        </p:txBody>
      </p:sp>
      <p:pic>
        <p:nvPicPr>
          <p:cNvPr id="1026" name="Picture 2" descr="http://medchrome.com/wp-content/uploads/2010/09/Chronic-Pharyng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591" y="229358"/>
            <a:ext cx="2534664" cy="19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49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Trachea and Epiglottis</a:t>
            </a:r>
            <a:endParaRPr lang="en-US" dirty="0"/>
          </a:p>
        </p:txBody>
      </p:sp>
      <p:pic>
        <p:nvPicPr>
          <p:cNvPr id="4" name="Content Placeholder 3"/>
          <p:cNvPicPr>
            <a:picLocks noGrp="1" noChangeAspect="1"/>
          </p:cNvPicPr>
          <p:nvPr>
            <p:ph idx="1"/>
          </p:nvPr>
        </p:nvPicPr>
        <p:blipFill rotWithShape="1">
          <a:blip r:embed="rId2"/>
          <a:srcRect t="7897" b="7823"/>
          <a:stretch/>
        </p:blipFill>
        <p:spPr>
          <a:xfrm>
            <a:off x="5118622" y="2013624"/>
            <a:ext cx="6527007" cy="3667329"/>
          </a:xfrm>
          <a:prstGeom prst="rect">
            <a:avLst/>
          </a:prstGeom>
        </p:spPr>
      </p:pic>
      <p:sp>
        <p:nvSpPr>
          <p:cNvPr id="5" name="TextBox 4"/>
          <p:cNvSpPr txBox="1"/>
          <p:nvPr/>
        </p:nvSpPr>
        <p:spPr>
          <a:xfrm>
            <a:off x="974270" y="1862129"/>
            <a:ext cx="3287949" cy="3970318"/>
          </a:xfrm>
          <a:prstGeom prst="rect">
            <a:avLst/>
          </a:prstGeom>
          <a:noFill/>
        </p:spPr>
        <p:txBody>
          <a:bodyPr wrap="square" rtlCol="0">
            <a:spAutoFit/>
          </a:bodyPr>
          <a:lstStyle/>
          <a:p>
            <a:r>
              <a:rPr lang="en-US" sz="2800" dirty="0"/>
              <a:t>Air moves from the pharynx into the trachea (windpipe)</a:t>
            </a:r>
          </a:p>
          <a:p>
            <a:endParaRPr lang="en-US" sz="2800" dirty="0"/>
          </a:p>
          <a:p>
            <a:r>
              <a:rPr lang="en-US" sz="2800" dirty="0"/>
              <a:t>A flap of tissue called the epiglottis covers the entrance to the trachea when you swallow. </a:t>
            </a:r>
          </a:p>
        </p:txBody>
      </p:sp>
    </p:spTree>
    <p:extLst>
      <p:ext uri="{BB962C8B-B14F-4D97-AF65-F5344CB8AC3E}">
        <p14:creationId xmlns:p14="http://schemas.microsoft.com/office/powerpoint/2010/main" val="2022257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77217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Cillia</a:t>
            </a:r>
            <a:r>
              <a:rPr lang="en-US" dirty="0" smtClean="0"/>
              <a:t> and Mucus</a:t>
            </a:r>
            <a:endParaRPr lang="en-US" dirty="0"/>
          </a:p>
        </p:txBody>
      </p:sp>
      <p:sp>
        <p:nvSpPr>
          <p:cNvPr id="3" name="Content Placeholder 2"/>
          <p:cNvSpPr>
            <a:spLocks noGrp="1"/>
          </p:cNvSpPr>
          <p:nvPr>
            <p:ph idx="1"/>
          </p:nvPr>
        </p:nvSpPr>
        <p:spPr>
          <a:xfrm>
            <a:off x="838200" y="1825625"/>
            <a:ext cx="4784387" cy="4351338"/>
          </a:xfrm>
        </p:spPr>
        <p:txBody>
          <a:bodyPr>
            <a:normAutofit fontScale="85000" lnSpcReduction="20000"/>
          </a:bodyPr>
          <a:lstStyle/>
          <a:p>
            <a:pPr marL="0" indent="0">
              <a:buNone/>
            </a:pPr>
            <a:r>
              <a:rPr lang="en-US" dirty="0" smtClean="0"/>
              <a:t>The respiratory passageways allow air to pass directly into some of the most delicate areas of the body.</a:t>
            </a:r>
          </a:p>
          <a:p>
            <a:pPr marL="0" indent="0">
              <a:buNone/>
            </a:pPr>
            <a:endParaRPr lang="en-US" sz="1600" dirty="0" smtClean="0"/>
          </a:p>
          <a:p>
            <a:pPr marL="0" indent="0">
              <a:buNone/>
            </a:pPr>
            <a:r>
              <a:rPr lang="en-US" dirty="0" smtClean="0"/>
              <a:t>The air is further warmed, moistened, and filtered.</a:t>
            </a:r>
          </a:p>
          <a:p>
            <a:pPr marL="0" indent="0">
              <a:buNone/>
            </a:pPr>
            <a:endParaRPr lang="en-US" sz="1300" dirty="0"/>
          </a:p>
          <a:p>
            <a:pPr marL="0" indent="0">
              <a:buNone/>
            </a:pPr>
            <a:r>
              <a:rPr lang="en-US" dirty="0" smtClean="0"/>
              <a:t>Some of the cells which line the respiratory system produce mucus which moistens the air and traps particles. </a:t>
            </a:r>
          </a:p>
          <a:p>
            <a:pPr marL="0" indent="0">
              <a:buNone/>
            </a:pPr>
            <a:endParaRPr lang="en-US" sz="1300" dirty="0" smtClean="0"/>
          </a:p>
          <a:p>
            <a:pPr marL="0" indent="0">
              <a:buNone/>
            </a:pPr>
            <a:r>
              <a:rPr lang="en-US" dirty="0" smtClean="0"/>
              <a:t>Cilia sweep the trapped particles away from the lungs.  </a:t>
            </a:r>
            <a:endParaRPr lang="en-US" dirty="0"/>
          </a:p>
        </p:txBody>
      </p:sp>
      <p:pic>
        <p:nvPicPr>
          <p:cNvPr id="4" name="Picture 3"/>
          <p:cNvPicPr>
            <a:picLocks noChangeAspect="1"/>
          </p:cNvPicPr>
          <p:nvPr/>
        </p:nvPicPr>
        <p:blipFill>
          <a:blip r:embed="rId2"/>
          <a:stretch>
            <a:fillRect/>
          </a:stretch>
        </p:blipFill>
        <p:spPr>
          <a:xfrm>
            <a:off x="5622587" y="202998"/>
            <a:ext cx="2733675" cy="1676400"/>
          </a:xfrm>
          <a:prstGeom prst="rect">
            <a:avLst/>
          </a:prstGeom>
        </p:spPr>
      </p:pic>
      <p:pic>
        <p:nvPicPr>
          <p:cNvPr id="5" name="Picture 4"/>
          <p:cNvPicPr>
            <a:picLocks noChangeAspect="1"/>
          </p:cNvPicPr>
          <p:nvPr/>
        </p:nvPicPr>
        <p:blipFill>
          <a:blip r:embed="rId3"/>
          <a:stretch>
            <a:fillRect/>
          </a:stretch>
        </p:blipFill>
        <p:spPr>
          <a:xfrm>
            <a:off x="5638800" y="2126473"/>
            <a:ext cx="5715000" cy="4286250"/>
          </a:xfrm>
          <a:prstGeom prst="rect">
            <a:avLst/>
          </a:prstGeom>
        </p:spPr>
      </p:pic>
      <p:pic>
        <p:nvPicPr>
          <p:cNvPr id="6" name="Picture 5"/>
          <p:cNvPicPr>
            <a:picLocks noChangeAspect="1"/>
          </p:cNvPicPr>
          <p:nvPr/>
        </p:nvPicPr>
        <p:blipFill rotWithShape="1">
          <a:blip r:embed="rId4"/>
          <a:srcRect t="9324" b="7884"/>
          <a:stretch/>
        </p:blipFill>
        <p:spPr>
          <a:xfrm>
            <a:off x="8688218" y="223736"/>
            <a:ext cx="2378362" cy="1655662"/>
          </a:xfrm>
          <a:prstGeom prst="rect">
            <a:avLst/>
          </a:prstGeom>
        </p:spPr>
      </p:pic>
    </p:spTree>
    <p:extLst>
      <p:ext uri="{BB962C8B-B14F-4D97-AF65-F5344CB8AC3E}">
        <p14:creationId xmlns:p14="http://schemas.microsoft.com/office/powerpoint/2010/main" val="1880848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a:t>
            </a:r>
            <a:endParaRPr lang="en-US" dirty="0"/>
          </a:p>
        </p:txBody>
      </p:sp>
      <p:sp>
        <p:nvSpPr>
          <p:cNvPr id="3" name="Content Placeholder 2"/>
          <p:cNvSpPr>
            <a:spLocks noGrp="1"/>
          </p:cNvSpPr>
          <p:nvPr>
            <p:ph idx="1"/>
          </p:nvPr>
        </p:nvSpPr>
        <p:spPr>
          <a:xfrm>
            <a:off x="838200" y="1825625"/>
            <a:ext cx="3675434" cy="4351338"/>
          </a:xfrm>
        </p:spPr>
        <p:txBody>
          <a:bodyPr>
            <a:normAutofit fontScale="92500" lnSpcReduction="10000"/>
          </a:bodyPr>
          <a:lstStyle/>
          <a:p>
            <a:pPr marL="0" indent="0">
              <a:buNone/>
            </a:pPr>
            <a:r>
              <a:rPr lang="en-US" dirty="0" smtClean="0"/>
              <a:t>At the top of the trachea is the larynx. </a:t>
            </a:r>
          </a:p>
          <a:p>
            <a:pPr marL="0" indent="0">
              <a:buNone/>
            </a:pPr>
            <a:endParaRPr lang="en-US" dirty="0"/>
          </a:p>
          <a:p>
            <a:pPr marL="0" indent="0">
              <a:buNone/>
            </a:pPr>
            <a:r>
              <a:rPr lang="en-US" dirty="0" smtClean="0"/>
              <a:t>The larynx consists of two very elastic chords that vibrate and produce sounds</a:t>
            </a:r>
          </a:p>
          <a:p>
            <a:pPr marL="0" indent="0">
              <a:buNone/>
            </a:pPr>
            <a:endParaRPr lang="en-US" dirty="0"/>
          </a:p>
          <a:p>
            <a:pPr marL="0" indent="0">
              <a:buNone/>
            </a:pPr>
            <a:r>
              <a:rPr lang="en-US" dirty="0" smtClean="0"/>
              <a:t>This is where you get your ability to speak, shout, and sing.</a:t>
            </a:r>
            <a:endParaRPr lang="en-US" dirty="0"/>
          </a:p>
        </p:txBody>
      </p:sp>
      <p:pic>
        <p:nvPicPr>
          <p:cNvPr id="4" name="Picture 3"/>
          <p:cNvPicPr>
            <a:picLocks noChangeAspect="1"/>
          </p:cNvPicPr>
          <p:nvPr/>
        </p:nvPicPr>
        <p:blipFill>
          <a:blip r:embed="rId2"/>
          <a:stretch>
            <a:fillRect/>
          </a:stretch>
        </p:blipFill>
        <p:spPr>
          <a:xfrm>
            <a:off x="5413416" y="499150"/>
            <a:ext cx="2828925" cy="3581400"/>
          </a:xfrm>
          <a:prstGeom prst="rect">
            <a:avLst/>
          </a:prstGeom>
        </p:spPr>
      </p:pic>
      <p:pic>
        <p:nvPicPr>
          <p:cNvPr id="5" name="Picture 4"/>
          <p:cNvPicPr>
            <a:picLocks noChangeAspect="1"/>
          </p:cNvPicPr>
          <p:nvPr/>
        </p:nvPicPr>
        <p:blipFill>
          <a:blip r:embed="rId3"/>
          <a:stretch>
            <a:fillRect/>
          </a:stretch>
        </p:blipFill>
        <p:spPr>
          <a:xfrm>
            <a:off x="8427243" y="499150"/>
            <a:ext cx="2466975" cy="1847850"/>
          </a:xfrm>
          <a:prstGeom prst="rect">
            <a:avLst/>
          </a:prstGeom>
        </p:spPr>
      </p:pic>
      <p:pic>
        <p:nvPicPr>
          <p:cNvPr id="6" name="Picture 5"/>
          <p:cNvPicPr>
            <a:picLocks noChangeAspect="1"/>
          </p:cNvPicPr>
          <p:nvPr/>
        </p:nvPicPr>
        <p:blipFill>
          <a:blip r:embed="rId4"/>
          <a:stretch>
            <a:fillRect/>
          </a:stretch>
        </p:blipFill>
        <p:spPr>
          <a:xfrm>
            <a:off x="5413416" y="4289086"/>
            <a:ext cx="6172227" cy="2262595"/>
          </a:xfrm>
          <a:prstGeom prst="rect">
            <a:avLst/>
          </a:prstGeom>
        </p:spPr>
      </p:pic>
      <p:pic>
        <p:nvPicPr>
          <p:cNvPr id="7" name="Picture 6"/>
          <p:cNvPicPr>
            <a:picLocks noChangeAspect="1"/>
          </p:cNvPicPr>
          <p:nvPr/>
        </p:nvPicPr>
        <p:blipFill>
          <a:blip r:embed="rId5"/>
          <a:stretch>
            <a:fillRect/>
          </a:stretch>
        </p:blipFill>
        <p:spPr>
          <a:xfrm>
            <a:off x="8427243" y="2499400"/>
            <a:ext cx="2895600" cy="1581150"/>
          </a:xfrm>
          <a:prstGeom prst="rect">
            <a:avLst/>
          </a:prstGeom>
        </p:spPr>
      </p:pic>
    </p:spTree>
    <p:extLst>
      <p:ext uri="{BB962C8B-B14F-4D97-AF65-F5344CB8AC3E}">
        <p14:creationId xmlns:p14="http://schemas.microsoft.com/office/powerpoint/2010/main" val="76457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Bronchi</a:t>
            </a:r>
            <a:endParaRPr lang="en-US" dirty="0"/>
          </a:p>
        </p:txBody>
      </p:sp>
      <p:sp>
        <p:nvSpPr>
          <p:cNvPr id="3" name="Content Placeholder 2"/>
          <p:cNvSpPr>
            <a:spLocks noGrp="1"/>
          </p:cNvSpPr>
          <p:nvPr>
            <p:ph idx="1"/>
          </p:nvPr>
        </p:nvSpPr>
        <p:spPr>
          <a:xfrm>
            <a:off x="838200" y="1825625"/>
            <a:ext cx="5309681" cy="4351338"/>
          </a:xfrm>
        </p:spPr>
        <p:txBody>
          <a:bodyPr>
            <a:normAutofit fontScale="85000" lnSpcReduction="20000"/>
          </a:bodyPr>
          <a:lstStyle/>
          <a:p>
            <a:pPr marL="0" indent="0">
              <a:buNone/>
            </a:pPr>
            <a:r>
              <a:rPr lang="en-US" dirty="0" smtClean="0"/>
              <a:t>From the larynx air passes down the trachea into two air passageways in the chest cavity called the bronchi (singular: bronchus).</a:t>
            </a:r>
          </a:p>
          <a:p>
            <a:pPr marL="0" indent="0">
              <a:buNone/>
            </a:pPr>
            <a:endParaRPr lang="en-US" dirty="0"/>
          </a:p>
          <a:p>
            <a:pPr marL="0" indent="0">
              <a:buNone/>
            </a:pPr>
            <a:r>
              <a:rPr lang="en-US" dirty="0" smtClean="0"/>
              <a:t>Each bronchus leads in to a lung, where it sub divides into smaller bronchi, which lead into even smaller passageways called bronchioles. </a:t>
            </a:r>
          </a:p>
          <a:p>
            <a:pPr marL="0" indent="0">
              <a:buNone/>
            </a:pPr>
            <a:endParaRPr lang="en-US" dirty="0"/>
          </a:p>
          <a:p>
            <a:pPr marL="0" indent="0">
              <a:buNone/>
            </a:pPr>
            <a:r>
              <a:rPr lang="en-US" dirty="0" smtClean="0"/>
              <a:t>The passageways are surrounded by smooth muscles that enable the nervous system to control the size of the passageways as needed. </a:t>
            </a:r>
          </a:p>
        </p:txBody>
      </p:sp>
      <p:pic>
        <p:nvPicPr>
          <p:cNvPr id="4" name="Picture 3"/>
          <p:cNvPicPr>
            <a:picLocks noChangeAspect="1"/>
          </p:cNvPicPr>
          <p:nvPr/>
        </p:nvPicPr>
        <p:blipFill>
          <a:blip r:embed="rId2"/>
          <a:stretch>
            <a:fillRect/>
          </a:stretch>
        </p:blipFill>
        <p:spPr>
          <a:xfrm>
            <a:off x="7144046" y="150610"/>
            <a:ext cx="4350501" cy="3080155"/>
          </a:xfrm>
          <a:prstGeom prst="rect">
            <a:avLst/>
          </a:prstGeom>
        </p:spPr>
      </p:pic>
      <p:pic>
        <p:nvPicPr>
          <p:cNvPr id="5" name="Picture 4"/>
          <p:cNvPicPr>
            <a:picLocks noChangeAspect="1"/>
          </p:cNvPicPr>
          <p:nvPr/>
        </p:nvPicPr>
        <p:blipFill>
          <a:blip r:embed="rId3"/>
          <a:stretch>
            <a:fillRect/>
          </a:stretch>
        </p:blipFill>
        <p:spPr>
          <a:xfrm>
            <a:off x="5564220" y="140211"/>
            <a:ext cx="1579825" cy="1579825"/>
          </a:xfrm>
          <a:prstGeom prst="rect">
            <a:avLst/>
          </a:prstGeom>
        </p:spPr>
      </p:pic>
      <p:pic>
        <p:nvPicPr>
          <p:cNvPr id="2050" name="Picture 2" descr="http://www.bronchotraining.org/IMG/jpg/1_3_1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502117"/>
            <a:ext cx="4318412" cy="21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52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731</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Respiratory System</vt:lpstr>
      <vt:lpstr>What is Respiration?</vt:lpstr>
      <vt:lpstr>The Human Respiratory System</vt:lpstr>
      <vt:lpstr>The Pharynx</vt:lpstr>
      <vt:lpstr>Trachea and Epiglottis</vt:lpstr>
      <vt:lpstr>PowerPoint Presentation</vt:lpstr>
      <vt:lpstr>Cillia and Mucus</vt:lpstr>
      <vt:lpstr>Larynx</vt:lpstr>
      <vt:lpstr>The Bronchi</vt:lpstr>
      <vt:lpstr>Alveoli</vt:lpstr>
      <vt:lpstr>Gas Exchange</vt:lpstr>
      <vt:lpstr>Bohr Effect</vt:lpstr>
      <vt:lpstr>Breathing</vt:lpstr>
      <vt:lpstr>Diaphragm</vt:lpstr>
      <vt:lpstr>How Breathing is Controlled</vt:lpstr>
      <vt:lpstr>Smokers Lungs v Non-smokers Lungs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Respiratory System</dc:title>
  <dc:creator>Andrew McLean</dc:creator>
  <cp:lastModifiedBy>Andrew McLean</cp:lastModifiedBy>
  <cp:revision>16</cp:revision>
  <dcterms:created xsi:type="dcterms:W3CDTF">2014-03-24T15:59:03Z</dcterms:created>
  <dcterms:modified xsi:type="dcterms:W3CDTF">2014-05-13T12:40:51Z</dcterms:modified>
</cp:coreProperties>
</file>