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4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0" autoAdjust="0"/>
  </p:normalViewPr>
  <p:slideViewPr>
    <p:cSldViewPr snapToGrid="0">
      <p:cViewPr varScale="1">
        <p:scale>
          <a:sx n="77" d="100"/>
          <a:sy n="77" d="100"/>
        </p:scale>
        <p:origin x="-3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DBAFC-9DD2-4B49-90D0-34DB932CDEC9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0DE9-DBDF-7E48-BF34-6F74992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49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2B1B-8A13-42FA-BE3D-C233A6A96DB0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514B-D237-436F-AFE9-3497DDFD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514B-D237-436F-AFE9-3497DDFDF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4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6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6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0662-4980-4277-8F8F-FEAEBEB4B2CA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AD8C-D04F-4CAA-A7A7-D1967064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0090"/>
                </a:solidFill>
                <a:latin typeface="Gill Sans Ultra Bold"/>
                <a:cs typeface="Gill Sans Ultra Bold"/>
              </a:rPr>
              <a:t>Excretory / Kidney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38.3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1690688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Comic Sans MS"/>
              </a:rPr>
              <a:t>Urinary Bladder:  Urine is stored until excreted.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38" y="1992312"/>
            <a:ext cx="4521200" cy="3860800"/>
          </a:xfrm>
          <a:prstGeom prst="rect">
            <a:avLst/>
          </a:prstGeom>
        </p:spPr>
      </p:pic>
      <p:pic>
        <p:nvPicPr>
          <p:cNvPr id="1026" name="Picture 2" descr="http://classconnection.s3.amazonaws.com/53071/flashcards/770348/jpg/m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1" y="2803423"/>
            <a:ext cx="43719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0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4" y="207962"/>
            <a:ext cx="5553782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Inside The Nephron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561" y="4790615"/>
            <a:ext cx="5466865" cy="20669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L: </a:t>
            </a:r>
            <a:r>
              <a:rPr lang="en-US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Glomerulus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:  a small network of capillaries encased in the cup shaped Bowman’s capsule.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365" y="207962"/>
            <a:ext cx="6435635" cy="4295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47" y="1987551"/>
            <a:ext cx="4408487" cy="35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59" y="1325504"/>
            <a:ext cx="5710084" cy="4551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The </a:t>
            </a:r>
            <a:r>
              <a:rPr lang="en-US" sz="4800" dirty="0" err="1">
                <a:solidFill>
                  <a:srgbClr val="000090"/>
                </a:solidFill>
                <a:latin typeface="Gill Sans Ultra Bold"/>
                <a:cs typeface="Gill Sans Ultra Bold"/>
              </a:rPr>
              <a:t>Glomerulus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267200" cy="376713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Basically filters everything out of the blood apart from plasma, proteins, cells and platelets.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Blood pressure forces water, salt, glucose, amino acids, urea across the permeable membrane 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This is known as </a:t>
            </a:r>
            <a:r>
              <a:rPr lang="en-US" b="1" u="sng" dirty="0" smtClean="0">
                <a:solidFill>
                  <a:srgbClr val="FFFF00"/>
                </a:solidFill>
                <a:latin typeface="+mj-lt"/>
                <a:cs typeface="Comic Sans MS"/>
              </a:rPr>
              <a:t>filtrate</a:t>
            </a:r>
          </a:p>
        </p:txBody>
      </p:sp>
    </p:spTree>
    <p:extLst>
      <p:ext uri="{BB962C8B-B14F-4D97-AF65-F5344CB8AC3E}">
        <p14:creationId xmlns:p14="http://schemas.microsoft.com/office/powerpoint/2010/main" val="322117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395719"/>
            <a:ext cx="6405716" cy="5124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The Bowman’s 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267200" cy="44910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Collects the filtrate from the substances listed above.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Because blood cells and platelets are too large to pass through capillary walls, they remain in the blood.</a:t>
            </a:r>
          </a:p>
        </p:txBody>
      </p:sp>
    </p:spTree>
    <p:extLst>
      <p:ext uri="{BB962C8B-B14F-4D97-AF65-F5344CB8AC3E}">
        <p14:creationId xmlns:p14="http://schemas.microsoft.com/office/powerpoint/2010/main" val="58289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41" y="898952"/>
            <a:ext cx="6320516" cy="566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3" y="200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Reabsorption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3" y="1690688"/>
            <a:ext cx="4267200" cy="42187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Occurs in the tubule which connects to the Loop of Henle.  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Runs through a series of capillaries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Diffusion happens here and some filtrate is reabsorbed into the blood.</a:t>
            </a:r>
          </a:p>
        </p:txBody>
      </p:sp>
    </p:spTree>
    <p:extLst>
      <p:ext uri="{BB962C8B-B14F-4D97-AF65-F5344CB8AC3E}">
        <p14:creationId xmlns:p14="http://schemas.microsoft.com/office/powerpoint/2010/main" val="368053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4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3085" y="6098305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Osmolality = osmotic concentration = amount of solute in a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8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37" y="614867"/>
            <a:ext cx="5985388" cy="5965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97" y="183675"/>
            <a:ext cx="5940172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The Loop of </a:t>
            </a:r>
            <a:r>
              <a:rPr lang="en-US" sz="4800" dirty="0" err="1">
                <a:solidFill>
                  <a:srgbClr val="000090"/>
                </a:solidFill>
                <a:latin typeface="Gill Sans Ultra Bold"/>
                <a:cs typeface="Gill Sans Ultra Bold"/>
              </a:rPr>
              <a:t>Henle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1" y="1619818"/>
            <a:ext cx="4267200" cy="3997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Nutrients: amino acids and glucose and water are reabsorbed.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99% of the water that enters is reabsorbed back into the blood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Creates a concentration gradient in the medulla of the kidney</a:t>
            </a:r>
          </a:p>
        </p:txBody>
      </p:sp>
    </p:spTree>
    <p:extLst>
      <p:ext uri="{BB962C8B-B14F-4D97-AF65-F5344CB8AC3E}">
        <p14:creationId xmlns:p14="http://schemas.microsoft.com/office/powerpoint/2010/main" val="355862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34297"/>
            <a:ext cx="4667865" cy="58426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As the filtrate passes through the </a:t>
            </a:r>
            <a:r>
              <a:rPr lang="en-US" dirty="0" smtClean="0"/>
              <a:t>descending </a:t>
            </a:r>
            <a:r>
              <a:rPr lang="en-US" dirty="0"/>
              <a:t>limb of the loop of Henle. </a:t>
            </a:r>
            <a:r>
              <a:rPr lang="en-US" dirty="0" err="1"/>
              <a:t>NaCl</a:t>
            </a:r>
            <a:r>
              <a:rPr lang="en-US" dirty="0"/>
              <a:t> is lost to the interstitial fluid in the renal medulla by diffusion.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The increased concentration of the solutes in the interstitial fluid draws out water by </a:t>
            </a:r>
            <a:r>
              <a:rPr lang="en-US" dirty="0" smtClean="0"/>
              <a:t>osmosis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no water reabsorption from the ascending limb because its walls are impermeable to water. As large amounts of Na</a:t>
            </a:r>
            <a:r>
              <a:rPr lang="en-US" baseline="30000" dirty="0"/>
              <a:t>+</a:t>
            </a:r>
            <a:r>
              <a:rPr lang="en-US" dirty="0"/>
              <a:t> is lost due to active transport, the filtrate again becomes </a:t>
            </a:r>
            <a:r>
              <a:rPr lang="en-US" dirty="0" smtClean="0"/>
              <a:t>isotonic.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096" y="334296"/>
            <a:ext cx="6319582" cy="59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ffect of adh  in henles loo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48" y="829929"/>
            <a:ext cx="7217657" cy="55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465" y="599768"/>
            <a:ext cx="45014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water reabsorption mainly occurs through the wall of the collecting </a:t>
            </a:r>
            <a:r>
              <a:rPr lang="en-US" sz="2400" dirty="0" smtClean="0"/>
              <a:t>tubules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permeability of which is controlled by vasopressin or antidiuretic hormone (ADH</a:t>
            </a:r>
            <a:r>
              <a:rPr lang="en-US" sz="2400" dirty="0" smtClean="0"/>
              <a:t>). A hormone released by </a:t>
            </a:r>
            <a:r>
              <a:rPr lang="en-US" sz="2400" dirty="0"/>
              <a:t>the posterior lobe of pituitary gland.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secretion of ADH is controlled by the osmotic pressure of the blood.</a:t>
            </a:r>
          </a:p>
        </p:txBody>
      </p:sp>
    </p:spTree>
    <p:extLst>
      <p:ext uri="{BB962C8B-B14F-4D97-AF65-F5344CB8AC3E}">
        <p14:creationId xmlns:p14="http://schemas.microsoft.com/office/powerpoint/2010/main" val="196587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535" y="251645"/>
            <a:ext cx="5052728" cy="6279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59" y="249656"/>
            <a:ext cx="5758756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The Collecting 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7" y="1562218"/>
            <a:ext cx="426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Collects the leftover waste, which is now called urine.</a:t>
            </a:r>
          </a:p>
          <a:p>
            <a:endParaRPr lang="en-US" b="1" dirty="0" smtClean="0">
              <a:solidFill>
                <a:srgbClr val="FFFF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Connected to the </a:t>
            </a:r>
            <a:r>
              <a:rPr lang="en-US" b="1" dirty="0" err="1" smtClean="0">
                <a:solidFill>
                  <a:srgbClr val="FFFF00"/>
                </a:solidFill>
                <a:cs typeface="Comic Sans MS"/>
              </a:rPr>
              <a:t>ureter</a:t>
            </a:r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 to transport fluid to bladder.</a:t>
            </a:r>
          </a:p>
        </p:txBody>
      </p:sp>
    </p:spTree>
    <p:extLst>
      <p:ext uri="{BB962C8B-B14F-4D97-AF65-F5344CB8AC3E}">
        <p14:creationId xmlns:p14="http://schemas.microsoft.com/office/powerpoint/2010/main" val="106501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7" y="1690688"/>
            <a:ext cx="4986646" cy="40862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omic Sans MS"/>
              </a:rPr>
              <a:t>The main function is to maintain homeostasis by filtering out and removing metabolic wastes (urea, CO</a:t>
            </a:r>
            <a:r>
              <a:rPr lang="en-US" sz="3200" baseline="-25000" dirty="0" smtClean="0">
                <a:solidFill>
                  <a:srgbClr val="FFFF00"/>
                </a:solidFill>
                <a:latin typeface="Calibri" panose="020F0502020204030204" pitchFamily="34" charset="0"/>
                <a:cs typeface="Comic Sans MS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omic Sans MS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57561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951"/>
            <a:ext cx="5014452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874044"/>
            <a:ext cx="4267200" cy="365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Urea is a toxic compound that is produced when amino acids are used for 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2" y="3838794"/>
            <a:ext cx="3755923" cy="241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35" y="526486"/>
            <a:ext cx="7006062" cy="57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0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gacy.owensboro.kctcs.edu/gcaplan/anat2/notes/kidney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 t="8670" b="5161"/>
          <a:stretch/>
        </p:blipFill>
        <p:spPr bwMode="auto">
          <a:xfrm>
            <a:off x="3470787" y="4031226"/>
            <a:ext cx="3576663" cy="25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0688"/>
            <a:ext cx="6128108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Comic Sans MS"/>
              </a:rPr>
              <a:t>Kidney- located on either side of the spinal column near the lower back.</a:t>
            </a:r>
          </a:p>
          <a:p>
            <a:endParaRPr lang="en-US" sz="800" dirty="0" smtClean="0">
              <a:solidFill>
                <a:srgbClr val="FFFF00"/>
              </a:solidFill>
              <a:cs typeface="Comic Sans MS"/>
            </a:endParaRPr>
          </a:p>
          <a:p>
            <a:r>
              <a:rPr lang="en-US" dirty="0" smtClean="0">
                <a:solidFill>
                  <a:srgbClr val="FFFF00"/>
                </a:solidFill>
                <a:cs typeface="Comic Sans MS"/>
              </a:rPr>
              <a:t>Removes excess water, urea, and other waste products from the </a:t>
            </a:r>
            <a:r>
              <a:rPr lang="en-US" dirty="0" smtClean="0">
                <a:solidFill>
                  <a:srgbClr val="FFFF00"/>
                </a:solidFill>
                <a:cs typeface="Comic Sans MS"/>
              </a:rPr>
              <a:t>blood via diffusion and osmosis</a:t>
            </a:r>
            <a:endParaRPr lang="en-US" dirty="0" smtClean="0">
              <a:solidFill>
                <a:srgbClr val="FFFF00"/>
              </a:solidFill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271" y="1472494"/>
            <a:ext cx="5287297" cy="52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90688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These wastes from the kidneys are collected as urine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86" y="1789163"/>
            <a:ext cx="6740013" cy="45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4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625601"/>
            <a:ext cx="4267200" cy="502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Comic Sans MS"/>
              </a:rPr>
              <a:t>Nephron: This is a small independent processing unit of the kidney, where filtering takes place.</a:t>
            </a:r>
          </a:p>
          <a:p>
            <a:endParaRPr lang="en-US" sz="3200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Comic Sans MS"/>
              </a:rPr>
              <a:t>Typically you have around 1 million per kidney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421" y="1385887"/>
            <a:ext cx="4398553" cy="512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1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7" y="1690688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Renal Artery: This artery brings blood containing wastes to the kidneys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395719"/>
            <a:ext cx="6356555" cy="5404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4456011"/>
            <a:ext cx="862781" cy="322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1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690688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Comic Sans MS"/>
              </a:rPr>
              <a:t>Renal Vein: blood that has been filtered exits the kidney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14" y="1311159"/>
            <a:ext cx="5855222" cy="5367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3214" y="3777585"/>
            <a:ext cx="707921" cy="285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5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0688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Comic Sans MS"/>
              </a:rPr>
              <a:t>Ureter:  all waste products that have been filtered are transported from the kidneys to the urinary bladder for excretion.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233" y="1425983"/>
            <a:ext cx="5857568" cy="5369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6233" y="5124604"/>
            <a:ext cx="707921" cy="285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516</Words>
  <Application>Microsoft Macintosh PowerPoint</Application>
  <PresentationFormat>Custom</PresentationFormat>
  <Paragraphs>67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Excretory / Kidney Systems</vt:lpstr>
      <vt:lpstr>Excretory System</vt:lpstr>
      <vt:lpstr>Excretory System</vt:lpstr>
      <vt:lpstr>Parts of the Excretory System</vt:lpstr>
      <vt:lpstr>Parts of the Excretory System</vt:lpstr>
      <vt:lpstr>Parts of the Excretory System</vt:lpstr>
      <vt:lpstr>Parts of the Excretory System</vt:lpstr>
      <vt:lpstr>Parts of the Excretory System</vt:lpstr>
      <vt:lpstr>Parts of the Excretory System</vt:lpstr>
      <vt:lpstr>Parts of the Excretory System</vt:lpstr>
      <vt:lpstr>Inside The Nephron</vt:lpstr>
      <vt:lpstr>The Glomerulus</vt:lpstr>
      <vt:lpstr>The Bowman’s Capsule</vt:lpstr>
      <vt:lpstr>Reabsorption</vt:lpstr>
      <vt:lpstr>PowerPoint Presentation</vt:lpstr>
      <vt:lpstr>The Loop of Henle</vt:lpstr>
      <vt:lpstr>PowerPoint Presentation</vt:lpstr>
      <vt:lpstr>PowerPoint Presentation</vt:lpstr>
      <vt:lpstr>The Collecting Duct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Excretory / Kidney Systems</dc:title>
  <dc:creator>Andrew McLean</dc:creator>
  <cp:lastModifiedBy>Andrew McLean</cp:lastModifiedBy>
  <cp:revision>12</cp:revision>
  <cp:lastPrinted>2014-05-01T13:18:36Z</cp:lastPrinted>
  <dcterms:created xsi:type="dcterms:W3CDTF">2014-03-24T15:53:53Z</dcterms:created>
  <dcterms:modified xsi:type="dcterms:W3CDTF">2014-05-01T13:51:53Z</dcterms:modified>
</cp:coreProperties>
</file>