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1" r:id="rId7"/>
    <p:sldId id="259" r:id="rId8"/>
    <p:sldId id="263" r:id="rId9"/>
    <p:sldId id="268" r:id="rId10"/>
    <p:sldId id="264" r:id="rId11"/>
    <p:sldId id="265" r:id="rId12"/>
    <p:sldId id="266" r:id="rId13"/>
    <p:sldId id="270" r:id="rId14"/>
    <p:sldId id="269" r:id="rId15"/>
    <p:sldId id="290" r:id="rId16"/>
    <p:sldId id="291" r:id="rId17"/>
    <p:sldId id="271" r:id="rId18"/>
    <p:sldId id="272" r:id="rId19"/>
    <p:sldId id="273" r:id="rId20"/>
    <p:sldId id="274" r:id="rId21"/>
    <p:sldId id="275" r:id="rId22"/>
    <p:sldId id="276" r:id="rId23"/>
    <p:sldId id="277" r:id="rId24"/>
    <p:sldId id="278" r:id="rId25"/>
    <p:sldId id="279" r:id="rId26"/>
    <p:sldId id="282" r:id="rId27"/>
    <p:sldId id="283" r:id="rId28"/>
    <p:sldId id="286" r:id="rId29"/>
    <p:sldId id="284" r:id="rId30"/>
    <p:sldId id="280" r:id="rId31"/>
    <p:sldId id="285" r:id="rId32"/>
    <p:sldId id="287" r:id="rId33"/>
    <p:sldId id="281" r:id="rId34"/>
    <p:sldId id="288" r:id="rId35"/>
    <p:sldId id="289"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8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3A8A22-6395-47DD-B3F0-5FC0EE456561}" type="datetimeFigureOut">
              <a:rPr lang="en-US" smtClean="0"/>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9FC58-EAF4-4ED6-AB44-4A1E087A54F2}" type="slidenum">
              <a:rPr lang="en-US" smtClean="0"/>
              <a:t>‹#›</a:t>
            </a:fld>
            <a:endParaRPr lang="en-US"/>
          </a:p>
        </p:txBody>
      </p:sp>
    </p:spTree>
    <p:extLst>
      <p:ext uri="{BB962C8B-B14F-4D97-AF65-F5344CB8AC3E}">
        <p14:creationId xmlns:p14="http://schemas.microsoft.com/office/powerpoint/2010/main" val="219881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3A8A22-6395-47DD-B3F0-5FC0EE456561}" type="datetimeFigureOut">
              <a:rPr lang="en-US" smtClean="0"/>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9FC58-EAF4-4ED6-AB44-4A1E087A54F2}" type="slidenum">
              <a:rPr lang="en-US" smtClean="0"/>
              <a:t>‹#›</a:t>
            </a:fld>
            <a:endParaRPr lang="en-US"/>
          </a:p>
        </p:txBody>
      </p:sp>
    </p:spTree>
    <p:extLst>
      <p:ext uri="{BB962C8B-B14F-4D97-AF65-F5344CB8AC3E}">
        <p14:creationId xmlns:p14="http://schemas.microsoft.com/office/powerpoint/2010/main" val="1893503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3A8A22-6395-47DD-B3F0-5FC0EE456561}" type="datetimeFigureOut">
              <a:rPr lang="en-US" smtClean="0"/>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9FC58-EAF4-4ED6-AB44-4A1E087A54F2}" type="slidenum">
              <a:rPr lang="en-US" smtClean="0"/>
              <a:t>‹#›</a:t>
            </a:fld>
            <a:endParaRPr lang="en-US"/>
          </a:p>
        </p:txBody>
      </p:sp>
    </p:spTree>
    <p:extLst>
      <p:ext uri="{BB962C8B-B14F-4D97-AF65-F5344CB8AC3E}">
        <p14:creationId xmlns:p14="http://schemas.microsoft.com/office/powerpoint/2010/main" val="71241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3A8A22-6395-47DD-B3F0-5FC0EE456561}" type="datetimeFigureOut">
              <a:rPr lang="en-US" smtClean="0"/>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9FC58-EAF4-4ED6-AB44-4A1E087A54F2}" type="slidenum">
              <a:rPr lang="en-US" smtClean="0"/>
              <a:t>‹#›</a:t>
            </a:fld>
            <a:endParaRPr lang="en-US"/>
          </a:p>
        </p:txBody>
      </p:sp>
    </p:spTree>
    <p:extLst>
      <p:ext uri="{BB962C8B-B14F-4D97-AF65-F5344CB8AC3E}">
        <p14:creationId xmlns:p14="http://schemas.microsoft.com/office/powerpoint/2010/main" val="163916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3A8A22-6395-47DD-B3F0-5FC0EE456561}" type="datetimeFigureOut">
              <a:rPr lang="en-US" smtClean="0"/>
              <a:t>5/16/2014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9FC58-EAF4-4ED6-AB44-4A1E087A54F2}" type="slidenum">
              <a:rPr lang="en-US" smtClean="0"/>
              <a:t>‹#›</a:t>
            </a:fld>
            <a:endParaRPr lang="en-US"/>
          </a:p>
        </p:txBody>
      </p:sp>
    </p:spTree>
    <p:extLst>
      <p:ext uri="{BB962C8B-B14F-4D97-AF65-F5344CB8AC3E}">
        <p14:creationId xmlns:p14="http://schemas.microsoft.com/office/powerpoint/2010/main" val="428628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33A8A22-6395-47DD-B3F0-5FC0EE456561}" type="datetimeFigureOut">
              <a:rPr lang="en-US" smtClean="0"/>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9FC58-EAF4-4ED6-AB44-4A1E087A54F2}" type="slidenum">
              <a:rPr lang="en-US" smtClean="0"/>
              <a:t>‹#›</a:t>
            </a:fld>
            <a:endParaRPr lang="en-US"/>
          </a:p>
        </p:txBody>
      </p:sp>
    </p:spTree>
    <p:extLst>
      <p:ext uri="{BB962C8B-B14F-4D97-AF65-F5344CB8AC3E}">
        <p14:creationId xmlns:p14="http://schemas.microsoft.com/office/powerpoint/2010/main" val="1099227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33A8A22-6395-47DD-B3F0-5FC0EE456561}" type="datetimeFigureOut">
              <a:rPr lang="en-US" smtClean="0"/>
              <a:t>5/16/2014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9FC58-EAF4-4ED6-AB44-4A1E087A54F2}" type="slidenum">
              <a:rPr lang="en-US" smtClean="0"/>
              <a:t>‹#›</a:t>
            </a:fld>
            <a:endParaRPr lang="en-US"/>
          </a:p>
        </p:txBody>
      </p:sp>
    </p:spTree>
    <p:extLst>
      <p:ext uri="{BB962C8B-B14F-4D97-AF65-F5344CB8AC3E}">
        <p14:creationId xmlns:p14="http://schemas.microsoft.com/office/powerpoint/2010/main" val="3531193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3A8A22-6395-47DD-B3F0-5FC0EE456561}" type="datetimeFigureOut">
              <a:rPr lang="en-US" smtClean="0"/>
              <a:t>5/16/2014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9FC58-EAF4-4ED6-AB44-4A1E087A54F2}" type="slidenum">
              <a:rPr lang="en-US" smtClean="0"/>
              <a:t>‹#›</a:t>
            </a:fld>
            <a:endParaRPr lang="en-US"/>
          </a:p>
        </p:txBody>
      </p:sp>
    </p:spTree>
    <p:extLst>
      <p:ext uri="{BB962C8B-B14F-4D97-AF65-F5344CB8AC3E}">
        <p14:creationId xmlns:p14="http://schemas.microsoft.com/office/powerpoint/2010/main" val="1564182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A8A22-6395-47DD-B3F0-5FC0EE456561}" type="datetimeFigureOut">
              <a:rPr lang="en-US" smtClean="0"/>
              <a:t>5/16/2014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9FC58-EAF4-4ED6-AB44-4A1E087A54F2}" type="slidenum">
              <a:rPr lang="en-US" smtClean="0"/>
              <a:t>‹#›</a:t>
            </a:fld>
            <a:endParaRPr lang="en-US"/>
          </a:p>
        </p:txBody>
      </p:sp>
    </p:spTree>
    <p:extLst>
      <p:ext uri="{BB962C8B-B14F-4D97-AF65-F5344CB8AC3E}">
        <p14:creationId xmlns:p14="http://schemas.microsoft.com/office/powerpoint/2010/main" val="3136832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3A8A22-6395-47DD-B3F0-5FC0EE456561}" type="datetimeFigureOut">
              <a:rPr lang="en-US" smtClean="0"/>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9FC58-EAF4-4ED6-AB44-4A1E087A54F2}" type="slidenum">
              <a:rPr lang="en-US" smtClean="0"/>
              <a:t>‹#›</a:t>
            </a:fld>
            <a:endParaRPr lang="en-US"/>
          </a:p>
        </p:txBody>
      </p:sp>
    </p:spTree>
    <p:extLst>
      <p:ext uri="{BB962C8B-B14F-4D97-AF65-F5344CB8AC3E}">
        <p14:creationId xmlns:p14="http://schemas.microsoft.com/office/powerpoint/2010/main" val="50890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3A8A22-6395-47DD-B3F0-5FC0EE456561}" type="datetimeFigureOut">
              <a:rPr lang="en-US" smtClean="0"/>
              <a:t>5/16/2014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9FC58-EAF4-4ED6-AB44-4A1E087A54F2}" type="slidenum">
              <a:rPr lang="en-US" smtClean="0"/>
              <a:t>‹#›</a:t>
            </a:fld>
            <a:endParaRPr lang="en-US"/>
          </a:p>
        </p:txBody>
      </p:sp>
    </p:spTree>
    <p:extLst>
      <p:ext uri="{BB962C8B-B14F-4D97-AF65-F5344CB8AC3E}">
        <p14:creationId xmlns:p14="http://schemas.microsoft.com/office/powerpoint/2010/main" val="2545493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3A8A22-6395-47DD-B3F0-5FC0EE456561}" type="datetimeFigureOut">
              <a:rPr lang="en-US" smtClean="0"/>
              <a:t>5/16/2014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09FC58-EAF4-4ED6-AB44-4A1E087A54F2}" type="slidenum">
              <a:rPr lang="en-US" smtClean="0"/>
              <a:t>‹#›</a:t>
            </a:fld>
            <a:endParaRPr lang="en-US"/>
          </a:p>
        </p:txBody>
      </p:sp>
    </p:spTree>
    <p:extLst>
      <p:ext uri="{BB962C8B-B14F-4D97-AF65-F5344CB8AC3E}">
        <p14:creationId xmlns:p14="http://schemas.microsoft.com/office/powerpoint/2010/main" val="3685682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The Reproductive System</a:t>
            </a:r>
            <a:endParaRPr lang="en-US" b="1" dirty="0"/>
          </a:p>
        </p:txBody>
      </p:sp>
      <p:sp>
        <p:nvSpPr>
          <p:cNvPr id="3" name="Subtitle 2"/>
          <p:cNvSpPr>
            <a:spLocks noGrp="1"/>
          </p:cNvSpPr>
          <p:nvPr>
            <p:ph type="subTitle" idx="1"/>
          </p:nvPr>
        </p:nvSpPr>
        <p:spPr/>
        <p:txBody>
          <a:bodyPr/>
          <a:lstStyle/>
          <a:p>
            <a:r>
              <a:rPr lang="en-US" dirty="0" smtClean="0"/>
              <a:t>Chapter 39.3</a:t>
            </a:r>
            <a:endParaRPr lang="en-US" dirty="0"/>
          </a:p>
        </p:txBody>
      </p:sp>
    </p:spTree>
    <p:extLst>
      <p:ext uri="{BB962C8B-B14F-4D97-AF65-F5344CB8AC3E}">
        <p14:creationId xmlns:p14="http://schemas.microsoft.com/office/powerpoint/2010/main" val="2074063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29" y="0"/>
            <a:ext cx="10515600" cy="1325563"/>
          </a:xfrm>
        </p:spPr>
        <p:txBody>
          <a:bodyPr/>
          <a:lstStyle/>
          <a:p>
            <a:r>
              <a:rPr lang="en-US" dirty="0" smtClean="0"/>
              <a:t>The Male reproductive System</a:t>
            </a:r>
            <a:endParaRPr lang="en-US" dirty="0"/>
          </a:p>
        </p:txBody>
      </p:sp>
      <p:pic>
        <p:nvPicPr>
          <p:cNvPr id="4" name="Picture 3"/>
          <p:cNvPicPr>
            <a:picLocks noChangeAspect="1"/>
          </p:cNvPicPr>
          <p:nvPr/>
        </p:nvPicPr>
        <p:blipFill>
          <a:blip r:embed="rId2"/>
          <a:stretch>
            <a:fillRect/>
          </a:stretch>
        </p:blipFill>
        <p:spPr>
          <a:xfrm>
            <a:off x="1065229" y="1325563"/>
            <a:ext cx="9579656" cy="5532437"/>
          </a:xfrm>
          <a:prstGeom prst="rect">
            <a:avLst/>
          </a:prstGeom>
        </p:spPr>
      </p:pic>
      <p:sp>
        <p:nvSpPr>
          <p:cNvPr id="5" name="Rectangle 4"/>
          <p:cNvSpPr/>
          <p:nvPr/>
        </p:nvSpPr>
        <p:spPr>
          <a:xfrm>
            <a:off x="1564849" y="6542202"/>
            <a:ext cx="1357460" cy="315798"/>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Scrotum</a:t>
            </a:r>
            <a:endParaRPr lang="en-US" dirty="0"/>
          </a:p>
        </p:txBody>
      </p:sp>
      <p:sp>
        <p:nvSpPr>
          <p:cNvPr id="6" name="Rectangle 5"/>
          <p:cNvSpPr/>
          <p:nvPr/>
        </p:nvSpPr>
        <p:spPr>
          <a:xfrm>
            <a:off x="8955464" y="5599522"/>
            <a:ext cx="1197204" cy="37707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Urethra</a:t>
            </a:r>
            <a:endParaRPr lang="en-US" dirty="0"/>
          </a:p>
        </p:txBody>
      </p:sp>
      <p:sp>
        <p:nvSpPr>
          <p:cNvPr id="7" name="Rectangle 6"/>
          <p:cNvSpPr/>
          <p:nvPr/>
        </p:nvSpPr>
        <p:spPr>
          <a:xfrm>
            <a:off x="1159497" y="3396554"/>
            <a:ext cx="1857080" cy="358219"/>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Seminal Vesicle</a:t>
            </a:r>
            <a:endParaRPr lang="en-US" dirty="0">
              <a:solidFill>
                <a:schemeClr val="tx1"/>
              </a:solidFill>
            </a:endParaRPr>
          </a:p>
        </p:txBody>
      </p:sp>
    </p:spTree>
    <p:extLst>
      <p:ext uri="{BB962C8B-B14F-4D97-AF65-F5344CB8AC3E}">
        <p14:creationId xmlns:p14="http://schemas.microsoft.com/office/powerpoint/2010/main" val="4501175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1658"/>
            <a:ext cx="10515600" cy="5875305"/>
          </a:xfrm>
        </p:spPr>
        <p:txBody>
          <a:bodyPr>
            <a:normAutofit fontScale="92500" lnSpcReduction="20000"/>
          </a:bodyPr>
          <a:lstStyle/>
          <a:p>
            <a:r>
              <a:rPr lang="en-US" b="1" dirty="0" smtClean="0"/>
              <a:t>Scrotum</a:t>
            </a:r>
            <a:r>
              <a:rPr lang="en-US" dirty="0" smtClean="0"/>
              <a:t>: Just before, or just after birth the testes descend through a canal into an external sac called the scrotum.</a:t>
            </a:r>
          </a:p>
          <a:p>
            <a:pPr marL="0" indent="0">
              <a:buNone/>
            </a:pPr>
            <a:endParaRPr lang="en-US" sz="1300" dirty="0"/>
          </a:p>
          <a:p>
            <a:r>
              <a:rPr lang="en-US" b="1" dirty="0" smtClean="0"/>
              <a:t>Seminiferous</a:t>
            </a:r>
            <a:r>
              <a:rPr lang="en-US" dirty="0" smtClean="0"/>
              <a:t>: clusters of hundreds of tiny tubules where sperm are produced.</a:t>
            </a:r>
          </a:p>
          <a:p>
            <a:endParaRPr lang="en-US" sz="1300" dirty="0"/>
          </a:p>
          <a:p>
            <a:r>
              <a:rPr lang="en-US" b="1" dirty="0" smtClean="0"/>
              <a:t>Epididymis</a:t>
            </a:r>
            <a:r>
              <a:rPr lang="en-US" dirty="0" smtClean="0"/>
              <a:t>: sperm produced in the seminiferous are moved to the epididymis. Here they fully mature and are stored before transfer to the vas deferens.</a:t>
            </a:r>
          </a:p>
          <a:p>
            <a:pPr marL="0" indent="0">
              <a:buNone/>
            </a:pPr>
            <a:endParaRPr lang="en-US" sz="1300" dirty="0"/>
          </a:p>
          <a:p>
            <a:r>
              <a:rPr lang="en-US" b="1" dirty="0" smtClean="0"/>
              <a:t>Vas deferens</a:t>
            </a:r>
            <a:r>
              <a:rPr lang="en-US" dirty="0" smtClean="0"/>
              <a:t>: extends upward from the scrotum into the abdominal cavity.</a:t>
            </a:r>
          </a:p>
          <a:p>
            <a:endParaRPr lang="en-US" sz="1300" dirty="0"/>
          </a:p>
          <a:p>
            <a:r>
              <a:rPr lang="en-US" b="1" dirty="0" smtClean="0"/>
              <a:t>Urethra: </a:t>
            </a:r>
            <a:r>
              <a:rPr lang="en-US" dirty="0" smtClean="0"/>
              <a:t>eventually the vas deferens merges with the urethra which is a tube that leads to the outside through the penis.</a:t>
            </a:r>
          </a:p>
          <a:p>
            <a:endParaRPr lang="en-US" sz="1300" dirty="0"/>
          </a:p>
          <a:p>
            <a:r>
              <a:rPr lang="en-US" b="1" dirty="0" smtClean="0"/>
              <a:t>Prostate and bulbourethral glands: </a:t>
            </a:r>
            <a:r>
              <a:rPr lang="en-US" dirty="0" smtClean="0"/>
              <a:t>add the nutrient rich seminal fluid. This nourishes the sperm and protects them from the acidic female reproductive tract. </a:t>
            </a:r>
            <a:endParaRPr lang="en-US" dirty="0"/>
          </a:p>
        </p:txBody>
      </p:sp>
    </p:spTree>
    <p:extLst>
      <p:ext uri="{BB962C8B-B14F-4D97-AF65-F5344CB8AC3E}">
        <p14:creationId xmlns:p14="http://schemas.microsoft.com/office/powerpoint/2010/main" val="272481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Female Reproductive System.</a:t>
            </a:r>
            <a:endParaRPr lang="en-US" dirty="0"/>
          </a:p>
        </p:txBody>
      </p:sp>
      <p:sp>
        <p:nvSpPr>
          <p:cNvPr id="3" name="Content Placeholder 2"/>
          <p:cNvSpPr>
            <a:spLocks noGrp="1"/>
          </p:cNvSpPr>
          <p:nvPr>
            <p:ph idx="1"/>
          </p:nvPr>
        </p:nvSpPr>
        <p:spPr>
          <a:xfrm>
            <a:off x="838200" y="1825625"/>
            <a:ext cx="10515600" cy="4678870"/>
          </a:xfrm>
        </p:spPr>
        <p:txBody>
          <a:bodyPr>
            <a:normAutofit lnSpcReduction="10000"/>
          </a:bodyPr>
          <a:lstStyle/>
          <a:p>
            <a:pPr marL="0" indent="0">
              <a:buNone/>
            </a:pPr>
            <a:r>
              <a:rPr lang="en-US" dirty="0" smtClean="0"/>
              <a:t>The main function of the female reproductive system is to produce ova. In addition, the female reproductive system prepares the female body to nourish a developing embryo.</a:t>
            </a:r>
          </a:p>
          <a:p>
            <a:pPr marL="0" indent="0">
              <a:buNone/>
            </a:pPr>
            <a:endParaRPr lang="en-US" sz="1500" dirty="0"/>
          </a:p>
          <a:p>
            <a:pPr marL="0" indent="0">
              <a:buNone/>
            </a:pPr>
            <a:r>
              <a:rPr lang="en-US" dirty="0" smtClean="0"/>
              <a:t>In contrast to the millions of sperm produced each day the ovaries usually produce only one mature ovum (plural: ova) or egg each month. </a:t>
            </a:r>
          </a:p>
          <a:p>
            <a:pPr marL="0" indent="0">
              <a:buNone/>
            </a:pPr>
            <a:endParaRPr lang="en-US" sz="1500" dirty="0"/>
          </a:p>
          <a:p>
            <a:pPr marL="0" indent="0">
              <a:buNone/>
            </a:pPr>
            <a:r>
              <a:rPr lang="en-US" dirty="0"/>
              <a:t>A female is born with thousands of immature eggs but only about 400 will actually be released – approximately every 28 days. </a:t>
            </a:r>
          </a:p>
          <a:p>
            <a:pPr marL="0" indent="0">
              <a:buNone/>
            </a:pP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28530953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Female Reproductive System.</a:t>
            </a:r>
          </a:p>
        </p:txBody>
      </p:sp>
      <p:sp>
        <p:nvSpPr>
          <p:cNvPr id="3" name="Content Placeholder 2"/>
          <p:cNvSpPr>
            <a:spLocks noGrp="1"/>
          </p:cNvSpPr>
          <p:nvPr>
            <p:ph idx="1"/>
          </p:nvPr>
        </p:nvSpPr>
        <p:spPr>
          <a:xfrm>
            <a:off x="838200" y="1825625"/>
            <a:ext cx="5157247" cy="4351338"/>
          </a:xfrm>
        </p:spPr>
        <p:txBody>
          <a:bodyPr>
            <a:normAutofit fontScale="92500" lnSpcReduction="10000"/>
          </a:bodyPr>
          <a:lstStyle/>
          <a:p>
            <a:pPr marL="0" indent="0">
              <a:buNone/>
            </a:pPr>
            <a:r>
              <a:rPr lang="en-US" dirty="0" smtClean="0"/>
              <a:t>Under </a:t>
            </a:r>
            <a:r>
              <a:rPr lang="en-US" dirty="0"/>
              <a:t>the control of FSH a follicle gets larger and undergoes meiosis producing a single large egg and 3 smaller cells called polar bodies. The polar bodies have very little cytoplasm and soon disintegrate</a:t>
            </a:r>
            <a:r>
              <a:rPr lang="en-US" dirty="0" smtClean="0"/>
              <a:t>.</a:t>
            </a:r>
          </a:p>
          <a:p>
            <a:pPr marL="0" indent="0">
              <a:buNone/>
            </a:pPr>
            <a:endParaRPr lang="en-US" dirty="0"/>
          </a:p>
          <a:p>
            <a:pPr marL="0" indent="0">
              <a:buNone/>
            </a:pPr>
            <a:r>
              <a:rPr lang="en-US" dirty="0" smtClean="0"/>
              <a:t>Each ovary contains about 400,000 primary follicles which are clusters of cells surrounding a single egg. These cells help the egg mature for release into the reproductive </a:t>
            </a:r>
            <a:r>
              <a:rPr lang="en-US" dirty="0" err="1" smtClean="0"/>
              <a:t>trackt</a:t>
            </a:r>
            <a:r>
              <a:rPr lang="en-US" dirty="0" smtClean="0"/>
              <a:t>.</a:t>
            </a:r>
            <a:endParaRPr lang="en-US" dirty="0"/>
          </a:p>
          <a:p>
            <a:endParaRPr lang="en-US" dirty="0"/>
          </a:p>
        </p:txBody>
      </p:sp>
      <p:pic>
        <p:nvPicPr>
          <p:cNvPr id="4" name="Picture 3"/>
          <p:cNvPicPr>
            <a:picLocks noChangeAspect="1"/>
          </p:cNvPicPr>
          <p:nvPr/>
        </p:nvPicPr>
        <p:blipFill>
          <a:blip r:embed="rId2"/>
          <a:stretch>
            <a:fillRect/>
          </a:stretch>
        </p:blipFill>
        <p:spPr>
          <a:xfrm>
            <a:off x="6096000" y="1657146"/>
            <a:ext cx="6023728" cy="4432570"/>
          </a:xfrm>
          <a:prstGeom prst="rect">
            <a:avLst/>
          </a:prstGeom>
        </p:spPr>
      </p:pic>
    </p:spTree>
    <p:extLst>
      <p:ext uri="{BB962C8B-B14F-4D97-AF65-F5344CB8AC3E}">
        <p14:creationId xmlns:p14="http://schemas.microsoft.com/office/powerpoint/2010/main" val="1872153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65142" y="0"/>
            <a:ext cx="10661715" cy="6756448"/>
          </a:xfrm>
          <a:prstGeom prst="rect">
            <a:avLst/>
          </a:prstGeom>
        </p:spPr>
      </p:pic>
    </p:spTree>
    <p:extLst>
      <p:ext uri="{BB962C8B-B14F-4D97-AF65-F5344CB8AC3E}">
        <p14:creationId xmlns:p14="http://schemas.microsoft.com/office/powerpoint/2010/main" val="205352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descr="https://encrypted-tbn1.gstatic.com/images?q=tbn:ANd9GcSmR98FwJkkrODOPbTvaSaWEJNrzlFHbPge4mjZUXW1aAY_5Ag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365125"/>
            <a:ext cx="7026551" cy="56774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SJtW_Zn-akF2Ii4gUV331APZo-3XkiSoHfPIR4e5uXAYxx7OYcy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4750" y="3854175"/>
            <a:ext cx="3489050" cy="29075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2.gstatic.com/images?q=tbn:ANd9GcQdV2sKf08IS19eWDLhV7IGAN9N2h3gCunRBOMJRHyvnAacLlUByA"/>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864750" y="365125"/>
            <a:ext cx="3489050" cy="348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847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752600" y="203200"/>
            <a:ext cx="8391525" cy="6367421"/>
          </a:xfrm>
          <a:prstGeom prst="rect">
            <a:avLst/>
          </a:prstGeom>
        </p:spPr>
      </p:pic>
    </p:spTree>
    <p:extLst>
      <p:ext uri="{BB962C8B-B14F-4D97-AF65-F5344CB8AC3E}">
        <p14:creationId xmlns:p14="http://schemas.microsoft.com/office/powerpoint/2010/main" val="1807202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3932" y="339366"/>
            <a:ext cx="10515600" cy="6193409"/>
          </a:xfrm>
        </p:spPr>
        <p:txBody>
          <a:bodyPr>
            <a:normAutofit fontScale="92500" lnSpcReduction="10000"/>
          </a:bodyPr>
          <a:lstStyle/>
          <a:p>
            <a:r>
              <a:rPr lang="en-US" dirty="0" smtClean="0"/>
              <a:t>When a follicle has completely matured, its egg is released in a process called </a:t>
            </a:r>
            <a:r>
              <a:rPr lang="en-US" b="1" dirty="0" smtClean="0"/>
              <a:t>ovulation</a:t>
            </a:r>
            <a:r>
              <a:rPr lang="en-US" dirty="0" smtClean="0"/>
              <a:t>. </a:t>
            </a:r>
          </a:p>
          <a:p>
            <a:endParaRPr lang="en-US" sz="1100" dirty="0"/>
          </a:p>
          <a:p>
            <a:r>
              <a:rPr lang="en-US" dirty="0" smtClean="0"/>
              <a:t>The follicle breaks open and the egg is swept from the surface of the ovary into the opening of one of the two </a:t>
            </a:r>
            <a:r>
              <a:rPr lang="en-US" b="1" dirty="0" smtClean="0"/>
              <a:t>fallopian tubes</a:t>
            </a:r>
            <a:r>
              <a:rPr lang="en-US" dirty="0" smtClean="0"/>
              <a:t>.</a:t>
            </a:r>
          </a:p>
          <a:p>
            <a:endParaRPr lang="en-US" sz="1100" dirty="0"/>
          </a:p>
          <a:p>
            <a:r>
              <a:rPr lang="en-US" dirty="0" smtClean="0"/>
              <a:t>Microscopic </a:t>
            </a:r>
            <a:r>
              <a:rPr lang="en-US" b="1" dirty="0" smtClean="0"/>
              <a:t>cilia</a:t>
            </a:r>
            <a:r>
              <a:rPr lang="en-US" dirty="0" smtClean="0"/>
              <a:t> push the egg through the fallopian tube. </a:t>
            </a:r>
          </a:p>
          <a:p>
            <a:endParaRPr lang="en-US" sz="1100" dirty="0"/>
          </a:p>
          <a:p>
            <a:r>
              <a:rPr lang="en-US" dirty="0" smtClean="0"/>
              <a:t>During this stage </a:t>
            </a:r>
            <a:r>
              <a:rPr lang="en-US" b="1" dirty="0" smtClean="0"/>
              <a:t>fertilization</a:t>
            </a:r>
            <a:r>
              <a:rPr lang="en-US" dirty="0" smtClean="0"/>
              <a:t> can take place.</a:t>
            </a:r>
          </a:p>
          <a:p>
            <a:endParaRPr lang="en-US" sz="1100" dirty="0"/>
          </a:p>
          <a:p>
            <a:r>
              <a:rPr lang="en-US" dirty="0" smtClean="0"/>
              <a:t>After a few days the egg passes into a cavity known as the </a:t>
            </a:r>
            <a:r>
              <a:rPr lang="en-US" b="1" dirty="0" smtClean="0"/>
              <a:t>uterus</a:t>
            </a:r>
            <a:r>
              <a:rPr lang="en-US" dirty="0" smtClean="0"/>
              <a:t>. </a:t>
            </a:r>
          </a:p>
          <a:p>
            <a:endParaRPr lang="en-US" sz="1100" dirty="0"/>
          </a:p>
          <a:p>
            <a:r>
              <a:rPr lang="en-US" dirty="0" smtClean="0"/>
              <a:t>If fertilization has occurred the lining of the uterus is ready to receive the egg</a:t>
            </a:r>
          </a:p>
          <a:p>
            <a:endParaRPr lang="en-US" sz="1100" dirty="0"/>
          </a:p>
          <a:p>
            <a:r>
              <a:rPr lang="en-US" dirty="0" smtClean="0"/>
              <a:t>Beyond the cervix is a canal called the </a:t>
            </a:r>
            <a:r>
              <a:rPr lang="en-US" b="1" dirty="0" smtClean="0"/>
              <a:t>vagina</a:t>
            </a:r>
            <a:r>
              <a:rPr lang="en-US" dirty="0" smtClean="0"/>
              <a:t> that leads to the outside of the body.</a:t>
            </a:r>
            <a:endParaRPr lang="en-US" dirty="0"/>
          </a:p>
        </p:txBody>
      </p:sp>
    </p:spTree>
    <p:extLst>
      <p:ext uri="{BB962C8B-B14F-4D97-AF65-F5344CB8AC3E}">
        <p14:creationId xmlns:p14="http://schemas.microsoft.com/office/powerpoint/2010/main" val="3761491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Menstrual Cycle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After puberty the female reproductive system and the endocrine system takes the form of a complex series of periodic events known as the menstrual cycle. </a:t>
            </a:r>
          </a:p>
          <a:p>
            <a:pPr marL="0" indent="0">
              <a:buNone/>
            </a:pPr>
            <a:endParaRPr lang="en-US" dirty="0"/>
          </a:p>
          <a:p>
            <a:pPr marL="0" indent="0">
              <a:buNone/>
            </a:pPr>
            <a:r>
              <a:rPr lang="en-US" dirty="0" smtClean="0"/>
              <a:t>During the menstrual cycle an egg develops and is released from the ovary and the uterus is prepared to receive a fertilized egg. </a:t>
            </a:r>
          </a:p>
          <a:p>
            <a:pPr marL="0" indent="0">
              <a:buNone/>
            </a:pPr>
            <a:endParaRPr lang="en-US" dirty="0"/>
          </a:p>
          <a:p>
            <a:pPr marL="0" indent="0">
              <a:buNone/>
            </a:pPr>
            <a:r>
              <a:rPr lang="en-US" dirty="0" smtClean="0"/>
              <a:t>If an egg is fertilized it is implanted in the uterus and embryonic development begins. </a:t>
            </a:r>
          </a:p>
          <a:p>
            <a:pPr marL="0" indent="0">
              <a:buNone/>
            </a:pPr>
            <a:endParaRPr lang="en-US" dirty="0"/>
          </a:p>
          <a:p>
            <a:pPr marL="0" indent="0">
              <a:buNone/>
            </a:pPr>
            <a:r>
              <a:rPr lang="en-US" dirty="0" smtClean="0"/>
              <a:t>If an egg is not fertilized it is discharged along with the lining of the uterus. </a:t>
            </a:r>
            <a:endParaRPr lang="en-US" dirty="0"/>
          </a:p>
        </p:txBody>
      </p:sp>
    </p:spTree>
    <p:extLst>
      <p:ext uri="{BB962C8B-B14F-4D97-AF65-F5344CB8AC3E}">
        <p14:creationId xmlns:p14="http://schemas.microsoft.com/office/powerpoint/2010/main" val="1807532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Menstrual Cycle</a:t>
            </a:r>
            <a:endParaRPr lang="en-US" dirty="0"/>
          </a:p>
        </p:txBody>
      </p:sp>
      <p:sp>
        <p:nvSpPr>
          <p:cNvPr id="3" name="Content Placeholder 2"/>
          <p:cNvSpPr>
            <a:spLocks noGrp="1"/>
          </p:cNvSpPr>
          <p:nvPr>
            <p:ph idx="1"/>
          </p:nvPr>
        </p:nvSpPr>
        <p:spPr/>
        <p:txBody>
          <a:bodyPr/>
          <a:lstStyle/>
          <a:p>
            <a:pPr marL="0" indent="0">
              <a:buNone/>
            </a:pPr>
            <a:r>
              <a:rPr lang="en-US" dirty="0" smtClean="0"/>
              <a:t>The menstrual cycle has 4 phases:</a:t>
            </a:r>
          </a:p>
          <a:p>
            <a:pPr marL="0" indent="0">
              <a:buNone/>
            </a:pPr>
            <a:endParaRPr lang="en-US" dirty="0"/>
          </a:p>
          <a:p>
            <a:r>
              <a:rPr lang="en-US" dirty="0" smtClean="0"/>
              <a:t>Follicular</a:t>
            </a:r>
          </a:p>
          <a:p>
            <a:r>
              <a:rPr lang="en-US" dirty="0" smtClean="0"/>
              <a:t>Ovulation</a:t>
            </a:r>
          </a:p>
          <a:p>
            <a:r>
              <a:rPr lang="en-US" dirty="0" smtClean="0"/>
              <a:t>Luteal</a:t>
            </a:r>
          </a:p>
          <a:p>
            <a:r>
              <a:rPr lang="en-US" dirty="0" smtClean="0"/>
              <a:t>Menstruation</a:t>
            </a:r>
            <a:endParaRPr lang="en-US" dirty="0"/>
          </a:p>
        </p:txBody>
      </p:sp>
      <p:pic>
        <p:nvPicPr>
          <p:cNvPr id="4" name="Picture 3"/>
          <p:cNvPicPr>
            <a:picLocks noChangeAspect="1"/>
          </p:cNvPicPr>
          <p:nvPr/>
        </p:nvPicPr>
        <p:blipFill>
          <a:blip r:embed="rId2"/>
          <a:stretch>
            <a:fillRect/>
          </a:stretch>
        </p:blipFill>
        <p:spPr>
          <a:xfrm>
            <a:off x="6096000" y="946589"/>
            <a:ext cx="5700186" cy="5379396"/>
          </a:xfrm>
          <a:prstGeom prst="rect">
            <a:avLst/>
          </a:prstGeom>
        </p:spPr>
      </p:pic>
    </p:spTree>
    <p:extLst>
      <p:ext uri="{BB962C8B-B14F-4D97-AF65-F5344CB8AC3E}">
        <p14:creationId xmlns:p14="http://schemas.microsoft.com/office/powerpoint/2010/main" val="14744043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Reproduction?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Reproduction is the formation of new individuals. </a:t>
            </a:r>
          </a:p>
          <a:p>
            <a:pPr marL="0" indent="0">
              <a:buNone/>
            </a:pPr>
            <a:endParaRPr lang="en-US" dirty="0"/>
          </a:p>
          <a:p>
            <a:pPr marL="0" indent="0">
              <a:buNone/>
            </a:pPr>
            <a:r>
              <a:rPr lang="en-US" dirty="0" smtClean="0"/>
              <a:t>Sexual reproduction involves receiving half of your genetic information from your mother and half from your father.</a:t>
            </a:r>
          </a:p>
          <a:p>
            <a:pPr marL="0" indent="0">
              <a:buNone/>
            </a:pPr>
            <a:endParaRPr lang="en-US" dirty="0"/>
          </a:p>
          <a:p>
            <a:pPr marL="0" indent="0">
              <a:buNone/>
            </a:pPr>
            <a:r>
              <a:rPr lang="en-US" dirty="0" smtClean="0"/>
              <a:t>Sexually produced offspring resemble, but are not identical to their parents.</a:t>
            </a:r>
          </a:p>
          <a:p>
            <a:pPr marL="0" indent="0">
              <a:buNone/>
            </a:pPr>
            <a:endParaRPr lang="en-US" dirty="0"/>
          </a:p>
          <a:p>
            <a:pPr marL="0" indent="0">
              <a:buNone/>
            </a:pPr>
            <a:r>
              <a:rPr lang="en-US" dirty="0" smtClean="0"/>
              <a:t>During fertilization the nuclei of each parents gametes fuse together to create a zygote.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708224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Follicular</a:t>
            </a:r>
            <a:endParaRPr lang="en-US" dirty="0"/>
          </a:p>
        </p:txBody>
      </p:sp>
      <p:sp>
        <p:nvSpPr>
          <p:cNvPr id="3" name="Content Placeholder 2"/>
          <p:cNvSpPr>
            <a:spLocks noGrp="1"/>
          </p:cNvSpPr>
          <p:nvPr>
            <p:ph idx="1"/>
          </p:nvPr>
        </p:nvSpPr>
        <p:spPr/>
        <p:txBody>
          <a:bodyPr/>
          <a:lstStyle/>
          <a:p>
            <a:pPr marL="0" indent="0">
              <a:buNone/>
            </a:pPr>
            <a:r>
              <a:rPr lang="en-US" dirty="0" smtClean="0"/>
              <a:t>The follicular phase begins when the estrogen levels in the blood are relatively low. </a:t>
            </a:r>
          </a:p>
          <a:p>
            <a:pPr marL="0" indent="0">
              <a:buNone/>
            </a:pPr>
            <a:endParaRPr lang="en-US" dirty="0"/>
          </a:p>
          <a:p>
            <a:pPr marL="0" indent="0">
              <a:buNone/>
            </a:pPr>
            <a:r>
              <a:rPr lang="en-US" dirty="0" smtClean="0"/>
              <a:t>The hypothalamus reacts and produces a releasing hormone that stimulates the anterior pituitary gland to secrete FSH and LH.</a:t>
            </a:r>
          </a:p>
          <a:p>
            <a:pPr marL="0" indent="0">
              <a:buNone/>
            </a:pPr>
            <a:endParaRPr lang="en-US" dirty="0"/>
          </a:p>
          <a:p>
            <a:pPr marL="0" indent="0">
              <a:buNone/>
            </a:pPr>
            <a:r>
              <a:rPr lang="en-US" dirty="0" smtClean="0"/>
              <a:t>These hormones travel through the circulatory system to the ovaries where they cause a follicle to develop (sometimes two or three develop).</a:t>
            </a:r>
            <a:endParaRPr lang="en-US" dirty="0"/>
          </a:p>
        </p:txBody>
      </p:sp>
    </p:spTree>
    <p:extLst>
      <p:ext uri="{BB962C8B-B14F-4D97-AF65-F5344CB8AC3E}">
        <p14:creationId xmlns:p14="http://schemas.microsoft.com/office/powerpoint/2010/main" val="1320886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Follicular</a:t>
            </a:r>
            <a:endParaRPr lang="en-US" dirty="0"/>
          </a:p>
        </p:txBody>
      </p:sp>
      <p:sp>
        <p:nvSpPr>
          <p:cNvPr id="3" name="Content Placeholder 2"/>
          <p:cNvSpPr>
            <a:spLocks noGrp="1"/>
          </p:cNvSpPr>
          <p:nvPr>
            <p:ph idx="1"/>
          </p:nvPr>
        </p:nvSpPr>
        <p:spPr/>
        <p:txBody>
          <a:bodyPr>
            <a:normAutofit lnSpcReduction="10000"/>
          </a:bodyPr>
          <a:lstStyle/>
          <a:p>
            <a:r>
              <a:rPr lang="en-US" dirty="0" smtClean="0"/>
              <a:t>As the follicle develops the cells surrounding the egg enlarge and begin to produce increasing amounts of estrogen.</a:t>
            </a:r>
          </a:p>
          <a:p>
            <a:endParaRPr lang="en-US" dirty="0"/>
          </a:p>
          <a:p>
            <a:r>
              <a:rPr lang="en-US" dirty="0" smtClean="0"/>
              <a:t>This causes the estrogen in the blood to rise dramatically. </a:t>
            </a:r>
          </a:p>
          <a:p>
            <a:endParaRPr lang="en-US" dirty="0"/>
          </a:p>
          <a:p>
            <a:r>
              <a:rPr lang="en-US" dirty="0" smtClean="0"/>
              <a:t>Estrogen causes the lining of the uterus to thicken in preparation to receive a fertilized egg. </a:t>
            </a:r>
          </a:p>
          <a:p>
            <a:endParaRPr lang="en-US" dirty="0" smtClean="0"/>
          </a:p>
          <a:p>
            <a:r>
              <a:rPr lang="en-US" dirty="0" smtClean="0"/>
              <a:t>The development of an egg in this phase of the cycle takes about 10 days. </a:t>
            </a:r>
            <a:endParaRPr lang="en-US" dirty="0"/>
          </a:p>
        </p:txBody>
      </p:sp>
    </p:spTree>
    <p:extLst>
      <p:ext uri="{BB962C8B-B14F-4D97-AF65-F5344CB8AC3E}">
        <p14:creationId xmlns:p14="http://schemas.microsoft.com/office/powerpoint/2010/main" val="17393584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Ovulation</a:t>
            </a:r>
            <a:endParaRPr lang="en-US" dirty="0"/>
          </a:p>
        </p:txBody>
      </p:sp>
      <p:sp>
        <p:nvSpPr>
          <p:cNvPr id="3" name="Content Placeholder 2"/>
          <p:cNvSpPr>
            <a:spLocks noGrp="1"/>
          </p:cNvSpPr>
          <p:nvPr>
            <p:ph idx="1"/>
          </p:nvPr>
        </p:nvSpPr>
        <p:spPr/>
        <p:txBody>
          <a:bodyPr/>
          <a:lstStyle/>
          <a:p>
            <a:r>
              <a:rPr lang="en-US" dirty="0" smtClean="0"/>
              <a:t>This is the shortest phase and occurs about midway through the cycle, lasting around 4 days. </a:t>
            </a:r>
          </a:p>
          <a:p>
            <a:endParaRPr lang="en-US" dirty="0"/>
          </a:p>
          <a:p>
            <a:r>
              <a:rPr lang="en-US" dirty="0" smtClean="0"/>
              <a:t>During this phase the pituitary gland sends a large amount of releasing hormone to the pituitary gland which in turn causes the pituitary gland to produce FSH and LH.</a:t>
            </a:r>
          </a:p>
          <a:p>
            <a:endParaRPr lang="en-US" dirty="0"/>
          </a:p>
          <a:p>
            <a:r>
              <a:rPr lang="en-US" dirty="0" smtClean="0"/>
              <a:t>This causes the follicle to rupture and a mature egg is released into one of the Fallopian tubes. </a:t>
            </a:r>
            <a:endParaRPr lang="en-US" dirty="0"/>
          </a:p>
        </p:txBody>
      </p:sp>
    </p:spTree>
    <p:extLst>
      <p:ext uri="{BB962C8B-B14F-4D97-AF65-F5344CB8AC3E}">
        <p14:creationId xmlns:p14="http://schemas.microsoft.com/office/powerpoint/2010/main" val="716055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11344" y="315896"/>
            <a:ext cx="8149471" cy="6336214"/>
          </a:xfrm>
          <a:prstGeom prst="rect">
            <a:avLst/>
          </a:prstGeom>
        </p:spPr>
      </p:pic>
    </p:spTree>
    <p:extLst>
      <p:ext uri="{BB962C8B-B14F-4D97-AF65-F5344CB8AC3E}">
        <p14:creationId xmlns:p14="http://schemas.microsoft.com/office/powerpoint/2010/main" val="8043600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Luteal Phase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luteal phase begins after the egg is released. As the egg moves through the Fallopian tube the cells of the ruptured follicle change.</a:t>
            </a:r>
          </a:p>
          <a:p>
            <a:endParaRPr lang="en-US" sz="1400" dirty="0"/>
          </a:p>
          <a:p>
            <a:r>
              <a:rPr lang="en-US" dirty="0" smtClean="0"/>
              <a:t>The follicle turns yellow and is now known as the </a:t>
            </a:r>
            <a:r>
              <a:rPr lang="en-US" b="1" dirty="0" smtClean="0"/>
              <a:t>corpus luteum</a:t>
            </a:r>
            <a:r>
              <a:rPr lang="en-US" dirty="0" smtClean="0"/>
              <a:t>. The corpus luteum releases estrogen and progesterone. </a:t>
            </a:r>
          </a:p>
          <a:p>
            <a:endParaRPr lang="en-US" sz="1400" dirty="0"/>
          </a:p>
          <a:p>
            <a:r>
              <a:rPr lang="en-US" dirty="0" smtClean="0"/>
              <a:t>The estrogen stimulates cell growth and tissue development in the lining of the uterus. Progesterone stimulates the growth and development of a blood supply and surrounding tissue.</a:t>
            </a:r>
          </a:p>
          <a:p>
            <a:endParaRPr lang="en-US" sz="1400" dirty="0"/>
          </a:p>
          <a:p>
            <a:r>
              <a:rPr lang="en-US" dirty="0" smtClean="0"/>
              <a:t>The first 2 days of the luteal phase are when fertilization is most likely to take place (usually 10 to 14 days after the last menstrual cycle). </a:t>
            </a:r>
          </a:p>
          <a:p>
            <a:endParaRPr lang="en-US" sz="1400" dirty="0"/>
          </a:p>
          <a:p>
            <a:r>
              <a:rPr lang="en-US" dirty="0" smtClean="0"/>
              <a:t>Within a few days of implantation, the uterus and the growing embryo will release hormones that keep the corpus luteum functioning for several weeks. This allows the lining of the uterus to nourish and protect the developing embryo.</a:t>
            </a:r>
            <a:endParaRPr lang="en-US" dirty="0"/>
          </a:p>
        </p:txBody>
      </p:sp>
    </p:spTree>
    <p:extLst>
      <p:ext uri="{BB962C8B-B14F-4D97-AF65-F5344CB8AC3E}">
        <p14:creationId xmlns:p14="http://schemas.microsoft.com/office/powerpoint/2010/main" val="534863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Menstruation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If fertilization does not occur within 2 or 3 days of menstruation the egg will pass through the uterus without implantation.</a:t>
            </a:r>
          </a:p>
          <a:p>
            <a:endParaRPr lang="en-US" sz="1400" dirty="0"/>
          </a:p>
          <a:p>
            <a:r>
              <a:rPr lang="en-US" dirty="0" smtClean="0"/>
              <a:t>The corpus luteum will begin to disintegrate. Less estrogen and less progesterone will be released. </a:t>
            </a:r>
          </a:p>
          <a:p>
            <a:endParaRPr lang="en-US" sz="1300" dirty="0"/>
          </a:p>
          <a:p>
            <a:r>
              <a:rPr lang="en-US" dirty="0" smtClean="0"/>
              <a:t>When the level of estrogen falls below a certain point the wall of the uterus begins to detach. </a:t>
            </a:r>
          </a:p>
          <a:p>
            <a:endParaRPr lang="en-US" sz="1300" dirty="0"/>
          </a:p>
          <a:p>
            <a:r>
              <a:rPr lang="en-US" dirty="0" smtClean="0"/>
              <a:t>This tissue along with blood and the unfertilized egg are discharged through the vagina. This is known as </a:t>
            </a:r>
            <a:r>
              <a:rPr lang="en-US" b="1" dirty="0" smtClean="0"/>
              <a:t>menstruation</a:t>
            </a:r>
            <a:r>
              <a:rPr lang="en-US" dirty="0" smtClean="0"/>
              <a:t>.</a:t>
            </a:r>
          </a:p>
          <a:p>
            <a:endParaRPr lang="en-US" sz="1300" dirty="0"/>
          </a:p>
          <a:p>
            <a:r>
              <a:rPr lang="en-US" dirty="0" smtClean="0"/>
              <a:t>A few days after menstruation ends, levels of estrogen in the blood are once again low enough to stimulate the hypothalamus and the menstrual cycle begins again.</a:t>
            </a:r>
            <a:endParaRPr lang="en-US" dirty="0"/>
          </a:p>
        </p:txBody>
      </p:sp>
    </p:spTree>
    <p:extLst>
      <p:ext uri="{BB962C8B-B14F-4D97-AF65-F5344CB8AC3E}">
        <p14:creationId xmlns:p14="http://schemas.microsoft.com/office/powerpoint/2010/main" val="35348761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Development</a:t>
            </a:r>
            <a:endParaRPr lang="en-US" dirty="0"/>
          </a:p>
        </p:txBody>
      </p:sp>
      <p:sp>
        <p:nvSpPr>
          <p:cNvPr id="3" name="Content Placeholder 2"/>
          <p:cNvSpPr>
            <a:spLocks noGrp="1"/>
          </p:cNvSpPr>
          <p:nvPr>
            <p:ph idx="1"/>
          </p:nvPr>
        </p:nvSpPr>
        <p:spPr/>
        <p:txBody>
          <a:bodyPr/>
          <a:lstStyle/>
          <a:p>
            <a:pPr marL="0" indent="0">
              <a:buNone/>
            </a:pPr>
            <a:r>
              <a:rPr lang="en-US" dirty="0" smtClean="0"/>
              <a:t>While still in the fallopian tube the embryo continues to undergo mitosis. </a:t>
            </a:r>
          </a:p>
          <a:p>
            <a:pPr marL="0" indent="0">
              <a:buNone/>
            </a:pPr>
            <a:endParaRPr lang="en-US" dirty="0"/>
          </a:p>
          <a:p>
            <a:pPr marL="0" indent="0">
              <a:buNone/>
            </a:pPr>
            <a:r>
              <a:rPr lang="en-US" dirty="0" smtClean="0"/>
              <a:t>After 4 days of development the embryo is a solid ball of about 64 cells called a </a:t>
            </a:r>
            <a:r>
              <a:rPr lang="en-US" b="1" dirty="0" err="1" smtClean="0"/>
              <a:t>morula</a:t>
            </a:r>
            <a:r>
              <a:rPr lang="en-US" dirty="0" smtClean="0"/>
              <a:t>. </a:t>
            </a:r>
          </a:p>
          <a:p>
            <a:pPr marL="0" indent="0">
              <a:buNone/>
            </a:pPr>
            <a:endParaRPr lang="en-US" dirty="0"/>
          </a:p>
          <a:p>
            <a:pPr marL="0" indent="0">
              <a:buNone/>
            </a:pPr>
            <a:r>
              <a:rPr lang="en-US" dirty="0" smtClean="0"/>
              <a:t>The stages of early development include </a:t>
            </a:r>
            <a:r>
              <a:rPr lang="en-US" b="1" dirty="0" smtClean="0"/>
              <a:t>implantation, gastrulation, and </a:t>
            </a:r>
            <a:r>
              <a:rPr lang="en-US" b="1" dirty="0" err="1" smtClean="0"/>
              <a:t>neuralation</a:t>
            </a:r>
            <a:r>
              <a:rPr lang="en-US" b="1" dirty="0" smtClean="0"/>
              <a:t>. </a:t>
            </a:r>
            <a:endParaRPr lang="en-US" b="1" dirty="0"/>
          </a:p>
        </p:txBody>
      </p:sp>
    </p:spTree>
    <p:extLst>
      <p:ext uri="{BB962C8B-B14F-4D97-AF65-F5344CB8AC3E}">
        <p14:creationId xmlns:p14="http://schemas.microsoft.com/office/powerpoint/2010/main" val="644548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Implantation</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As the </a:t>
            </a:r>
            <a:r>
              <a:rPr lang="en-US" dirty="0" err="1" smtClean="0"/>
              <a:t>morula</a:t>
            </a:r>
            <a:r>
              <a:rPr lang="en-US" dirty="0" smtClean="0"/>
              <a:t> grows a cavity forms in the center. This transforms the </a:t>
            </a:r>
            <a:r>
              <a:rPr lang="en-US" dirty="0" err="1" smtClean="0"/>
              <a:t>morula</a:t>
            </a:r>
            <a:r>
              <a:rPr lang="en-US" dirty="0" smtClean="0"/>
              <a:t> into a hollow structure called a </a:t>
            </a:r>
            <a:r>
              <a:rPr lang="en-US" b="1" dirty="0" smtClean="0"/>
              <a:t>blastocyst</a:t>
            </a:r>
            <a:r>
              <a:rPr lang="en-US" dirty="0" smtClean="0"/>
              <a:t>.</a:t>
            </a:r>
          </a:p>
          <a:p>
            <a:pPr marL="0" indent="0">
              <a:buNone/>
            </a:pPr>
            <a:endParaRPr lang="en-US" dirty="0"/>
          </a:p>
          <a:p>
            <a:pPr marL="0" indent="0">
              <a:buNone/>
            </a:pPr>
            <a:r>
              <a:rPr lang="en-US" dirty="0" smtClean="0"/>
              <a:t>About 6 or 7 days after fertilization the blastocyst attaches itself to the wall of the uterus by secreting enzymes that digest a path into the soft tissue. This is known as </a:t>
            </a:r>
            <a:r>
              <a:rPr lang="en-US" b="1" dirty="0" smtClean="0"/>
              <a:t>implantation</a:t>
            </a:r>
            <a:r>
              <a:rPr lang="en-US" dirty="0" smtClean="0"/>
              <a:t>.</a:t>
            </a:r>
          </a:p>
          <a:p>
            <a:pPr marL="0" indent="0">
              <a:buNone/>
            </a:pPr>
            <a:endParaRPr lang="en-US" dirty="0"/>
          </a:p>
          <a:p>
            <a:pPr marL="0" indent="0">
              <a:buNone/>
            </a:pPr>
            <a:r>
              <a:rPr lang="en-US" dirty="0" smtClean="0"/>
              <a:t>At this point cells in the blastocyst start to specialize as a result of gene activation. This is the start of </a:t>
            </a:r>
            <a:r>
              <a:rPr lang="en-US" b="1" dirty="0" smtClean="0"/>
              <a:t>differentiation</a:t>
            </a:r>
            <a:r>
              <a:rPr lang="en-US" dirty="0" smtClean="0"/>
              <a:t>.</a:t>
            </a:r>
          </a:p>
          <a:p>
            <a:pPr marL="0" indent="0">
              <a:buNone/>
            </a:pPr>
            <a:endParaRPr lang="en-US" dirty="0"/>
          </a:p>
          <a:p>
            <a:pPr marL="0" indent="0">
              <a:buNone/>
            </a:pPr>
            <a:r>
              <a:rPr lang="en-US" dirty="0" smtClean="0"/>
              <a:t>A cluster of cells known as the </a:t>
            </a:r>
            <a:r>
              <a:rPr lang="en-US" b="1" dirty="0" smtClean="0"/>
              <a:t>inner cell mass </a:t>
            </a:r>
            <a:r>
              <a:rPr lang="en-US" dirty="0" smtClean="0"/>
              <a:t>develops within the inner cavity of the blastocyst.  This will develop into the embryo, the outer cells will become the tissues surrounding the embryo. </a:t>
            </a:r>
            <a:endParaRPr lang="en-US" dirty="0"/>
          </a:p>
        </p:txBody>
      </p:sp>
    </p:spTree>
    <p:extLst>
      <p:ext uri="{BB962C8B-B14F-4D97-AF65-F5344CB8AC3E}">
        <p14:creationId xmlns:p14="http://schemas.microsoft.com/office/powerpoint/2010/main" val="2157679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humanphysiology2011.wikispaces.com/file/view/Implantation_of_the_blastocyst_(a).jpg/222370202/414x395/Implantation_of_the_blastocyst_(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264" y="280282"/>
            <a:ext cx="6763699" cy="6453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1883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Gastrulation</a:t>
            </a:r>
            <a:endParaRPr lang="en-US" dirty="0"/>
          </a:p>
        </p:txBody>
      </p:sp>
      <p:sp>
        <p:nvSpPr>
          <p:cNvPr id="3" name="Content Placeholder 2"/>
          <p:cNvSpPr>
            <a:spLocks noGrp="1"/>
          </p:cNvSpPr>
          <p:nvPr>
            <p:ph idx="1"/>
          </p:nvPr>
        </p:nvSpPr>
        <p:spPr>
          <a:xfrm>
            <a:off x="838200" y="1825625"/>
            <a:ext cx="9022237" cy="4351338"/>
          </a:xfrm>
        </p:spPr>
        <p:txBody>
          <a:bodyPr/>
          <a:lstStyle/>
          <a:p>
            <a:pPr marL="0" indent="0">
              <a:buNone/>
            </a:pPr>
            <a:r>
              <a:rPr lang="en-US" dirty="0" smtClean="0"/>
              <a:t>The inner cell mass gradually sorts itself into 2 layers, and then a 3</a:t>
            </a:r>
            <a:r>
              <a:rPr lang="en-US" baseline="30000" dirty="0" smtClean="0"/>
              <a:t>rd</a:t>
            </a:r>
            <a:r>
              <a:rPr lang="en-US" dirty="0" smtClean="0"/>
              <a:t> layer. </a:t>
            </a:r>
          </a:p>
          <a:p>
            <a:pPr marL="0" indent="0">
              <a:buNone/>
            </a:pPr>
            <a:endParaRPr lang="en-US" dirty="0"/>
          </a:p>
          <a:p>
            <a:pPr marL="0" indent="0">
              <a:buNone/>
            </a:pPr>
            <a:r>
              <a:rPr lang="en-US" dirty="0" smtClean="0"/>
              <a:t>The 3</a:t>
            </a:r>
            <a:r>
              <a:rPr lang="en-US" baseline="30000" dirty="0" smtClean="0"/>
              <a:t>rd</a:t>
            </a:r>
            <a:r>
              <a:rPr lang="en-US" dirty="0" smtClean="0"/>
              <a:t> layer is produced by a process of cell migration known as </a:t>
            </a:r>
            <a:r>
              <a:rPr lang="en-US" b="1" dirty="0" smtClean="0"/>
              <a:t>gastrulation</a:t>
            </a:r>
            <a:r>
              <a:rPr lang="en-US" dirty="0" smtClean="0"/>
              <a:t>.</a:t>
            </a:r>
          </a:p>
          <a:p>
            <a:pPr marL="0" indent="0">
              <a:buNone/>
            </a:pPr>
            <a:endParaRPr lang="en-US" dirty="0"/>
          </a:p>
          <a:p>
            <a:pPr marL="0" indent="0">
              <a:buNone/>
            </a:pPr>
            <a:r>
              <a:rPr lang="en-US" dirty="0" smtClean="0"/>
              <a:t>The end result of gastrulation is the formation of 3 cell layers; ectoderm, mesoderm, and endoderm. These are referred to as the primary germ layers. </a:t>
            </a:r>
            <a:endParaRPr lang="en-US" dirty="0"/>
          </a:p>
        </p:txBody>
      </p:sp>
      <p:pic>
        <p:nvPicPr>
          <p:cNvPr id="4" name="Picture 3"/>
          <p:cNvPicPr>
            <a:picLocks noChangeAspect="1"/>
          </p:cNvPicPr>
          <p:nvPr/>
        </p:nvPicPr>
        <p:blipFill>
          <a:blip r:embed="rId2"/>
          <a:stretch>
            <a:fillRect/>
          </a:stretch>
        </p:blipFill>
        <p:spPr>
          <a:xfrm>
            <a:off x="9269691" y="0"/>
            <a:ext cx="2922309" cy="2922309"/>
          </a:xfrm>
          <a:prstGeom prst="rect">
            <a:avLst/>
          </a:prstGeom>
        </p:spPr>
      </p:pic>
    </p:spTree>
    <p:extLst>
      <p:ext uri="{BB962C8B-B14F-4D97-AF65-F5344CB8AC3E}">
        <p14:creationId xmlns:p14="http://schemas.microsoft.com/office/powerpoint/2010/main" val="3156563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917046" y="4633961"/>
            <a:ext cx="2124075" cy="2152650"/>
          </a:xfrm>
          <a:prstGeom prst="rect">
            <a:avLst/>
          </a:prstGeom>
        </p:spPr>
      </p:pic>
      <p:sp>
        <p:nvSpPr>
          <p:cNvPr id="2" name="Title 1"/>
          <p:cNvSpPr>
            <a:spLocks noGrp="1"/>
          </p:cNvSpPr>
          <p:nvPr>
            <p:ph type="title"/>
          </p:nvPr>
        </p:nvSpPr>
        <p:spPr/>
        <p:txBody>
          <a:bodyPr/>
          <a:lstStyle/>
          <a:p>
            <a:r>
              <a:rPr lang="en-US" dirty="0" smtClean="0"/>
              <a:t>What is Reproduction?</a:t>
            </a:r>
            <a:endParaRPr lang="en-US" dirty="0"/>
          </a:p>
        </p:txBody>
      </p:sp>
      <p:sp>
        <p:nvSpPr>
          <p:cNvPr id="3" name="Content Placeholder 2"/>
          <p:cNvSpPr>
            <a:spLocks noGrp="1"/>
          </p:cNvSpPr>
          <p:nvPr>
            <p:ph idx="1"/>
          </p:nvPr>
        </p:nvSpPr>
        <p:spPr/>
        <p:txBody>
          <a:bodyPr/>
          <a:lstStyle/>
          <a:p>
            <a:pPr marL="0" indent="0">
              <a:buNone/>
            </a:pPr>
            <a:r>
              <a:rPr lang="en-US" dirty="0" smtClean="0"/>
              <a:t>Sexual reproduction involves the combining together of gametes. Gametes are produced in the testicles and ovaries via meiosis. </a:t>
            </a:r>
          </a:p>
          <a:p>
            <a:pPr marL="0" indent="0">
              <a:buNone/>
            </a:pPr>
            <a:endParaRPr lang="en-US" dirty="0"/>
          </a:p>
          <a:p>
            <a:pPr marL="0" indent="0">
              <a:buNone/>
            </a:pPr>
            <a:r>
              <a:rPr lang="en-US" dirty="0" smtClean="0"/>
              <a:t>During fertilization the nuclei of each parents gametes fuse together to create a zygote. </a:t>
            </a:r>
          </a:p>
          <a:p>
            <a:pPr marL="0" indent="0">
              <a:buNone/>
            </a:pPr>
            <a:endParaRPr lang="en-US" dirty="0"/>
          </a:p>
          <a:p>
            <a:pPr marL="0" indent="0">
              <a:buNone/>
            </a:pPr>
            <a:r>
              <a:rPr lang="en-US" dirty="0" smtClean="0"/>
              <a:t>The zygote will then divide via mitosis to form a new individual.   </a:t>
            </a:r>
          </a:p>
          <a:p>
            <a:endParaRPr lang="en-US" dirty="0"/>
          </a:p>
        </p:txBody>
      </p:sp>
    </p:spTree>
    <p:extLst>
      <p:ext uri="{BB962C8B-B14F-4D97-AF65-F5344CB8AC3E}">
        <p14:creationId xmlns:p14="http://schemas.microsoft.com/office/powerpoint/2010/main" val="2200270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Embryological Development</a:t>
            </a:r>
            <a:endParaRPr lang="en-US" dirty="0"/>
          </a:p>
        </p:txBody>
      </p:sp>
      <p:pic>
        <p:nvPicPr>
          <p:cNvPr id="1026" name="Picture 2" descr="http://apbrwww5.apsu.edu/thompsonj/Anatomy%20&amp;%20Physiology/2010/2010%20Exam%20Reviews/Exam%201%20Review/04-13_EmbryoTissu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5625"/>
            <a:ext cx="10292542" cy="494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0356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primitive-streak.org/images/neurulati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2775" y="1774760"/>
            <a:ext cx="5659225" cy="39614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err="1" smtClean="0"/>
              <a:t>Neurulation</a:t>
            </a:r>
            <a:endParaRPr lang="en-US" dirty="0"/>
          </a:p>
        </p:txBody>
      </p:sp>
      <p:sp>
        <p:nvSpPr>
          <p:cNvPr id="3" name="Content Placeholder 2"/>
          <p:cNvSpPr>
            <a:spLocks noGrp="1"/>
          </p:cNvSpPr>
          <p:nvPr>
            <p:ph idx="1"/>
          </p:nvPr>
        </p:nvSpPr>
        <p:spPr>
          <a:xfrm>
            <a:off x="659091" y="1533394"/>
            <a:ext cx="6363878" cy="5084222"/>
          </a:xfrm>
        </p:spPr>
        <p:txBody>
          <a:bodyPr>
            <a:normAutofit fontScale="92500" lnSpcReduction="10000"/>
          </a:bodyPr>
          <a:lstStyle/>
          <a:p>
            <a:pPr marL="0" indent="0">
              <a:buNone/>
            </a:pPr>
            <a:r>
              <a:rPr lang="en-US" dirty="0" smtClean="0"/>
              <a:t>The next stage in development is </a:t>
            </a:r>
            <a:r>
              <a:rPr lang="en-US" dirty="0" err="1" smtClean="0"/>
              <a:t>neurulation</a:t>
            </a:r>
            <a:r>
              <a:rPr lang="en-US" dirty="0" smtClean="0"/>
              <a:t> – the development of the nervous system. </a:t>
            </a:r>
          </a:p>
          <a:p>
            <a:pPr marL="0" indent="0">
              <a:buNone/>
            </a:pPr>
            <a:endParaRPr lang="en-US" dirty="0"/>
          </a:p>
          <a:p>
            <a:pPr marL="0" indent="0">
              <a:buNone/>
            </a:pPr>
            <a:r>
              <a:rPr lang="en-US" dirty="0" smtClean="0"/>
              <a:t>Shortly after gastrulation a block of mesoderm develops into the notochord. All chordates posses a notochord at some stage of development. </a:t>
            </a:r>
          </a:p>
          <a:p>
            <a:pPr marL="0" indent="0">
              <a:buNone/>
            </a:pPr>
            <a:endParaRPr lang="en-US" dirty="0"/>
          </a:p>
          <a:p>
            <a:pPr marL="0" indent="0">
              <a:buNone/>
            </a:pPr>
            <a:r>
              <a:rPr lang="en-US" dirty="0" smtClean="0"/>
              <a:t>The neural groove changes shape and produces two pairs of ridges, or neural folds. These gradually move together and create a neural tube from which the spinal cord and the rest of the nervous system develop.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4462773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102" name="Picture 6" descr="http://classconnection.s3.amazonaws.com/929/flashcards/1460929/jpg/neurulation13360804373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 y="0"/>
            <a:ext cx="11109960" cy="6755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769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Vertebrates and Invertebrates</a:t>
            </a:r>
            <a:endParaRPr lang="en-US" dirty="0"/>
          </a:p>
        </p:txBody>
      </p:sp>
      <p:pic>
        <p:nvPicPr>
          <p:cNvPr id="2050" name="Picture 2" descr="http://www.mun.ca/biology/desmid/brian/BIOL3530/DB_01/figB1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174" y="1476490"/>
            <a:ext cx="6683260" cy="492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58327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Extraembryonic</a:t>
            </a:r>
            <a:r>
              <a:rPr lang="en-US" dirty="0" smtClean="0"/>
              <a:t> Membranes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As the embryo develops membranes form that protect and nourish it. </a:t>
            </a:r>
          </a:p>
          <a:p>
            <a:pPr marL="0" indent="0">
              <a:buNone/>
            </a:pPr>
            <a:endParaRPr lang="en-US" dirty="0"/>
          </a:p>
          <a:p>
            <a:pPr marL="0" indent="0">
              <a:buNone/>
            </a:pPr>
            <a:r>
              <a:rPr lang="en-US" dirty="0" smtClean="0"/>
              <a:t>Two of these are the amnion and the </a:t>
            </a:r>
            <a:r>
              <a:rPr lang="en-US" dirty="0" err="1" smtClean="0"/>
              <a:t>chorion</a:t>
            </a:r>
            <a:r>
              <a:rPr lang="en-US" dirty="0" smtClean="0"/>
              <a:t>. The amnion develops into the amniotic sac to cushion and protect the </a:t>
            </a:r>
            <a:r>
              <a:rPr lang="en-US" dirty="0" err="1" smtClean="0"/>
              <a:t>the</a:t>
            </a:r>
            <a:r>
              <a:rPr lang="en-US" dirty="0" smtClean="0"/>
              <a:t> developing embryo</a:t>
            </a:r>
          </a:p>
          <a:p>
            <a:pPr marL="0" indent="0">
              <a:buNone/>
            </a:pPr>
            <a:endParaRPr lang="en-US" dirty="0"/>
          </a:p>
          <a:p>
            <a:pPr marL="0" indent="0">
              <a:buNone/>
            </a:pPr>
            <a:r>
              <a:rPr lang="en-US" dirty="0" smtClean="0"/>
              <a:t>By the end of the 3</a:t>
            </a:r>
            <a:r>
              <a:rPr lang="en-US" baseline="30000" dirty="0" smtClean="0"/>
              <a:t>rd</a:t>
            </a:r>
            <a:r>
              <a:rPr lang="en-US" dirty="0" smtClean="0"/>
              <a:t> week the outermost membrane the </a:t>
            </a:r>
            <a:r>
              <a:rPr lang="en-US" dirty="0" err="1" smtClean="0"/>
              <a:t>chorion</a:t>
            </a:r>
            <a:r>
              <a:rPr lang="en-US" dirty="0" smtClean="0"/>
              <a:t> has formed. Small finger like projections called chorionic villi form on the outer surface and extend into the uterine lining. </a:t>
            </a:r>
          </a:p>
          <a:p>
            <a:pPr marL="0" indent="0">
              <a:buNone/>
            </a:pPr>
            <a:endParaRPr lang="en-US" dirty="0"/>
          </a:p>
          <a:p>
            <a:pPr marL="0" indent="0">
              <a:buNone/>
            </a:pPr>
            <a:r>
              <a:rPr lang="en-US" dirty="0" smtClean="0"/>
              <a:t>This chorionic villi and the uterine lining form the placenta – the connection between mother and child. This controls nutrition, waste removal and oxygen </a:t>
            </a:r>
            <a:r>
              <a:rPr lang="en-US" dirty="0" err="1" smtClean="0"/>
              <a:t>suppy</a:t>
            </a:r>
            <a:r>
              <a:rPr lang="en-US" dirty="0" smtClean="0"/>
              <a:t>. </a:t>
            </a:r>
          </a:p>
        </p:txBody>
      </p:sp>
    </p:spTree>
    <p:extLst>
      <p:ext uri="{BB962C8B-B14F-4D97-AF65-F5344CB8AC3E}">
        <p14:creationId xmlns:p14="http://schemas.microsoft.com/office/powerpoint/2010/main" val="13958448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oa.edu/stodd/oceanweb/bio2/bio2lectures/Lecture9/img032.jpg"/>
          <p:cNvPicPr>
            <a:picLocks noChangeAspect="1" noChangeArrowheads="1"/>
          </p:cNvPicPr>
          <p:nvPr/>
        </p:nvPicPr>
        <p:blipFill rotWithShape="1">
          <a:blip r:embed="rId2">
            <a:extLst>
              <a:ext uri="{28A0092B-C50C-407E-A947-70E740481C1C}">
                <a14:useLocalDpi xmlns:a14="http://schemas.microsoft.com/office/drawing/2010/main" val="0"/>
              </a:ext>
            </a:extLst>
          </a:blip>
          <a:srcRect l="5412" t="5750" r="5206" b="5544"/>
          <a:stretch/>
        </p:blipFill>
        <p:spPr bwMode="auto">
          <a:xfrm>
            <a:off x="0" y="0"/>
            <a:ext cx="6016265" cy="449658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coa.edu/stodd/oceanweb/bio2/bio2lectures/Lecture9/img033.jpg"/>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309" t="5556" r="4382" b="4323"/>
          <a:stretch/>
        </p:blipFill>
        <p:spPr bwMode="auto">
          <a:xfrm>
            <a:off x="6052008" y="2253005"/>
            <a:ext cx="6139992" cy="4604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7716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3.gstatic.com/images?q=tbn:ANd9GcRlLSfpFvGzc0Bw2ZDix8JzvS_PCiBRVWe6cUt7oMD_dRsi-LhatIwRoy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75" y="0"/>
            <a:ext cx="2143125" cy="21336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ccessexcellence.org/RC/VL/GG/images/blastocy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13" y="1772240"/>
            <a:ext cx="8650108" cy="3803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719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54725" y="502225"/>
            <a:ext cx="7359336" cy="5154292"/>
          </a:xfrm>
          <a:prstGeom prst="rect">
            <a:avLst/>
          </a:prstGeom>
        </p:spPr>
      </p:pic>
      <p:sp>
        <p:nvSpPr>
          <p:cNvPr id="5" name="TextBox 4"/>
          <p:cNvSpPr txBox="1"/>
          <p:nvPr/>
        </p:nvSpPr>
        <p:spPr>
          <a:xfrm>
            <a:off x="1659118" y="5920033"/>
            <a:ext cx="5062193" cy="369332"/>
          </a:xfrm>
          <a:prstGeom prst="rect">
            <a:avLst/>
          </a:prstGeom>
          <a:noFill/>
        </p:spPr>
        <p:txBody>
          <a:bodyPr wrap="square" rtlCol="0">
            <a:spAutoFit/>
          </a:bodyPr>
          <a:lstStyle/>
          <a:p>
            <a:r>
              <a:rPr lang="en-US" dirty="0" smtClean="0"/>
              <a:t>Zygote		Embryo		Fetus</a:t>
            </a:r>
            <a:endParaRPr lang="en-US" dirty="0"/>
          </a:p>
        </p:txBody>
      </p:sp>
      <p:cxnSp>
        <p:nvCxnSpPr>
          <p:cNvPr id="7" name="Straight Arrow Connector 6"/>
          <p:cNvCxnSpPr/>
          <p:nvPr/>
        </p:nvCxnSpPr>
        <p:spPr>
          <a:xfrm flipV="1">
            <a:off x="2441542" y="6117996"/>
            <a:ext cx="1074656" cy="942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4345757" y="6127423"/>
            <a:ext cx="989814" cy="94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9049733" y="622169"/>
            <a:ext cx="2856322" cy="923330"/>
          </a:xfrm>
          <a:prstGeom prst="rect">
            <a:avLst/>
          </a:prstGeom>
          <a:noFill/>
        </p:spPr>
        <p:txBody>
          <a:bodyPr wrap="square" rtlCol="0">
            <a:spAutoFit/>
          </a:bodyPr>
          <a:lstStyle/>
          <a:p>
            <a:r>
              <a:rPr lang="en-US" dirty="0" smtClean="0"/>
              <a:t>Fetus (</a:t>
            </a:r>
            <a:r>
              <a:rPr lang="en-US" dirty="0" err="1" smtClean="0"/>
              <a:t>foetus</a:t>
            </a:r>
            <a:r>
              <a:rPr lang="en-US" dirty="0" smtClean="0"/>
              <a:t>): the stage after the embryonic stage and before birth.</a:t>
            </a:r>
            <a:endParaRPr lang="en-US" dirty="0"/>
          </a:p>
        </p:txBody>
      </p:sp>
      <p:pic>
        <p:nvPicPr>
          <p:cNvPr id="11" name="Picture 10"/>
          <p:cNvPicPr>
            <a:picLocks noChangeAspect="1"/>
          </p:cNvPicPr>
          <p:nvPr/>
        </p:nvPicPr>
        <p:blipFill>
          <a:blip r:embed="rId3"/>
          <a:stretch>
            <a:fillRect/>
          </a:stretch>
        </p:blipFill>
        <p:spPr>
          <a:xfrm>
            <a:off x="0" y="0"/>
            <a:ext cx="2095500" cy="2647950"/>
          </a:xfrm>
          <a:prstGeom prst="rect">
            <a:avLst/>
          </a:prstGeom>
        </p:spPr>
      </p:pic>
    </p:spTree>
    <p:extLst>
      <p:ext uri="{BB962C8B-B14F-4D97-AF65-F5344CB8AC3E}">
        <p14:creationId xmlns:p14="http://schemas.microsoft.com/office/powerpoint/2010/main" val="6929230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embryo.soad.umich.edu/carnStages/allStagesButton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9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924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Development</a:t>
            </a:r>
            <a:endParaRPr lang="en-US" dirty="0"/>
          </a:p>
        </p:txBody>
      </p:sp>
      <p:sp>
        <p:nvSpPr>
          <p:cNvPr id="3" name="Content Placeholder 2"/>
          <p:cNvSpPr>
            <a:spLocks noGrp="1"/>
          </p:cNvSpPr>
          <p:nvPr>
            <p:ph idx="1"/>
          </p:nvPr>
        </p:nvSpPr>
        <p:spPr>
          <a:xfrm>
            <a:off x="913614" y="1974915"/>
            <a:ext cx="10515600" cy="4883085"/>
          </a:xfrm>
        </p:spPr>
        <p:txBody>
          <a:bodyPr>
            <a:normAutofit fontScale="85000" lnSpcReduction="20000"/>
          </a:bodyPr>
          <a:lstStyle/>
          <a:p>
            <a:pPr marL="0" indent="0">
              <a:buNone/>
            </a:pPr>
            <a:r>
              <a:rPr lang="en-US" sz="3800" dirty="0" smtClean="0"/>
              <a:t>For the first six weeks of development human male and female embryos are identical in appearance.</a:t>
            </a:r>
          </a:p>
          <a:p>
            <a:pPr marL="0" indent="0">
              <a:buNone/>
            </a:pPr>
            <a:endParaRPr lang="en-US" sz="900" dirty="0"/>
          </a:p>
          <a:p>
            <a:pPr marL="0" indent="0">
              <a:buNone/>
            </a:pPr>
            <a:r>
              <a:rPr lang="en-US" sz="3800" dirty="0" smtClean="0"/>
              <a:t>Major changes occur during the 7</a:t>
            </a:r>
            <a:r>
              <a:rPr lang="en-US" sz="3800" baseline="30000" dirty="0" smtClean="0"/>
              <a:t>th</a:t>
            </a:r>
            <a:r>
              <a:rPr lang="en-US" sz="3800" dirty="0" smtClean="0"/>
              <a:t> week. In males the testes develop and in females the ovaries develop. </a:t>
            </a:r>
          </a:p>
          <a:p>
            <a:pPr marL="0" indent="0">
              <a:buNone/>
            </a:pPr>
            <a:endParaRPr lang="en-US" sz="1000" dirty="0"/>
          </a:p>
          <a:p>
            <a:pPr marL="0" indent="0">
              <a:buNone/>
            </a:pPr>
            <a:r>
              <a:rPr lang="en-US" sz="3800" dirty="0" smtClean="0"/>
              <a:t>The testes begin to produce testosterone and the ovaries produce estrogen. In response to these hormones male and female reproductive systems are developed. </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662215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Development - Post Utero</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After birth the gonads produce small amounts of sex-hormones that continue to influence the development of the reproductive organs.</a:t>
            </a:r>
          </a:p>
          <a:p>
            <a:pPr marL="0" indent="0">
              <a:buNone/>
            </a:pPr>
            <a:endParaRPr lang="en-US" sz="900" dirty="0"/>
          </a:p>
          <a:p>
            <a:pPr marL="0" indent="0">
              <a:buNone/>
            </a:pPr>
            <a:r>
              <a:rPr lang="en-US" dirty="0" smtClean="0"/>
              <a:t>During puberty the testes and ovaries are capable of producing active reproductive cells (gametes). </a:t>
            </a:r>
          </a:p>
          <a:p>
            <a:pPr marL="0" indent="0">
              <a:buNone/>
            </a:pPr>
            <a:endParaRPr lang="en-US" sz="900" dirty="0" smtClean="0"/>
          </a:p>
          <a:p>
            <a:pPr marL="0" indent="0">
              <a:buNone/>
            </a:pPr>
            <a:r>
              <a:rPr lang="en-US" dirty="0" smtClean="0"/>
              <a:t>Puberty is a period of rapid growth and development and usually happens between the ages of 9 and 15.</a:t>
            </a:r>
          </a:p>
          <a:p>
            <a:pPr marL="0" indent="0">
              <a:buNone/>
            </a:pPr>
            <a:endParaRPr lang="en-US" sz="800" dirty="0"/>
          </a:p>
          <a:p>
            <a:pPr marL="0" indent="0">
              <a:buNone/>
            </a:pPr>
            <a:r>
              <a:rPr lang="en-US" dirty="0" smtClean="0"/>
              <a:t>The hypothalamus signals the pituitary glad to produce increased levels of follicle stimulating hormone (FSH) and luteinizing hormone (LH).</a:t>
            </a:r>
            <a:endParaRPr lang="en-US" dirty="0"/>
          </a:p>
          <a:p>
            <a:pPr marL="0" indent="0">
              <a:buNone/>
            </a:pPr>
            <a:endParaRPr lang="en-US" dirty="0"/>
          </a:p>
        </p:txBody>
      </p:sp>
    </p:spTree>
    <p:extLst>
      <p:ext uri="{BB962C8B-B14F-4D97-AF65-F5344CB8AC3E}">
        <p14:creationId xmlns:p14="http://schemas.microsoft.com/office/powerpoint/2010/main" val="3680592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Male Reproductive System</a:t>
            </a:r>
            <a:endParaRPr lang="en-US" dirty="0"/>
          </a:p>
        </p:txBody>
      </p:sp>
      <p:sp>
        <p:nvSpPr>
          <p:cNvPr id="3" name="Content Placeholder 2"/>
          <p:cNvSpPr>
            <a:spLocks noGrp="1"/>
          </p:cNvSpPr>
          <p:nvPr>
            <p:ph idx="1"/>
          </p:nvPr>
        </p:nvSpPr>
        <p:spPr>
          <a:xfrm>
            <a:off x="838200" y="2352103"/>
            <a:ext cx="10515600" cy="4351338"/>
          </a:xfrm>
        </p:spPr>
        <p:txBody>
          <a:bodyPr>
            <a:normAutofit fontScale="92500" lnSpcReduction="20000"/>
          </a:bodyPr>
          <a:lstStyle/>
          <a:p>
            <a:pPr marL="0" indent="0">
              <a:buNone/>
            </a:pPr>
            <a:r>
              <a:rPr lang="en-US" dirty="0" smtClean="0"/>
              <a:t>FSH and LH stimulate the testes to produce testosterone. This stimulates the production of sperm.</a:t>
            </a:r>
          </a:p>
          <a:p>
            <a:pPr marL="0" indent="0">
              <a:buNone/>
            </a:pPr>
            <a:endParaRPr lang="en-US" sz="1400" dirty="0"/>
          </a:p>
          <a:p>
            <a:pPr marL="0" indent="0">
              <a:buNone/>
            </a:pPr>
            <a:r>
              <a:rPr lang="en-US" dirty="0" smtClean="0"/>
              <a:t>The main function of the male reproductive system is to produce and deliver sperm.</a:t>
            </a:r>
          </a:p>
          <a:p>
            <a:pPr marL="0" indent="0">
              <a:buNone/>
            </a:pPr>
            <a:endParaRPr lang="en-US" sz="1300" dirty="0"/>
          </a:p>
          <a:p>
            <a:pPr marL="0" indent="0">
              <a:buNone/>
            </a:pPr>
            <a:r>
              <a:rPr lang="en-US" dirty="0" smtClean="0"/>
              <a:t>When the male is sexually aroused the autonomic nervous system prepares the male organs to release sperm. </a:t>
            </a:r>
          </a:p>
          <a:p>
            <a:pPr marL="0" indent="0">
              <a:buNone/>
            </a:pPr>
            <a:endParaRPr lang="en-US" sz="1300" dirty="0" smtClean="0"/>
          </a:p>
          <a:p>
            <a:pPr marL="0" indent="0">
              <a:buNone/>
            </a:pPr>
            <a:r>
              <a:rPr lang="en-US" dirty="0" smtClean="0"/>
              <a:t>Smooth muscle surrounding the glands in the reproductive tract contract and sperm is ejaculated. </a:t>
            </a:r>
          </a:p>
          <a:p>
            <a:pPr marL="0" indent="0">
              <a:buNone/>
            </a:pPr>
            <a:endParaRPr lang="en-US" sz="1300" dirty="0" smtClean="0"/>
          </a:p>
          <a:p>
            <a:pPr marL="0" indent="0">
              <a:buNone/>
            </a:pPr>
            <a:r>
              <a:rPr lang="en-US" dirty="0" smtClean="0"/>
              <a:t>2 to 6 ml of semen are ejaculated containing 50 to 130 million sperm per ml.</a:t>
            </a:r>
          </a:p>
          <a:p>
            <a:pPr marL="0" indent="0">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9257123" y="-27185"/>
            <a:ext cx="2934878" cy="2350241"/>
          </a:xfrm>
          <a:prstGeom prst="rect">
            <a:avLst/>
          </a:prstGeom>
        </p:spPr>
      </p:pic>
    </p:spTree>
    <p:extLst>
      <p:ext uri="{BB962C8B-B14F-4D97-AF65-F5344CB8AC3E}">
        <p14:creationId xmlns:p14="http://schemas.microsoft.com/office/powerpoint/2010/main" val="17879267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588</TotalTime>
  <Words>1727</Words>
  <Application>Microsoft Office PowerPoint</Application>
  <PresentationFormat>Widescreen</PresentationFormat>
  <Paragraphs>178</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The Reproductive System</vt:lpstr>
      <vt:lpstr>What is Reproduction?</vt:lpstr>
      <vt:lpstr>What is Reproduction?</vt:lpstr>
      <vt:lpstr>PowerPoint Presentation</vt:lpstr>
      <vt:lpstr>PowerPoint Presentation</vt:lpstr>
      <vt:lpstr>PowerPoint Presentation</vt:lpstr>
      <vt:lpstr>Sexual Development</vt:lpstr>
      <vt:lpstr>Human Development - Post Utero</vt:lpstr>
      <vt:lpstr>The Male Reproductive System</vt:lpstr>
      <vt:lpstr>The Male reproductive System</vt:lpstr>
      <vt:lpstr>PowerPoint Presentation</vt:lpstr>
      <vt:lpstr>The Female Reproductive System.</vt:lpstr>
      <vt:lpstr>The Female Reproductive System.</vt:lpstr>
      <vt:lpstr>PowerPoint Presentation</vt:lpstr>
      <vt:lpstr>PowerPoint Presentation</vt:lpstr>
      <vt:lpstr>PowerPoint Presentation</vt:lpstr>
      <vt:lpstr>PowerPoint Presentation</vt:lpstr>
      <vt:lpstr>The Menstrual Cycle</vt:lpstr>
      <vt:lpstr>Menstrual Cycle</vt:lpstr>
      <vt:lpstr>Follicular</vt:lpstr>
      <vt:lpstr>Follicular</vt:lpstr>
      <vt:lpstr>Ovulation</vt:lpstr>
      <vt:lpstr>PowerPoint Presentation</vt:lpstr>
      <vt:lpstr>Luteal Phase</vt:lpstr>
      <vt:lpstr>Menstruation </vt:lpstr>
      <vt:lpstr>Early Development</vt:lpstr>
      <vt:lpstr>Implantation</vt:lpstr>
      <vt:lpstr>PowerPoint Presentation</vt:lpstr>
      <vt:lpstr>Gastrulation</vt:lpstr>
      <vt:lpstr>Embryological Development</vt:lpstr>
      <vt:lpstr>Neurulation</vt:lpstr>
      <vt:lpstr>PowerPoint Presentation</vt:lpstr>
      <vt:lpstr>Vertebrates and Invertebrates</vt:lpstr>
      <vt:lpstr>Extraembryonic Membranes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Reproductive System</dc:title>
  <dc:creator>Andrew McLean</dc:creator>
  <cp:lastModifiedBy>Andrew McLean</cp:lastModifiedBy>
  <cp:revision>25</cp:revision>
  <dcterms:created xsi:type="dcterms:W3CDTF">2014-04-16T16:03:14Z</dcterms:created>
  <dcterms:modified xsi:type="dcterms:W3CDTF">2014-05-16T12:27:09Z</dcterms:modified>
</cp:coreProperties>
</file>