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5" r:id="rId20"/>
    <p:sldId id="286"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0"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301D4-3B6B-4D1B-8C43-7B3F497D4D08}" type="datetimeFigureOut">
              <a:rPr lang="en-US" smtClean="0"/>
              <a:t>3/24/14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7D095-DCF0-412B-88DD-D5B1AD77A14C}" type="slidenum">
              <a:rPr lang="en-US" smtClean="0"/>
              <a:t>‹#›</a:t>
            </a:fld>
            <a:endParaRPr lang="en-US"/>
          </a:p>
        </p:txBody>
      </p:sp>
    </p:spTree>
    <p:extLst>
      <p:ext uri="{BB962C8B-B14F-4D97-AF65-F5344CB8AC3E}">
        <p14:creationId xmlns:p14="http://schemas.microsoft.com/office/powerpoint/2010/main" val="331759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AD801-C06A-4C86-BD6A-E4E33C1F0DC5}" type="slidenum">
              <a:rPr lang="en-US" smtClean="0"/>
              <a:t>3</a:t>
            </a:fld>
            <a:endParaRPr lang="en-US"/>
          </a:p>
        </p:txBody>
      </p:sp>
    </p:spTree>
    <p:extLst>
      <p:ext uri="{BB962C8B-B14F-4D97-AF65-F5344CB8AC3E}">
        <p14:creationId xmlns:p14="http://schemas.microsoft.com/office/powerpoint/2010/main" val="420887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893BA-429E-4C3F-BC47-2B385244AA60}"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128172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893BA-429E-4C3F-BC47-2B385244AA60}"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365304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893BA-429E-4C3F-BC47-2B385244AA60}"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144425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893BA-429E-4C3F-BC47-2B385244AA60}"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309097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893BA-429E-4C3F-BC47-2B385244AA60}"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346935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893BA-429E-4C3F-BC47-2B385244AA60}"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957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893BA-429E-4C3F-BC47-2B385244AA60}" type="datetimeFigureOut">
              <a:rPr lang="en-US" smtClean="0"/>
              <a:t>3/24/14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240753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893BA-429E-4C3F-BC47-2B385244AA60}" type="datetimeFigureOut">
              <a:rPr lang="en-US" smtClean="0"/>
              <a:t>3/24/14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26021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893BA-429E-4C3F-BC47-2B385244AA60}" type="datetimeFigureOut">
              <a:rPr lang="en-US" smtClean="0"/>
              <a:t>3/24/14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22992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893BA-429E-4C3F-BC47-2B385244AA60}"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265933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893BA-429E-4C3F-BC47-2B385244AA60}"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99AE8-F4EB-4BF0-AEE1-F954A1184EA0}" type="slidenum">
              <a:rPr lang="en-US" smtClean="0"/>
              <a:t>‹#›</a:t>
            </a:fld>
            <a:endParaRPr lang="en-US"/>
          </a:p>
        </p:txBody>
      </p:sp>
    </p:spTree>
    <p:extLst>
      <p:ext uri="{BB962C8B-B14F-4D97-AF65-F5344CB8AC3E}">
        <p14:creationId xmlns:p14="http://schemas.microsoft.com/office/powerpoint/2010/main" val="750796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4800" y="365125"/>
            <a:ext cx="97790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74800" y="1825625"/>
            <a:ext cx="9779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893BA-429E-4C3F-BC47-2B385244AA60}" type="datetimeFigureOut">
              <a:rPr lang="en-US" smtClean="0"/>
              <a:t>3/24/14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99AE8-F4EB-4BF0-AEE1-F954A1184EA0}" type="slidenum">
              <a:rPr lang="en-US" smtClean="0"/>
              <a:t>‹#›</a:t>
            </a:fld>
            <a:endParaRPr lang="en-US"/>
          </a:p>
        </p:txBody>
      </p:sp>
      <p:pic>
        <p:nvPicPr>
          <p:cNvPr id="7" name="Picture 2" descr="https://encrypted-tbn2.gstatic.com/images?q=tbn:ANd9GcQmQeT91OFRWiKRy-4Gz9FvYT-DiqB6YFDyvZf_yZeduQ86xzJHRw"/>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 y="2713037"/>
            <a:ext cx="1495425" cy="1811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14"/>
          <a:stretch>
            <a:fillRect/>
          </a:stretch>
        </p:blipFill>
        <p:spPr>
          <a:xfrm>
            <a:off x="-1" y="0"/>
            <a:ext cx="1495425" cy="2533650"/>
          </a:xfrm>
          <a:prstGeom prst="rect">
            <a:avLst/>
          </a:prstGeom>
        </p:spPr>
      </p:pic>
      <p:pic>
        <p:nvPicPr>
          <p:cNvPr id="9" name="Picture 8"/>
          <p:cNvPicPr>
            <a:picLocks noChangeAspect="1"/>
          </p:cNvPicPr>
          <p:nvPr userDrawn="1"/>
        </p:nvPicPr>
        <p:blipFill>
          <a:blip r:embed="rId15"/>
          <a:stretch>
            <a:fillRect/>
          </a:stretch>
        </p:blipFill>
        <p:spPr>
          <a:xfrm>
            <a:off x="0" y="4524375"/>
            <a:ext cx="1495425" cy="2333625"/>
          </a:xfrm>
          <a:prstGeom prst="rect">
            <a:avLst/>
          </a:prstGeom>
        </p:spPr>
      </p:pic>
    </p:spTree>
    <p:extLst>
      <p:ext uri="{BB962C8B-B14F-4D97-AF65-F5344CB8AC3E}">
        <p14:creationId xmlns:p14="http://schemas.microsoft.com/office/powerpoint/2010/main" val="362188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8586" y="237110"/>
            <a:ext cx="9738106" cy="2852737"/>
          </a:xfrm>
        </p:spPr>
        <p:txBody>
          <a:bodyPr/>
          <a:lstStyle/>
          <a:p>
            <a:pPr algn="ctr"/>
            <a:r>
              <a:rPr lang="en-US" b="1" dirty="0" smtClean="0"/>
              <a:t>Evolution and Populations</a:t>
            </a:r>
            <a:endParaRPr lang="en-US" dirty="0"/>
          </a:p>
        </p:txBody>
      </p:sp>
      <p:sp>
        <p:nvSpPr>
          <p:cNvPr id="5" name="Text Placeholder 4"/>
          <p:cNvSpPr>
            <a:spLocks noGrp="1"/>
          </p:cNvSpPr>
          <p:nvPr>
            <p:ph type="body" idx="1"/>
          </p:nvPr>
        </p:nvSpPr>
        <p:spPr>
          <a:xfrm>
            <a:off x="2148586" y="3089847"/>
            <a:ext cx="9683750" cy="1500187"/>
          </a:xfrm>
        </p:spPr>
        <p:txBody>
          <a:bodyPr/>
          <a:lstStyle/>
          <a:p>
            <a:pPr algn="ctr"/>
            <a:endParaRPr lang="en-US" dirty="0"/>
          </a:p>
        </p:txBody>
      </p:sp>
    </p:spTree>
    <p:extLst>
      <p:ext uri="{BB962C8B-B14F-4D97-AF65-F5344CB8AC3E}">
        <p14:creationId xmlns:p14="http://schemas.microsoft.com/office/powerpoint/2010/main" val="4142605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Evolution</a:t>
            </a:r>
            <a:endParaRPr lang="en-US" dirty="0"/>
          </a:p>
        </p:txBody>
      </p:sp>
      <p:sp>
        <p:nvSpPr>
          <p:cNvPr id="3" name="Content Placeholder 2"/>
          <p:cNvSpPr>
            <a:spLocks noGrp="1"/>
          </p:cNvSpPr>
          <p:nvPr>
            <p:ph idx="1"/>
          </p:nvPr>
        </p:nvSpPr>
        <p:spPr/>
        <p:txBody>
          <a:bodyPr/>
          <a:lstStyle/>
          <a:p>
            <a:pPr marL="0" indent="0">
              <a:buNone/>
            </a:pPr>
            <a:r>
              <a:rPr lang="en-US" b="1" dirty="0" smtClean="0"/>
              <a:t>In genetic terms evolution is any change in the relative frequency of alleles in a population.</a:t>
            </a:r>
          </a:p>
          <a:p>
            <a:pPr marL="0" indent="0">
              <a:buNone/>
            </a:pPr>
            <a:endParaRPr lang="en-US" b="1" dirty="0"/>
          </a:p>
          <a:p>
            <a:pPr marL="0" indent="0">
              <a:buNone/>
            </a:pPr>
            <a:r>
              <a:rPr lang="en-US" dirty="0" smtClean="0"/>
              <a:t>For example the relative frequency of the B allele (for black fur) might be 40%. Over time it might change to 30%. This would show that the population is evolving.</a:t>
            </a:r>
          </a:p>
          <a:p>
            <a:pPr marL="0" indent="0">
              <a:buNone/>
            </a:pPr>
            <a:endParaRPr lang="en-US" dirty="0"/>
          </a:p>
          <a:p>
            <a:pPr marL="0" indent="0">
              <a:buNone/>
            </a:pPr>
            <a:r>
              <a:rPr lang="en-US" dirty="0" smtClean="0"/>
              <a:t>Remember whether a trait is dominant or recessive has nothing to do with relative frequency or evolution.</a:t>
            </a:r>
            <a:endParaRPr lang="en-US" dirty="0"/>
          </a:p>
        </p:txBody>
      </p:sp>
    </p:spTree>
    <p:extLst>
      <p:ext uri="{BB962C8B-B14F-4D97-AF65-F5344CB8AC3E}">
        <p14:creationId xmlns:p14="http://schemas.microsoft.com/office/powerpoint/2010/main" val="40039852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Evolution</a:t>
            </a:r>
            <a:endParaRPr lang="en-US" dirty="0"/>
          </a:p>
        </p:txBody>
      </p:sp>
      <p:sp>
        <p:nvSpPr>
          <p:cNvPr id="3" name="Content Placeholder 2"/>
          <p:cNvSpPr>
            <a:spLocks noGrp="1"/>
          </p:cNvSpPr>
          <p:nvPr>
            <p:ph idx="1"/>
          </p:nvPr>
        </p:nvSpPr>
        <p:spPr/>
        <p:txBody>
          <a:bodyPr/>
          <a:lstStyle/>
          <a:p>
            <a:pPr marL="0" indent="0">
              <a:buNone/>
            </a:pPr>
            <a:r>
              <a:rPr lang="en-US" dirty="0" smtClean="0"/>
              <a:t>We could define evolution in Mendelian terms. Evolution is when particular alleles become more prevalent in a gene pool. </a:t>
            </a:r>
          </a:p>
          <a:p>
            <a:pPr marL="0" indent="0">
              <a:buNone/>
            </a:pPr>
            <a:endParaRPr lang="en-US" dirty="0"/>
          </a:p>
          <a:p>
            <a:pPr marL="0" indent="0">
              <a:buNone/>
            </a:pPr>
            <a:r>
              <a:rPr lang="en-US" dirty="0" smtClean="0"/>
              <a:t>There are even mathematical calculations that can tell us if a population is evolving. </a:t>
            </a:r>
          </a:p>
          <a:p>
            <a:pPr marL="0" indent="0">
              <a:buNone/>
            </a:pPr>
            <a:endParaRPr lang="en-US" dirty="0"/>
          </a:p>
          <a:p>
            <a:pPr marL="0" indent="0">
              <a:buNone/>
            </a:pPr>
            <a:r>
              <a:rPr lang="en-US" dirty="0" smtClean="0"/>
              <a:t>Hardy-Weinberg principal:	 </a:t>
            </a:r>
            <a:r>
              <a:rPr lang="en-US" i="1" dirty="0" smtClean="0"/>
              <a:t>p</a:t>
            </a:r>
            <a:r>
              <a:rPr lang="en-US" i="1" baseline="30000" dirty="0" smtClean="0"/>
              <a:t>2</a:t>
            </a:r>
            <a:r>
              <a:rPr lang="en-US" i="1" dirty="0" smtClean="0"/>
              <a:t> + 2pq + q</a:t>
            </a:r>
            <a:r>
              <a:rPr lang="en-US" i="1" baseline="30000" dirty="0" smtClean="0"/>
              <a:t>2</a:t>
            </a:r>
            <a:r>
              <a:rPr lang="en-US" i="1" dirty="0" smtClean="0"/>
              <a:t> = 1</a:t>
            </a:r>
          </a:p>
        </p:txBody>
      </p:sp>
    </p:spTree>
    <p:extLst>
      <p:ext uri="{BB962C8B-B14F-4D97-AF65-F5344CB8AC3E}">
        <p14:creationId xmlns:p14="http://schemas.microsoft.com/office/powerpoint/2010/main" val="38674016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78018" y="2828282"/>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8489795" y="2837426"/>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p:cNvSpPr/>
          <p:nvPr/>
        </p:nvSpPr>
        <p:spPr>
          <a:xfrm>
            <a:off x="3828927" y="2854491"/>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1755648" y="2828282"/>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5302714" y="2864858"/>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6866259" y="285850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10144860" y="2864858"/>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3239700" y="2828282"/>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a:off x="7838648" y="2837426"/>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10879505" y="2874002"/>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4744371" y="2874002"/>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11433670" y="2854491"/>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9550898" y="2867644"/>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6307110" y="2848133"/>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1924808" y="932688"/>
            <a:ext cx="9921240" cy="954107"/>
          </a:xfrm>
          <a:prstGeom prst="rect">
            <a:avLst/>
          </a:prstGeom>
          <a:noFill/>
        </p:spPr>
        <p:txBody>
          <a:bodyPr wrap="square" rtlCol="0">
            <a:spAutoFit/>
          </a:bodyPr>
          <a:lstStyle/>
          <a:p>
            <a:r>
              <a:rPr lang="en-US" sz="2800" dirty="0" smtClean="0"/>
              <a:t>The symbols below represent different alleles for a trait. The total number of alleles (or genes) represent the gene pool.</a:t>
            </a:r>
            <a:endParaRPr lang="en-US" sz="2800" dirty="0"/>
          </a:p>
        </p:txBody>
      </p:sp>
      <p:sp>
        <p:nvSpPr>
          <p:cNvPr id="19" name="TextBox 18"/>
          <p:cNvSpPr txBox="1"/>
          <p:nvPr/>
        </p:nvSpPr>
        <p:spPr>
          <a:xfrm>
            <a:off x="1993392" y="4855464"/>
            <a:ext cx="9788082" cy="954107"/>
          </a:xfrm>
          <a:prstGeom prst="rect">
            <a:avLst/>
          </a:prstGeom>
          <a:noFill/>
        </p:spPr>
        <p:txBody>
          <a:bodyPr wrap="square" rtlCol="0">
            <a:spAutoFit/>
          </a:bodyPr>
          <a:lstStyle/>
          <a:p>
            <a:r>
              <a:rPr lang="en-US" sz="2800" dirty="0" smtClean="0"/>
              <a:t>In the gene pool there are </a:t>
            </a:r>
            <a:r>
              <a:rPr lang="en-US" sz="2800" b="1" dirty="0" smtClean="0"/>
              <a:t>homozygous dominant </a:t>
            </a:r>
            <a:r>
              <a:rPr lang="en-US" sz="2800" dirty="0" smtClean="0"/>
              <a:t>individuals, </a:t>
            </a:r>
            <a:r>
              <a:rPr lang="en-US" sz="2800" b="1" dirty="0" smtClean="0"/>
              <a:t>heterozygous</a:t>
            </a:r>
            <a:r>
              <a:rPr lang="en-US" sz="2800" dirty="0" smtClean="0"/>
              <a:t> individuals and </a:t>
            </a:r>
            <a:r>
              <a:rPr lang="en-US" sz="2800" b="1" dirty="0" smtClean="0"/>
              <a:t>homozygous recessive </a:t>
            </a:r>
            <a:r>
              <a:rPr lang="en-US" sz="2800" dirty="0" smtClean="0"/>
              <a:t>individuals. </a:t>
            </a:r>
            <a:endParaRPr lang="en-US" sz="2800" dirty="0"/>
          </a:p>
        </p:txBody>
      </p:sp>
    </p:spTree>
    <p:extLst>
      <p:ext uri="{BB962C8B-B14F-4D97-AF65-F5344CB8AC3E}">
        <p14:creationId xmlns:p14="http://schemas.microsoft.com/office/powerpoint/2010/main" val="42123781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48840" y="86868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2814586" y="1207008"/>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p:cNvSpPr/>
          <p:nvPr/>
        </p:nvSpPr>
        <p:spPr>
          <a:xfrm>
            <a:off x="3794759" y="1481328"/>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3051688" y="508604"/>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1978152" y="178308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3136148" y="2026841"/>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2453640" y="2563495"/>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4005070" y="673196"/>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a:off x="3058426" y="3194146"/>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2898404" y="3940827"/>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3802775" y="269748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1911096" y="3277124"/>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4117363" y="3472069"/>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4355107" y="216208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1978152" y="4937760"/>
            <a:ext cx="9753600" cy="1938992"/>
          </a:xfrm>
          <a:prstGeom prst="rect">
            <a:avLst/>
          </a:prstGeom>
          <a:noFill/>
        </p:spPr>
        <p:txBody>
          <a:bodyPr wrap="square" rtlCol="0">
            <a:spAutoFit/>
          </a:bodyPr>
          <a:lstStyle/>
          <a:p>
            <a:r>
              <a:rPr lang="en-US" sz="2400" dirty="0" smtClean="0"/>
              <a:t>All the alleles together represent the gene pool. We can say that evolution is occurring if the relative frequency of a particular allele changes over time. Note that the allele frequency could become more or lees common. In other words if biodiversity increases or reduces we can say that evolution is occurring. </a:t>
            </a:r>
            <a:endParaRPr lang="en-US" sz="2400" dirty="0"/>
          </a:p>
        </p:txBody>
      </p:sp>
      <p:sp>
        <p:nvSpPr>
          <p:cNvPr id="19" name="Oval 18"/>
          <p:cNvSpPr/>
          <p:nvPr/>
        </p:nvSpPr>
        <p:spPr>
          <a:xfrm>
            <a:off x="8089392" y="800537"/>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8755138" y="1138865"/>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p:cNvSpPr/>
          <p:nvPr/>
        </p:nvSpPr>
        <p:spPr>
          <a:xfrm>
            <a:off x="9735311" y="1413185"/>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p:cNvSpPr/>
          <p:nvPr/>
        </p:nvSpPr>
        <p:spPr>
          <a:xfrm>
            <a:off x="8992240" y="440461"/>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p:cNvSpPr/>
          <p:nvPr/>
        </p:nvSpPr>
        <p:spPr>
          <a:xfrm>
            <a:off x="7918704" y="1714937"/>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9076700" y="1958698"/>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945622" y="605053"/>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p:cNvSpPr/>
          <p:nvPr/>
        </p:nvSpPr>
        <p:spPr>
          <a:xfrm>
            <a:off x="8998978" y="3126003"/>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p:cNvSpPr/>
          <p:nvPr/>
        </p:nvSpPr>
        <p:spPr>
          <a:xfrm>
            <a:off x="8838956" y="3872684"/>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p:cNvSpPr/>
          <p:nvPr/>
        </p:nvSpPr>
        <p:spPr>
          <a:xfrm>
            <a:off x="9743327" y="2629337"/>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p:cNvSpPr/>
          <p:nvPr/>
        </p:nvSpPr>
        <p:spPr>
          <a:xfrm>
            <a:off x="7851648" y="3208981"/>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4" name="Straight Arrow Connector 33"/>
          <p:cNvCxnSpPr/>
          <p:nvPr/>
        </p:nvCxnSpPr>
        <p:spPr>
          <a:xfrm>
            <a:off x="5165391" y="2386418"/>
            <a:ext cx="225039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Rectangle 34"/>
          <p:cNvSpPr/>
          <p:nvPr/>
        </p:nvSpPr>
        <p:spPr>
          <a:xfrm>
            <a:off x="8247404" y="2470999"/>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10572388" y="2060575"/>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10181600" y="3435493"/>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042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fltVal val="0"/>
                                          </p:val>
                                        </p:tav>
                                        <p:tav tm="100000">
                                          <p:val>
                                            <p:strVal val="#ppt_w"/>
                                          </p:val>
                                        </p:tav>
                                      </p:tavLst>
                                    </p:anim>
                                    <p:anim calcmode="lin" valueType="num">
                                      <p:cBhvr>
                                        <p:cTn id="30" dur="1000" fill="hold"/>
                                        <p:tgtEl>
                                          <p:spTgt spid="22"/>
                                        </p:tgtEl>
                                        <p:attrNameLst>
                                          <p:attrName>ppt_h</p:attrName>
                                        </p:attrNameLst>
                                      </p:cBhvr>
                                      <p:tavLst>
                                        <p:tav tm="0">
                                          <p:val>
                                            <p:fltVal val="0"/>
                                          </p:val>
                                        </p:tav>
                                        <p:tav tm="100000">
                                          <p:val>
                                            <p:strVal val="#ppt_h"/>
                                          </p:val>
                                        </p:tav>
                                      </p:tavLst>
                                    </p:anim>
                                    <p:anim calcmode="lin" valueType="num">
                                      <p:cBhvr>
                                        <p:cTn id="31" dur="1000" fill="hold"/>
                                        <p:tgtEl>
                                          <p:spTgt spid="22"/>
                                        </p:tgtEl>
                                        <p:attrNameLst>
                                          <p:attrName>style.rotation</p:attrName>
                                        </p:attrNameLst>
                                      </p:cBhvr>
                                      <p:tavLst>
                                        <p:tav tm="0">
                                          <p:val>
                                            <p:fltVal val="90"/>
                                          </p:val>
                                        </p:tav>
                                        <p:tav tm="100000">
                                          <p:val>
                                            <p:fltVal val="0"/>
                                          </p:val>
                                        </p:tav>
                                      </p:tavLst>
                                    </p:anim>
                                    <p:animEffect transition="in" filter="fade">
                                      <p:cBhvr>
                                        <p:cTn id="32" dur="1000"/>
                                        <p:tgtEl>
                                          <p:spTgt spid="2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ppt_w</p:attrName>
                                        </p:attrNameLst>
                                      </p:cBhvr>
                                      <p:tavLst>
                                        <p:tav tm="0">
                                          <p:val>
                                            <p:fltVal val="0"/>
                                          </p:val>
                                        </p:tav>
                                        <p:tav tm="100000">
                                          <p:val>
                                            <p:strVal val="#ppt_w"/>
                                          </p:val>
                                        </p:tav>
                                      </p:tavLst>
                                    </p:anim>
                                    <p:anim calcmode="lin" valueType="num">
                                      <p:cBhvr>
                                        <p:cTn id="36" dur="1000" fill="hold"/>
                                        <p:tgtEl>
                                          <p:spTgt spid="23"/>
                                        </p:tgtEl>
                                        <p:attrNameLst>
                                          <p:attrName>ppt_h</p:attrName>
                                        </p:attrNameLst>
                                      </p:cBhvr>
                                      <p:tavLst>
                                        <p:tav tm="0">
                                          <p:val>
                                            <p:fltVal val="0"/>
                                          </p:val>
                                        </p:tav>
                                        <p:tav tm="100000">
                                          <p:val>
                                            <p:strVal val="#ppt_h"/>
                                          </p:val>
                                        </p:tav>
                                      </p:tavLst>
                                    </p:anim>
                                    <p:anim calcmode="lin" valueType="num">
                                      <p:cBhvr>
                                        <p:cTn id="37" dur="1000" fill="hold"/>
                                        <p:tgtEl>
                                          <p:spTgt spid="23"/>
                                        </p:tgtEl>
                                        <p:attrNameLst>
                                          <p:attrName>style.rotation</p:attrName>
                                        </p:attrNameLst>
                                      </p:cBhvr>
                                      <p:tavLst>
                                        <p:tav tm="0">
                                          <p:val>
                                            <p:fltVal val="90"/>
                                          </p:val>
                                        </p:tav>
                                        <p:tav tm="100000">
                                          <p:val>
                                            <p:fltVal val="0"/>
                                          </p:val>
                                        </p:tav>
                                      </p:tavLst>
                                    </p:anim>
                                    <p:animEffect transition="in" filter="fade">
                                      <p:cBhvr>
                                        <p:cTn id="38" dur="1000"/>
                                        <p:tgtEl>
                                          <p:spTgt spid="23"/>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fltVal val="0"/>
                                          </p:val>
                                        </p:tav>
                                        <p:tav tm="100000">
                                          <p:val>
                                            <p:strVal val="#ppt_w"/>
                                          </p:val>
                                        </p:tav>
                                      </p:tavLst>
                                    </p:anim>
                                    <p:anim calcmode="lin" valueType="num">
                                      <p:cBhvr>
                                        <p:cTn id="42" dur="1000" fill="hold"/>
                                        <p:tgtEl>
                                          <p:spTgt spid="24"/>
                                        </p:tgtEl>
                                        <p:attrNameLst>
                                          <p:attrName>ppt_h</p:attrName>
                                        </p:attrNameLst>
                                      </p:cBhvr>
                                      <p:tavLst>
                                        <p:tav tm="0">
                                          <p:val>
                                            <p:fltVal val="0"/>
                                          </p:val>
                                        </p:tav>
                                        <p:tav tm="100000">
                                          <p:val>
                                            <p:strVal val="#ppt_h"/>
                                          </p:val>
                                        </p:tav>
                                      </p:tavLst>
                                    </p:anim>
                                    <p:anim calcmode="lin" valueType="num">
                                      <p:cBhvr>
                                        <p:cTn id="43" dur="1000" fill="hold"/>
                                        <p:tgtEl>
                                          <p:spTgt spid="24"/>
                                        </p:tgtEl>
                                        <p:attrNameLst>
                                          <p:attrName>style.rotation</p:attrName>
                                        </p:attrNameLst>
                                      </p:cBhvr>
                                      <p:tavLst>
                                        <p:tav tm="0">
                                          <p:val>
                                            <p:fltVal val="90"/>
                                          </p:val>
                                        </p:tav>
                                        <p:tav tm="100000">
                                          <p:val>
                                            <p:fltVal val="0"/>
                                          </p:val>
                                        </p:tav>
                                      </p:tavLst>
                                    </p:anim>
                                    <p:animEffect transition="in" filter="fade">
                                      <p:cBhvr>
                                        <p:cTn id="44" dur="1000"/>
                                        <p:tgtEl>
                                          <p:spTgt spid="24"/>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fltVal val="0"/>
                                          </p:val>
                                        </p:tav>
                                        <p:tav tm="100000">
                                          <p:val>
                                            <p:strVal val="#ppt_w"/>
                                          </p:val>
                                        </p:tav>
                                      </p:tavLst>
                                    </p:anim>
                                    <p:anim calcmode="lin" valueType="num">
                                      <p:cBhvr>
                                        <p:cTn id="48" dur="1000" fill="hold"/>
                                        <p:tgtEl>
                                          <p:spTgt spid="26"/>
                                        </p:tgtEl>
                                        <p:attrNameLst>
                                          <p:attrName>ppt_h</p:attrName>
                                        </p:attrNameLst>
                                      </p:cBhvr>
                                      <p:tavLst>
                                        <p:tav tm="0">
                                          <p:val>
                                            <p:fltVal val="0"/>
                                          </p:val>
                                        </p:tav>
                                        <p:tav tm="100000">
                                          <p:val>
                                            <p:strVal val="#ppt_h"/>
                                          </p:val>
                                        </p:tav>
                                      </p:tavLst>
                                    </p:anim>
                                    <p:anim calcmode="lin" valueType="num">
                                      <p:cBhvr>
                                        <p:cTn id="49" dur="1000" fill="hold"/>
                                        <p:tgtEl>
                                          <p:spTgt spid="26"/>
                                        </p:tgtEl>
                                        <p:attrNameLst>
                                          <p:attrName>style.rotation</p:attrName>
                                        </p:attrNameLst>
                                      </p:cBhvr>
                                      <p:tavLst>
                                        <p:tav tm="0">
                                          <p:val>
                                            <p:fltVal val="90"/>
                                          </p:val>
                                        </p:tav>
                                        <p:tav tm="100000">
                                          <p:val>
                                            <p:fltVal val="0"/>
                                          </p:val>
                                        </p:tav>
                                      </p:tavLst>
                                    </p:anim>
                                    <p:animEffect transition="in" filter="fade">
                                      <p:cBhvr>
                                        <p:cTn id="50" dur="1000"/>
                                        <p:tgtEl>
                                          <p:spTgt spid="26"/>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ppt_w</p:attrName>
                                        </p:attrNameLst>
                                      </p:cBhvr>
                                      <p:tavLst>
                                        <p:tav tm="0">
                                          <p:val>
                                            <p:fltVal val="0"/>
                                          </p:val>
                                        </p:tav>
                                        <p:tav tm="100000">
                                          <p:val>
                                            <p:strVal val="#ppt_w"/>
                                          </p:val>
                                        </p:tav>
                                      </p:tavLst>
                                    </p:anim>
                                    <p:anim calcmode="lin" valueType="num">
                                      <p:cBhvr>
                                        <p:cTn id="60" dur="1000" fill="hold"/>
                                        <p:tgtEl>
                                          <p:spTgt spid="28"/>
                                        </p:tgtEl>
                                        <p:attrNameLst>
                                          <p:attrName>ppt_h</p:attrName>
                                        </p:attrNameLst>
                                      </p:cBhvr>
                                      <p:tavLst>
                                        <p:tav tm="0">
                                          <p:val>
                                            <p:fltVal val="0"/>
                                          </p:val>
                                        </p:tav>
                                        <p:tav tm="100000">
                                          <p:val>
                                            <p:strVal val="#ppt_h"/>
                                          </p:val>
                                        </p:tav>
                                      </p:tavLst>
                                    </p:anim>
                                    <p:anim calcmode="lin" valueType="num">
                                      <p:cBhvr>
                                        <p:cTn id="61" dur="1000" fill="hold"/>
                                        <p:tgtEl>
                                          <p:spTgt spid="28"/>
                                        </p:tgtEl>
                                        <p:attrNameLst>
                                          <p:attrName>style.rotation</p:attrName>
                                        </p:attrNameLst>
                                      </p:cBhvr>
                                      <p:tavLst>
                                        <p:tav tm="0">
                                          <p:val>
                                            <p:fltVal val="90"/>
                                          </p:val>
                                        </p:tav>
                                        <p:tav tm="100000">
                                          <p:val>
                                            <p:fltVal val="0"/>
                                          </p:val>
                                        </p:tav>
                                      </p:tavLst>
                                    </p:anim>
                                    <p:animEffect transition="in" filter="fade">
                                      <p:cBhvr>
                                        <p:cTn id="62" dur="1000"/>
                                        <p:tgtEl>
                                          <p:spTgt spid="28"/>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 calcmode="lin" valueType="num">
                                      <p:cBhvr>
                                        <p:cTn id="67" dur="1000" fill="hold"/>
                                        <p:tgtEl>
                                          <p:spTgt spid="29"/>
                                        </p:tgtEl>
                                        <p:attrNameLst>
                                          <p:attrName>style.rotation</p:attrName>
                                        </p:attrNameLst>
                                      </p:cBhvr>
                                      <p:tavLst>
                                        <p:tav tm="0">
                                          <p:val>
                                            <p:fltVal val="90"/>
                                          </p:val>
                                        </p:tav>
                                        <p:tav tm="100000">
                                          <p:val>
                                            <p:fltVal val="0"/>
                                          </p:val>
                                        </p:tav>
                                      </p:tavLst>
                                    </p:anim>
                                    <p:animEffect transition="in" filter="fade">
                                      <p:cBhvr>
                                        <p:cTn id="68" dur="1000"/>
                                        <p:tgtEl>
                                          <p:spTgt spid="29"/>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1000" fill="hold"/>
                                        <p:tgtEl>
                                          <p:spTgt spid="30"/>
                                        </p:tgtEl>
                                        <p:attrNameLst>
                                          <p:attrName>ppt_w</p:attrName>
                                        </p:attrNameLst>
                                      </p:cBhvr>
                                      <p:tavLst>
                                        <p:tav tm="0">
                                          <p:val>
                                            <p:fltVal val="0"/>
                                          </p:val>
                                        </p:tav>
                                        <p:tav tm="100000">
                                          <p:val>
                                            <p:strVal val="#ppt_w"/>
                                          </p:val>
                                        </p:tav>
                                      </p:tavLst>
                                    </p:anim>
                                    <p:anim calcmode="lin" valueType="num">
                                      <p:cBhvr>
                                        <p:cTn id="72" dur="1000" fill="hold"/>
                                        <p:tgtEl>
                                          <p:spTgt spid="30"/>
                                        </p:tgtEl>
                                        <p:attrNameLst>
                                          <p:attrName>ppt_h</p:attrName>
                                        </p:attrNameLst>
                                      </p:cBhvr>
                                      <p:tavLst>
                                        <p:tav tm="0">
                                          <p:val>
                                            <p:fltVal val="0"/>
                                          </p:val>
                                        </p:tav>
                                        <p:tav tm="100000">
                                          <p:val>
                                            <p:strVal val="#ppt_h"/>
                                          </p:val>
                                        </p:tav>
                                      </p:tavLst>
                                    </p:anim>
                                    <p:anim calcmode="lin" valueType="num">
                                      <p:cBhvr>
                                        <p:cTn id="73" dur="1000" fill="hold"/>
                                        <p:tgtEl>
                                          <p:spTgt spid="30"/>
                                        </p:tgtEl>
                                        <p:attrNameLst>
                                          <p:attrName>style.rotation</p:attrName>
                                        </p:attrNameLst>
                                      </p:cBhvr>
                                      <p:tavLst>
                                        <p:tav tm="0">
                                          <p:val>
                                            <p:fltVal val="90"/>
                                          </p:val>
                                        </p:tav>
                                        <p:tav tm="100000">
                                          <p:val>
                                            <p:fltVal val="0"/>
                                          </p:val>
                                        </p:tav>
                                      </p:tavLst>
                                    </p:anim>
                                    <p:animEffect transition="in" filter="fade">
                                      <p:cBhvr>
                                        <p:cTn id="74" dur="1000"/>
                                        <p:tgtEl>
                                          <p:spTgt spid="30"/>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1000" fill="hold"/>
                                        <p:tgtEl>
                                          <p:spTgt spid="35"/>
                                        </p:tgtEl>
                                        <p:attrNameLst>
                                          <p:attrName>ppt_w</p:attrName>
                                        </p:attrNameLst>
                                      </p:cBhvr>
                                      <p:tavLst>
                                        <p:tav tm="0">
                                          <p:val>
                                            <p:fltVal val="0"/>
                                          </p:val>
                                        </p:tav>
                                        <p:tav tm="100000">
                                          <p:val>
                                            <p:strVal val="#ppt_w"/>
                                          </p:val>
                                        </p:tav>
                                      </p:tavLst>
                                    </p:anim>
                                    <p:anim calcmode="lin" valueType="num">
                                      <p:cBhvr>
                                        <p:cTn id="78" dur="1000" fill="hold"/>
                                        <p:tgtEl>
                                          <p:spTgt spid="35"/>
                                        </p:tgtEl>
                                        <p:attrNameLst>
                                          <p:attrName>ppt_h</p:attrName>
                                        </p:attrNameLst>
                                      </p:cBhvr>
                                      <p:tavLst>
                                        <p:tav tm="0">
                                          <p:val>
                                            <p:fltVal val="0"/>
                                          </p:val>
                                        </p:tav>
                                        <p:tav tm="100000">
                                          <p:val>
                                            <p:strVal val="#ppt_h"/>
                                          </p:val>
                                        </p:tav>
                                      </p:tavLst>
                                    </p:anim>
                                    <p:anim calcmode="lin" valueType="num">
                                      <p:cBhvr>
                                        <p:cTn id="79" dur="1000" fill="hold"/>
                                        <p:tgtEl>
                                          <p:spTgt spid="35"/>
                                        </p:tgtEl>
                                        <p:attrNameLst>
                                          <p:attrName>style.rotation</p:attrName>
                                        </p:attrNameLst>
                                      </p:cBhvr>
                                      <p:tavLst>
                                        <p:tav tm="0">
                                          <p:val>
                                            <p:fltVal val="90"/>
                                          </p:val>
                                        </p:tav>
                                        <p:tav tm="100000">
                                          <p:val>
                                            <p:fltVal val="0"/>
                                          </p:val>
                                        </p:tav>
                                      </p:tavLst>
                                    </p:anim>
                                    <p:animEffect transition="in" filter="fade">
                                      <p:cBhvr>
                                        <p:cTn id="80" dur="1000"/>
                                        <p:tgtEl>
                                          <p:spTgt spid="3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 calcmode="lin" valueType="num">
                                      <p:cBhvr>
                                        <p:cTn id="85" dur="1000" fill="hold"/>
                                        <p:tgtEl>
                                          <p:spTgt spid="36"/>
                                        </p:tgtEl>
                                        <p:attrNameLst>
                                          <p:attrName>style.rotation</p:attrName>
                                        </p:attrNameLst>
                                      </p:cBhvr>
                                      <p:tavLst>
                                        <p:tav tm="0">
                                          <p:val>
                                            <p:fltVal val="90"/>
                                          </p:val>
                                        </p:tav>
                                        <p:tav tm="100000">
                                          <p:val>
                                            <p:fltVal val="0"/>
                                          </p:val>
                                        </p:tav>
                                      </p:tavLst>
                                    </p:anim>
                                    <p:animEffect transition="in" filter="fade">
                                      <p:cBhvr>
                                        <p:cTn id="86" dur="1000"/>
                                        <p:tgtEl>
                                          <p:spTgt spid="3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1000" fill="hold"/>
                                        <p:tgtEl>
                                          <p:spTgt spid="37"/>
                                        </p:tgtEl>
                                        <p:attrNameLst>
                                          <p:attrName>ppt_w</p:attrName>
                                        </p:attrNameLst>
                                      </p:cBhvr>
                                      <p:tavLst>
                                        <p:tav tm="0">
                                          <p:val>
                                            <p:fltVal val="0"/>
                                          </p:val>
                                        </p:tav>
                                        <p:tav tm="100000">
                                          <p:val>
                                            <p:strVal val="#ppt_w"/>
                                          </p:val>
                                        </p:tav>
                                      </p:tavLst>
                                    </p:anim>
                                    <p:anim calcmode="lin" valueType="num">
                                      <p:cBhvr>
                                        <p:cTn id="90" dur="1000" fill="hold"/>
                                        <p:tgtEl>
                                          <p:spTgt spid="37"/>
                                        </p:tgtEl>
                                        <p:attrNameLst>
                                          <p:attrName>ppt_h</p:attrName>
                                        </p:attrNameLst>
                                      </p:cBhvr>
                                      <p:tavLst>
                                        <p:tav tm="0">
                                          <p:val>
                                            <p:fltVal val="0"/>
                                          </p:val>
                                        </p:tav>
                                        <p:tav tm="100000">
                                          <p:val>
                                            <p:strVal val="#ppt_h"/>
                                          </p:val>
                                        </p:tav>
                                      </p:tavLst>
                                    </p:anim>
                                    <p:anim calcmode="lin" valueType="num">
                                      <p:cBhvr>
                                        <p:cTn id="91" dur="1000" fill="hold"/>
                                        <p:tgtEl>
                                          <p:spTgt spid="37"/>
                                        </p:tgtEl>
                                        <p:attrNameLst>
                                          <p:attrName>style.rotation</p:attrName>
                                        </p:attrNameLst>
                                      </p:cBhvr>
                                      <p:tavLst>
                                        <p:tav tm="0">
                                          <p:val>
                                            <p:fltVal val="90"/>
                                          </p:val>
                                        </p:tav>
                                        <p:tav tm="100000">
                                          <p:val>
                                            <p:fltVal val="0"/>
                                          </p:val>
                                        </p:tav>
                                      </p:tavLst>
                                    </p:anim>
                                    <p:animEffect transition="in" filter="fade">
                                      <p:cBhvr>
                                        <p:cTn id="9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5"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29256" y="2098985"/>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3095002" y="2437313"/>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p:cNvSpPr/>
          <p:nvPr/>
        </p:nvSpPr>
        <p:spPr>
          <a:xfrm>
            <a:off x="4075175" y="2711633"/>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3332104" y="1738909"/>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2258568" y="3013385"/>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3416564" y="3257146"/>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4285486" y="1903501"/>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3338842" y="4424451"/>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3178820" y="5171132"/>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4083191" y="3927785"/>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2191512" y="4507429"/>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p:nvSpPr>
        <p:spPr>
          <a:xfrm>
            <a:off x="2587268" y="3769447"/>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p:nvPr/>
        </p:nvSpPr>
        <p:spPr>
          <a:xfrm>
            <a:off x="4912252" y="3359023"/>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4521464" y="4733941"/>
            <a:ext cx="486397" cy="493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8436864" y="209485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p:cNvSpPr/>
          <p:nvPr/>
        </p:nvSpPr>
        <p:spPr>
          <a:xfrm>
            <a:off x="10082783" y="2707498"/>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p:cNvSpPr/>
          <p:nvPr/>
        </p:nvSpPr>
        <p:spPr>
          <a:xfrm>
            <a:off x="9339712" y="1734774"/>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p:cNvSpPr/>
          <p:nvPr/>
        </p:nvSpPr>
        <p:spPr>
          <a:xfrm>
            <a:off x="8266176" y="300925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p:cNvSpPr/>
          <p:nvPr/>
        </p:nvSpPr>
        <p:spPr>
          <a:xfrm>
            <a:off x="9186428" y="3425776"/>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p:cNvSpPr/>
          <p:nvPr/>
        </p:nvSpPr>
        <p:spPr>
          <a:xfrm>
            <a:off x="9186428" y="5166997"/>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Oval 26"/>
          <p:cNvSpPr/>
          <p:nvPr/>
        </p:nvSpPr>
        <p:spPr>
          <a:xfrm>
            <a:off x="10090799" y="392365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Oval 27"/>
          <p:cNvSpPr/>
          <p:nvPr/>
        </p:nvSpPr>
        <p:spPr>
          <a:xfrm>
            <a:off x="8199120" y="4503294"/>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10424950" y="4980829"/>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3" name="Oval 32"/>
          <p:cNvSpPr/>
          <p:nvPr/>
        </p:nvSpPr>
        <p:spPr>
          <a:xfrm>
            <a:off x="10480943" y="1884538"/>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 name="Oval 33"/>
          <p:cNvSpPr/>
          <p:nvPr/>
        </p:nvSpPr>
        <p:spPr>
          <a:xfrm>
            <a:off x="10871087" y="3359023"/>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5" name="Oval 34"/>
          <p:cNvSpPr/>
          <p:nvPr/>
        </p:nvSpPr>
        <p:spPr>
          <a:xfrm>
            <a:off x="8946671" y="4170538"/>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7" name="Straight Arrow Connector 36"/>
          <p:cNvCxnSpPr/>
          <p:nvPr/>
        </p:nvCxnSpPr>
        <p:spPr>
          <a:xfrm>
            <a:off x="5852160" y="3463323"/>
            <a:ext cx="20482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1745375" y="311581"/>
            <a:ext cx="9601200" cy="954107"/>
          </a:xfrm>
          <a:prstGeom prst="rect">
            <a:avLst/>
          </a:prstGeom>
          <a:noFill/>
        </p:spPr>
        <p:txBody>
          <a:bodyPr wrap="square" rtlCol="0">
            <a:spAutoFit/>
          </a:bodyPr>
          <a:lstStyle/>
          <a:p>
            <a:r>
              <a:rPr lang="en-US" sz="2800" dirty="0" smtClean="0"/>
              <a:t>Evolution can occur as a result of both an increase or a decrease in </a:t>
            </a:r>
            <a:r>
              <a:rPr lang="en-US" sz="2800" b="1" dirty="0" smtClean="0"/>
              <a:t>biodiversity</a:t>
            </a:r>
            <a:r>
              <a:rPr lang="en-US" sz="2800" dirty="0" smtClean="0"/>
              <a:t>. </a:t>
            </a:r>
            <a:endParaRPr lang="en-US" sz="2800" dirty="0"/>
          </a:p>
        </p:txBody>
      </p:sp>
      <p:sp>
        <p:nvSpPr>
          <p:cNvPr id="39" name="Oval 38"/>
          <p:cNvSpPr/>
          <p:nvPr/>
        </p:nvSpPr>
        <p:spPr>
          <a:xfrm>
            <a:off x="9174479" y="2589500"/>
            <a:ext cx="475488" cy="4206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335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fltVal val="0"/>
                                          </p:val>
                                        </p:tav>
                                        <p:tav tm="100000">
                                          <p:val>
                                            <p:strVal val="#ppt_w"/>
                                          </p:val>
                                        </p:tav>
                                      </p:tavLst>
                                    </p:anim>
                                    <p:anim calcmode="lin" valueType="num">
                                      <p:cBhvr>
                                        <p:cTn id="52" dur="1000" fill="hold"/>
                                        <p:tgtEl>
                                          <p:spTgt spid="18"/>
                                        </p:tgtEl>
                                        <p:attrNameLst>
                                          <p:attrName>ppt_h</p:attrName>
                                        </p:attrNameLst>
                                      </p:cBhvr>
                                      <p:tavLst>
                                        <p:tav tm="0">
                                          <p:val>
                                            <p:fltVal val="0"/>
                                          </p:val>
                                        </p:tav>
                                        <p:tav tm="100000">
                                          <p:val>
                                            <p:strVal val="#ppt_h"/>
                                          </p:val>
                                        </p:tav>
                                      </p:tavLst>
                                    </p:anim>
                                    <p:anim calcmode="lin" valueType="num">
                                      <p:cBhvr>
                                        <p:cTn id="53" dur="1000" fill="hold"/>
                                        <p:tgtEl>
                                          <p:spTgt spid="18"/>
                                        </p:tgtEl>
                                        <p:attrNameLst>
                                          <p:attrName>style.rotation</p:attrName>
                                        </p:attrNameLst>
                                      </p:cBhvr>
                                      <p:tavLst>
                                        <p:tav tm="0">
                                          <p:val>
                                            <p:fltVal val="90"/>
                                          </p:val>
                                        </p:tav>
                                        <p:tav tm="100000">
                                          <p:val>
                                            <p:fltVal val="0"/>
                                          </p:val>
                                        </p:tav>
                                      </p:tavLst>
                                    </p:anim>
                                    <p:animEffect transition="in" filter="fade">
                                      <p:cBhvr>
                                        <p:cTn id="54" dur="1000"/>
                                        <p:tgtEl>
                                          <p:spTgt spid="18"/>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0" fill="hold"/>
                                        <p:tgtEl>
                                          <p:spTgt spid="20"/>
                                        </p:tgtEl>
                                        <p:attrNameLst>
                                          <p:attrName>ppt_w</p:attrName>
                                        </p:attrNameLst>
                                      </p:cBhvr>
                                      <p:tavLst>
                                        <p:tav tm="0">
                                          <p:val>
                                            <p:fltVal val="0"/>
                                          </p:val>
                                        </p:tav>
                                        <p:tav tm="100000">
                                          <p:val>
                                            <p:strVal val="#ppt_w"/>
                                          </p:val>
                                        </p:tav>
                                      </p:tavLst>
                                    </p:anim>
                                    <p:anim calcmode="lin" valueType="num">
                                      <p:cBhvr>
                                        <p:cTn id="58" dur="1000" fill="hold"/>
                                        <p:tgtEl>
                                          <p:spTgt spid="20"/>
                                        </p:tgtEl>
                                        <p:attrNameLst>
                                          <p:attrName>ppt_h</p:attrName>
                                        </p:attrNameLst>
                                      </p:cBhvr>
                                      <p:tavLst>
                                        <p:tav tm="0">
                                          <p:val>
                                            <p:fltVal val="0"/>
                                          </p:val>
                                        </p:tav>
                                        <p:tav tm="100000">
                                          <p:val>
                                            <p:strVal val="#ppt_h"/>
                                          </p:val>
                                        </p:tav>
                                      </p:tavLst>
                                    </p:anim>
                                    <p:anim calcmode="lin" valueType="num">
                                      <p:cBhvr>
                                        <p:cTn id="59" dur="1000" fill="hold"/>
                                        <p:tgtEl>
                                          <p:spTgt spid="20"/>
                                        </p:tgtEl>
                                        <p:attrNameLst>
                                          <p:attrName>style.rotation</p:attrName>
                                        </p:attrNameLst>
                                      </p:cBhvr>
                                      <p:tavLst>
                                        <p:tav tm="0">
                                          <p:val>
                                            <p:fltVal val="90"/>
                                          </p:val>
                                        </p:tav>
                                        <p:tav tm="100000">
                                          <p:val>
                                            <p:fltVal val="0"/>
                                          </p:val>
                                        </p:tav>
                                      </p:tavLst>
                                    </p:anim>
                                    <p:animEffect transition="in" filter="fade">
                                      <p:cBhvr>
                                        <p:cTn id="60" dur="1000"/>
                                        <p:tgtEl>
                                          <p:spTgt spid="20"/>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ppt_w</p:attrName>
                                        </p:attrNameLst>
                                      </p:cBhvr>
                                      <p:tavLst>
                                        <p:tav tm="0">
                                          <p:val>
                                            <p:fltVal val="0"/>
                                          </p:val>
                                        </p:tav>
                                        <p:tav tm="100000">
                                          <p:val>
                                            <p:strVal val="#ppt_w"/>
                                          </p:val>
                                        </p:tav>
                                      </p:tavLst>
                                    </p:anim>
                                    <p:anim calcmode="lin" valueType="num">
                                      <p:cBhvr>
                                        <p:cTn id="70" dur="1000" fill="hold"/>
                                        <p:tgtEl>
                                          <p:spTgt spid="23"/>
                                        </p:tgtEl>
                                        <p:attrNameLst>
                                          <p:attrName>ppt_h</p:attrName>
                                        </p:attrNameLst>
                                      </p:cBhvr>
                                      <p:tavLst>
                                        <p:tav tm="0">
                                          <p:val>
                                            <p:fltVal val="0"/>
                                          </p:val>
                                        </p:tav>
                                        <p:tav tm="100000">
                                          <p:val>
                                            <p:strVal val="#ppt_h"/>
                                          </p:val>
                                        </p:tav>
                                      </p:tavLst>
                                    </p:anim>
                                    <p:anim calcmode="lin" valueType="num">
                                      <p:cBhvr>
                                        <p:cTn id="71" dur="1000" fill="hold"/>
                                        <p:tgtEl>
                                          <p:spTgt spid="23"/>
                                        </p:tgtEl>
                                        <p:attrNameLst>
                                          <p:attrName>style.rotation</p:attrName>
                                        </p:attrNameLst>
                                      </p:cBhvr>
                                      <p:tavLst>
                                        <p:tav tm="0">
                                          <p:val>
                                            <p:fltVal val="90"/>
                                          </p:val>
                                        </p:tav>
                                        <p:tav tm="100000">
                                          <p:val>
                                            <p:fltVal val="0"/>
                                          </p:val>
                                        </p:tav>
                                      </p:tavLst>
                                    </p:anim>
                                    <p:animEffect transition="in" filter="fade">
                                      <p:cBhvr>
                                        <p:cTn id="72" dur="1000"/>
                                        <p:tgtEl>
                                          <p:spTgt spid="23"/>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fltVal val="0"/>
                                          </p:val>
                                        </p:tav>
                                        <p:tav tm="100000">
                                          <p:val>
                                            <p:strVal val="#ppt_w"/>
                                          </p:val>
                                        </p:tav>
                                      </p:tavLst>
                                    </p:anim>
                                    <p:anim calcmode="lin" valueType="num">
                                      <p:cBhvr>
                                        <p:cTn id="76" dur="1000" fill="hold"/>
                                        <p:tgtEl>
                                          <p:spTgt spid="22"/>
                                        </p:tgtEl>
                                        <p:attrNameLst>
                                          <p:attrName>ppt_h</p:attrName>
                                        </p:attrNameLst>
                                      </p:cBhvr>
                                      <p:tavLst>
                                        <p:tav tm="0">
                                          <p:val>
                                            <p:fltVal val="0"/>
                                          </p:val>
                                        </p:tav>
                                        <p:tav tm="100000">
                                          <p:val>
                                            <p:strVal val="#ppt_h"/>
                                          </p:val>
                                        </p:tav>
                                      </p:tavLst>
                                    </p:anim>
                                    <p:anim calcmode="lin" valueType="num">
                                      <p:cBhvr>
                                        <p:cTn id="77" dur="1000" fill="hold"/>
                                        <p:tgtEl>
                                          <p:spTgt spid="22"/>
                                        </p:tgtEl>
                                        <p:attrNameLst>
                                          <p:attrName>style.rotation</p:attrName>
                                        </p:attrNameLst>
                                      </p:cBhvr>
                                      <p:tavLst>
                                        <p:tav tm="0">
                                          <p:val>
                                            <p:fltVal val="90"/>
                                          </p:val>
                                        </p:tav>
                                        <p:tav tm="100000">
                                          <p:val>
                                            <p:fltVal val="0"/>
                                          </p:val>
                                        </p:tav>
                                      </p:tavLst>
                                    </p:anim>
                                    <p:animEffect transition="in" filter="fade">
                                      <p:cBhvr>
                                        <p:cTn id="78" dur="1000"/>
                                        <p:tgtEl>
                                          <p:spTgt spid="22"/>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 calcmode="lin" valueType="num">
                                      <p:cBhvr>
                                        <p:cTn id="83" dur="1000" fill="hold"/>
                                        <p:tgtEl>
                                          <p:spTgt spid="26"/>
                                        </p:tgtEl>
                                        <p:attrNameLst>
                                          <p:attrName>style.rotation</p:attrName>
                                        </p:attrNameLst>
                                      </p:cBhvr>
                                      <p:tavLst>
                                        <p:tav tm="0">
                                          <p:val>
                                            <p:fltVal val="90"/>
                                          </p:val>
                                        </p:tav>
                                        <p:tav tm="100000">
                                          <p:val>
                                            <p:fltVal val="0"/>
                                          </p:val>
                                        </p:tav>
                                      </p:tavLst>
                                    </p:anim>
                                    <p:animEffect transition="in" filter="fade">
                                      <p:cBhvr>
                                        <p:cTn id="84" dur="1000"/>
                                        <p:tgtEl>
                                          <p:spTgt spid="2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1000" fill="hold"/>
                                        <p:tgtEl>
                                          <p:spTgt spid="27"/>
                                        </p:tgtEl>
                                        <p:attrNameLst>
                                          <p:attrName>ppt_w</p:attrName>
                                        </p:attrNameLst>
                                      </p:cBhvr>
                                      <p:tavLst>
                                        <p:tav tm="0">
                                          <p:val>
                                            <p:fltVal val="0"/>
                                          </p:val>
                                        </p:tav>
                                        <p:tav tm="100000">
                                          <p:val>
                                            <p:strVal val="#ppt_w"/>
                                          </p:val>
                                        </p:tav>
                                      </p:tavLst>
                                    </p:anim>
                                    <p:anim calcmode="lin" valueType="num">
                                      <p:cBhvr>
                                        <p:cTn id="88" dur="1000" fill="hold"/>
                                        <p:tgtEl>
                                          <p:spTgt spid="27"/>
                                        </p:tgtEl>
                                        <p:attrNameLst>
                                          <p:attrName>ppt_h</p:attrName>
                                        </p:attrNameLst>
                                      </p:cBhvr>
                                      <p:tavLst>
                                        <p:tav tm="0">
                                          <p:val>
                                            <p:fltVal val="0"/>
                                          </p:val>
                                        </p:tav>
                                        <p:tav tm="100000">
                                          <p:val>
                                            <p:strVal val="#ppt_h"/>
                                          </p:val>
                                        </p:tav>
                                      </p:tavLst>
                                    </p:anim>
                                    <p:anim calcmode="lin" valueType="num">
                                      <p:cBhvr>
                                        <p:cTn id="89" dur="1000" fill="hold"/>
                                        <p:tgtEl>
                                          <p:spTgt spid="27"/>
                                        </p:tgtEl>
                                        <p:attrNameLst>
                                          <p:attrName>style.rotation</p:attrName>
                                        </p:attrNameLst>
                                      </p:cBhvr>
                                      <p:tavLst>
                                        <p:tav tm="0">
                                          <p:val>
                                            <p:fltVal val="90"/>
                                          </p:val>
                                        </p:tav>
                                        <p:tav tm="100000">
                                          <p:val>
                                            <p:fltVal val="0"/>
                                          </p:val>
                                        </p:tav>
                                      </p:tavLst>
                                    </p:anim>
                                    <p:animEffect transition="in" filter="fade">
                                      <p:cBhvr>
                                        <p:cTn id="90" dur="1000"/>
                                        <p:tgtEl>
                                          <p:spTgt spid="27"/>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1000" fill="hold"/>
                                        <p:tgtEl>
                                          <p:spTgt spid="28"/>
                                        </p:tgtEl>
                                        <p:attrNameLst>
                                          <p:attrName>ppt_w</p:attrName>
                                        </p:attrNameLst>
                                      </p:cBhvr>
                                      <p:tavLst>
                                        <p:tav tm="0">
                                          <p:val>
                                            <p:fltVal val="0"/>
                                          </p:val>
                                        </p:tav>
                                        <p:tav tm="100000">
                                          <p:val>
                                            <p:strVal val="#ppt_w"/>
                                          </p:val>
                                        </p:tav>
                                      </p:tavLst>
                                    </p:anim>
                                    <p:anim calcmode="lin" valueType="num">
                                      <p:cBhvr>
                                        <p:cTn id="94" dur="1000" fill="hold"/>
                                        <p:tgtEl>
                                          <p:spTgt spid="28"/>
                                        </p:tgtEl>
                                        <p:attrNameLst>
                                          <p:attrName>ppt_h</p:attrName>
                                        </p:attrNameLst>
                                      </p:cBhvr>
                                      <p:tavLst>
                                        <p:tav tm="0">
                                          <p:val>
                                            <p:fltVal val="0"/>
                                          </p:val>
                                        </p:tav>
                                        <p:tav tm="100000">
                                          <p:val>
                                            <p:strVal val="#ppt_h"/>
                                          </p:val>
                                        </p:tav>
                                      </p:tavLst>
                                    </p:anim>
                                    <p:anim calcmode="lin" valueType="num">
                                      <p:cBhvr>
                                        <p:cTn id="95" dur="1000" fill="hold"/>
                                        <p:tgtEl>
                                          <p:spTgt spid="28"/>
                                        </p:tgtEl>
                                        <p:attrNameLst>
                                          <p:attrName>style.rotation</p:attrName>
                                        </p:attrNameLst>
                                      </p:cBhvr>
                                      <p:tavLst>
                                        <p:tav tm="0">
                                          <p:val>
                                            <p:fltVal val="90"/>
                                          </p:val>
                                        </p:tav>
                                        <p:tav tm="100000">
                                          <p:val>
                                            <p:fltVal val="0"/>
                                          </p:val>
                                        </p:tav>
                                      </p:tavLst>
                                    </p:anim>
                                    <p:animEffect transition="in" filter="fade">
                                      <p:cBhvr>
                                        <p:cTn id="96" dur="1000"/>
                                        <p:tgtEl>
                                          <p:spTgt spid="28"/>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1000" fill="hold"/>
                                        <p:tgtEl>
                                          <p:spTgt spid="32"/>
                                        </p:tgtEl>
                                        <p:attrNameLst>
                                          <p:attrName>ppt_w</p:attrName>
                                        </p:attrNameLst>
                                      </p:cBhvr>
                                      <p:tavLst>
                                        <p:tav tm="0">
                                          <p:val>
                                            <p:fltVal val="0"/>
                                          </p:val>
                                        </p:tav>
                                        <p:tav tm="100000">
                                          <p:val>
                                            <p:strVal val="#ppt_w"/>
                                          </p:val>
                                        </p:tav>
                                      </p:tavLst>
                                    </p:anim>
                                    <p:anim calcmode="lin" valueType="num">
                                      <p:cBhvr>
                                        <p:cTn id="100" dur="1000" fill="hold"/>
                                        <p:tgtEl>
                                          <p:spTgt spid="32"/>
                                        </p:tgtEl>
                                        <p:attrNameLst>
                                          <p:attrName>ppt_h</p:attrName>
                                        </p:attrNameLst>
                                      </p:cBhvr>
                                      <p:tavLst>
                                        <p:tav tm="0">
                                          <p:val>
                                            <p:fltVal val="0"/>
                                          </p:val>
                                        </p:tav>
                                        <p:tav tm="100000">
                                          <p:val>
                                            <p:strVal val="#ppt_h"/>
                                          </p:val>
                                        </p:tav>
                                      </p:tavLst>
                                    </p:anim>
                                    <p:anim calcmode="lin" valueType="num">
                                      <p:cBhvr>
                                        <p:cTn id="101" dur="1000" fill="hold"/>
                                        <p:tgtEl>
                                          <p:spTgt spid="32"/>
                                        </p:tgtEl>
                                        <p:attrNameLst>
                                          <p:attrName>style.rotation</p:attrName>
                                        </p:attrNameLst>
                                      </p:cBhvr>
                                      <p:tavLst>
                                        <p:tav tm="0">
                                          <p:val>
                                            <p:fltVal val="90"/>
                                          </p:val>
                                        </p:tav>
                                        <p:tav tm="100000">
                                          <p:val>
                                            <p:fltVal val="0"/>
                                          </p:val>
                                        </p:tav>
                                      </p:tavLst>
                                    </p:anim>
                                    <p:animEffect transition="in" filter="fade">
                                      <p:cBhvr>
                                        <p:cTn id="102" dur="1000"/>
                                        <p:tgtEl>
                                          <p:spTgt spid="32"/>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1000" fill="hold"/>
                                        <p:tgtEl>
                                          <p:spTgt spid="33"/>
                                        </p:tgtEl>
                                        <p:attrNameLst>
                                          <p:attrName>ppt_w</p:attrName>
                                        </p:attrNameLst>
                                      </p:cBhvr>
                                      <p:tavLst>
                                        <p:tav tm="0">
                                          <p:val>
                                            <p:fltVal val="0"/>
                                          </p:val>
                                        </p:tav>
                                        <p:tav tm="100000">
                                          <p:val>
                                            <p:strVal val="#ppt_w"/>
                                          </p:val>
                                        </p:tav>
                                      </p:tavLst>
                                    </p:anim>
                                    <p:anim calcmode="lin" valueType="num">
                                      <p:cBhvr>
                                        <p:cTn id="106" dur="1000" fill="hold"/>
                                        <p:tgtEl>
                                          <p:spTgt spid="33"/>
                                        </p:tgtEl>
                                        <p:attrNameLst>
                                          <p:attrName>ppt_h</p:attrName>
                                        </p:attrNameLst>
                                      </p:cBhvr>
                                      <p:tavLst>
                                        <p:tav tm="0">
                                          <p:val>
                                            <p:fltVal val="0"/>
                                          </p:val>
                                        </p:tav>
                                        <p:tav tm="100000">
                                          <p:val>
                                            <p:strVal val="#ppt_h"/>
                                          </p:val>
                                        </p:tav>
                                      </p:tavLst>
                                    </p:anim>
                                    <p:anim calcmode="lin" valueType="num">
                                      <p:cBhvr>
                                        <p:cTn id="107" dur="1000" fill="hold"/>
                                        <p:tgtEl>
                                          <p:spTgt spid="33"/>
                                        </p:tgtEl>
                                        <p:attrNameLst>
                                          <p:attrName>style.rotation</p:attrName>
                                        </p:attrNameLst>
                                      </p:cBhvr>
                                      <p:tavLst>
                                        <p:tav tm="0">
                                          <p:val>
                                            <p:fltVal val="90"/>
                                          </p:val>
                                        </p:tav>
                                        <p:tav tm="100000">
                                          <p:val>
                                            <p:fltVal val="0"/>
                                          </p:val>
                                        </p:tav>
                                      </p:tavLst>
                                    </p:anim>
                                    <p:animEffect transition="in" filter="fade">
                                      <p:cBhvr>
                                        <p:cTn id="108" dur="1000"/>
                                        <p:tgtEl>
                                          <p:spTgt spid="33"/>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p:cTn id="111" dur="1000" fill="hold"/>
                                        <p:tgtEl>
                                          <p:spTgt spid="34"/>
                                        </p:tgtEl>
                                        <p:attrNameLst>
                                          <p:attrName>ppt_w</p:attrName>
                                        </p:attrNameLst>
                                      </p:cBhvr>
                                      <p:tavLst>
                                        <p:tav tm="0">
                                          <p:val>
                                            <p:fltVal val="0"/>
                                          </p:val>
                                        </p:tav>
                                        <p:tav tm="100000">
                                          <p:val>
                                            <p:strVal val="#ppt_w"/>
                                          </p:val>
                                        </p:tav>
                                      </p:tavLst>
                                    </p:anim>
                                    <p:anim calcmode="lin" valueType="num">
                                      <p:cBhvr>
                                        <p:cTn id="112" dur="1000" fill="hold"/>
                                        <p:tgtEl>
                                          <p:spTgt spid="34"/>
                                        </p:tgtEl>
                                        <p:attrNameLst>
                                          <p:attrName>ppt_h</p:attrName>
                                        </p:attrNameLst>
                                      </p:cBhvr>
                                      <p:tavLst>
                                        <p:tav tm="0">
                                          <p:val>
                                            <p:fltVal val="0"/>
                                          </p:val>
                                        </p:tav>
                                        <p:tav tm="100000">
                                          <p:val>
                                            <p:strVal val="#ppt_h"/>
                                          </p:val>
                                        </p:tav>
                                      </p:tavLst>
                                    </p:anim>
                                    <p:anim calcmode="lin" valueType="num">
                                      <p:cBhvr>
                                        <p:cTn id="113" dur="1000" fill="hold"/>
                                        <p:tgtEl>
                                          <p:spTgt spid="34"/>
                                        </p:tgtEl>
                                        <p:attrNameLst>
                                          <p:attrName>style.rotation</p:attrName>
                                        </p:attrNameLst>
                                      </p:cBhvr>
                                      <p:tavLst>
                                        <p:tav tm="0">
                                          <p:val>
                                            <p:fltVal val="90"/>
                                          </p:val>
                                        </p:tav>
                                        <p:tav tm="100000">
                                          <p:val>
                                            <p:fltVal val="0"/>
                                          </p:val>
                                        </p:tav>
                                      </p:tavLst>
                                    </p:anim>
                                    <p:animEffect transition="in" filter="fade">
                                      <p:cBhvr>
                                        <p:cTn id="114" dur="10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par>
                                <p:cTn id="119" presetID="31" presetClass="entr" presetSubtype="0" fill="hold" grpId="0" nodeType="with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p:cTn id="121" dur="1000" fill="hold"/>
                                        <p:tgtEl>
                                          <p:spTgt spid="35"/>
                                        </p:tgtEl>
                                        <p:attrNameLst>
                                          <p:attrName>ppt_w</p:attrName>
                                        </p:attrNameLst>
                                      </p:cBhvr>
                                      <p:tavLst>
                                        <p:tav tm="0">
                                          <p:val>
                                            <p:fltVal val="0"/>
                                          </p:val>
                                        </p:tav>
                                        <p:tav tm="100000">
                                          <p:val>
                                            <p:strVal val="#ppt_w"/>
                                          </p:val>
                                        </p:tav>
                                      </p:tavLst>
                                    </p:anim>
                                    <p:anim calcmode="lin" valueType="num">
                                      <p:cBhvr>
                                        <p:cTn id="122" dur="1000" fill="hold"/>
                                        <p:tgtEl>
                                          <p:spTgt spid="35"/>
                                        </p:tgtEl>
                                        <p:attrNameLst>
                                          <p:attrName>ppt_h</p:attrName>
                                        </p:attrNameLst>
                                      </p:cBhvr>
                                      <p:tavLst>
                                        <p:tav tm="0">
                                          <p:val>
                                            <p:fltVal val="0"/>
                                          </p:val>
                                        </p:tav>
                                        <p:tav tm="100000">
                                          <p:val>
                                            <p:strVal val="#ppt_h"/>
                                          </p:val>
                                        </p:tav>
                                      </p:tavLst>
                                    </p:anim>
                                    <p:anim calcmode="lin" valueType="num">
                                      <p:cBhvr>
                                        <p:cTn id="123" dur="1000" fill="hold"/>
                                        <p:tgtEl>
                                          <p:spTgt spid="35"/>
                                        </p:tgtEl>
                                        <p:attrNameLst>
                                          <p:attrName>style.rotation</p:attrName>
                                        </p:attrNameLst>
                                      </p:cBhvr>
                                      <p:tavLst>
                                        <p:tav tm="0">
                                          <p:val>
                                            <p:fltVal val="90"/>
                                          </p:val>
                                        </p:tav>
                                        <p:tav tm="100000">
                                          <p:val>
                                            <p:fltVal val="0"/>
                                          </p:val>
                                        </p:tav>
                                      </p:tavLst>
                                    </p:anim>
                                    <p:animEffect transition="in" filter="fade">
                                      <p:cBhvr>
                                        <p:cTn id="124" dur="1000"/>
                                        <p:tgtEl>
                                          <p:spTgt spid="35"/>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p:cTn id="127" dur="1000" fill="hold"/>
                                        <p:tgtEl>
                                          <p:spTgt spid="39"/>
                                        </p:tgtEl>
                                        <p:attrNameLst>
                                          <p:attrName>ppt_w</p:attrName>
                                        </p:attrNameLst>
                                      </p:cBhvr>
                                      <p:tavLst>
                                        <p:tav tm="0">
                                          <p:val>
                                            <p:fltVal val="0"/>
                                          </p:val>
                                        </p:tav>
                                        <p:tav tm="100000">
                                          <p:val>
                                            <p:strVal val="#ppt_w"/>
                                          </p:val>
                                        </p:tav>
                                      </p:tavLst>
                                    </p:anim>
                                    <p:anim calcmode="lin" valueType="num">
                                      <p:cBhvr>
                                        <p:cTn id="128" dur="1000" fill="hold"/>
                                        <p:tgtEl>
                                          <p:spTgt spid="39"/>
                                        </p:tgtEl>
                                        <p:attrNameLst>
                                          <p:attrName>ppt_h</p:attrName>
                                        </p:attrNameLst>
                                      </p:cBhvr>
                                      <p:tavLst>
                                        <p:tav tm="0">
                                          <p:val>
                                            <p:fltVal val="0"/>
                                          </p:val>
                                        </p:tav>
                                        <p:tav tm="100000">
                                          <p:val>
                                            <p:strVal val="#ppt_h"/>
                                          </p:val>
                                        </p:tav>
                                      </p:tavLst>
                                    </p:anim>
                                    <p:anim calcmode="lin" valueType="num">
                                      <p:cBhvr>
                                        <p:cTn id="129" dur="1000" fill="hold"/>
                                        <p:tgtEl>
                                          <p:spTgt spid="39"/>
                                        </p:tgtEl>
                                        <p:attrNameLst>
                                          <p:attrName>style.rotation</p:attrName>
                                        </p:attrNameLst>
                                      </p:cBhvr>
                                      <p:tavLst>
                                        <p:tav tm="0">
                                          <p:val>
                                            <p:fltVal val="90"/>
                                          </p:val>
                                        </p:tav>
                                        <p:tav tm="100000">
                                          <p:val>
                                            <p:fltVal val="0"/>
                                          </p:val>
                                        </p:tav>
                                      </p:tavLst>
                                    </p:anim>
                                    <p:animEffect transition="in" filter="fade">
                                      <p:cBhvr>
                                        <p:cTn id="1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6" grpId="0" animBg="1"/>
      <p:bldP spid="27" grpId="0" animBg="1"/>
      <p:bldP spid="28" grpId="0" animBg="1"/>
      <p:bldP spid="32" grpId="0" animBg="1"/>
      <p:bldP spid="33" grpId="0" animBg="1"/>
      <p:bldP spid="34" grpId="0" animBg="1"/>
      <p:bldP spid="35"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0462" y="4253665"/>
            <a:ext cx="2857500" cy="1695450"/>
          </a:xfrm>
          <a:prstGeom prst="rect">
            <a:avLst/>
          </a:prstGeom>
        </p:spPr>
      </p:pic>
      <p:sp>
        <p:nvSpPr>
          <p:cNvPr id="2" name="Title 1"/>
          <p:cNvSpPr>
            <a:spLocks noGrp="1"/>
          </p:cNvSpPr>
          <p:nvPr>
            <p:ph type="title"/>
          </p:nvPr>
        </p:nvSpPr>
        <p:spPr>
          <a:xfrm>
            <a:off x="1620253" y="42110"/>
            <a:ext cx="9733547" cy="1325563"/>
          </a:xfrm>
        </p:spPr>
        <p:txBody>
          <a:bodyPr/>
          <a:lstStyle/>
          <a:p>
            <a:r>
              <a:rPr lang="en-US" dirty="0" smtClean="0"/>
              <a:t>Single-Gene and Polygenic Traits</a:t>
            </a:r>
            <a:endParaRPr lang="en-US" dirty="0"/>
          </a:p>
        </p:txBody>
      </p:sp>
      <p:sp>
        <p:nvSpPr>
          <p:cNvPr id="3" name="Content Placeholder 2"/>
          <p:cNvSpPr>
            <a:spLocks noGrp="1"/>
          </p:cNvSpPr>
          <p:nvPr>
            <p:ph idx="1"/>
          </p:nvPr>
        </p:nvSpPr>
        <p:spPr>
          <a:xfrm>
            <a:off x="1620253" y="1240409"/>
            <a:ext cx="9733547" cy="4351338"/>
          </a:xfrm>
        </p:spPr>
        <p:txBody>
          <a:bodyPr/>
          <a:lstStyle/>
          <a:p>
            <a:pPr marL="0" indent="0">
              <a:buNone/>
            </a:pPr>
            <a:r>
              <a:rPr lang="en-US" dirty="0" smtClean="0"/>
              <a:t>Many traits are governed by more than one gene.</a:t>
            </a:r>
          </a:p>
          <a:p>
            <a:pPr marL="0" indent="0">
              <a:buNone/>
            </a:pPr>
            <a:endParaRPr lang="en-US" sz="1400" dirty="0"/>
          </a:p>
          <a:p>
            <a:pPr marL="0" indent="0">
              <a:buNone/>
            </a:pPr>
            <a:r>
              <a:rPr lang="en-US" dirty="0" smtClean="0"/>
              <a:t>These are known as polygenic traits. </a:t>
            </a:r>
          </a:p>
          <a:p>
            <a:pPr marL="0" indent="0">
              <a:buNone/>
            </a:pPr>
            <a:endParaRPr lang="en-US" sz="1400" dirty="0"/>
          </a:p>
          <a:p>
            <a:pPr marL="0" indent="0">
              <a:buNone/>
            </a:pPr>
            <a:r>
              <a:rPr lang="en-US" dirty="0" smtClean="0"/>
              <a:t>Height is an example of a trait that is controlled by multiple genes. When a trait is controlled by multiple genes we usually see a normal distribution – bell shaped curve.</a:t>
            </a:r>
            <a:endParaRPr lang="en-US" dirty="0"/>
          </a:p>
        </p:txBody>
      </p:sp>
      <p:sp>
        <p:nvSpPr>
          <p:cNvPr id="5" name="TextBox 4"/>
          <p:cNvSpPr txBox="1"/>
          <p:nvPr/>
        </p:nvSpPr>
        <p:spPr>
          <a:xfrm>
            <a:off x="1661160" y="6027003"/>
            <a:ext cx="9692640" cy="830997"/>
          </a:xfrm>
          <a:prstGeom prst="rect">
            <a:avLst/>
          </a:prstGeom>
          <a:noFill/>
        </p:spPr>
        <p:txBody>
          <a:bodyPr wrap="square" rtlCol="0">
            <a:spAutoFit/>
          </a:bodyPr>
          <a:lstStyle/>
          <a:p>
            <a:r>
              <a:rPr lang="en-US" sz="2400" dirty="0" smtClean="0"/>
              <a:t>Another way of measuring evolution might be to say that this graph shifts to the left or right. </a:t>
            </a:r>
            <a:endParaRPr lang="en-US" sz="2400" dirty="0"/>
          </a:p>
        </p:txBody>
      </p:sp>
    </p:spTree>
    <p:extLst>
      <p:ext uri="{BB962C8B-B14F-4D97-AF65-F5344CB8AC3E}">
        <p14:creationId xmlns:p14="http://schemas.microsoft.com/office/powerpoint/2010/main" val="263839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Selection</a:t>
            </a:r>
            <a:endParaRPr lang="en-US" dirty="0"/>
          </a:p>
        </p:txBody>
      </p:sp>
      <p:pic>
        <p:nvPicPr>
          <p:cNvPr id="4" name="Content Placeholder 3"/>
          <p:cNvPicPr>
            <a:picLocks noGrp="1" noChangeAspect="1"/>
          </p:cNvPicPr>
          <p:nvPr>
            <p:ph idx="1"/>
          </p:nvPr>
        </p:nvPicPr>
        <p:blipFill>
          <a:blip r:embed="rId2"/>
          <a:stretch>
            <a:fillRect/>
          </a:stretch>
        </p:blipFill>
        <p:spPr>
          <a:xfrm>
            <a:off x="2185988" y="2296926"/>
            <a:ext cx="8083745" cy="4003861"/>
          </a:xfrm>
          <a:prstGeom prst="rect">
            <a:avLst/>
          </a:prstGeom>
        </p:spPr>
      </p:pic>
      <p:sp>
        <p:nvSpPr>
          <p:cNvPr id="5" name="TextBox 4"/>
          <p:cNvSpPr txBox="1"/>
          <p:nvPr/>
        </p:nvSpPr>
        <p:spPr>
          <a:xfrm>
            <a:off x="7653338" y="365125"/>
            <a:ext cx="3700462" cy="2308324"/>
          </a:xfrm>
          <a:prstGeom prst="rect">
            <a:avLst/>
          </a:prstGeom>
          <a:noFill/>
        </p:spPr>
        <p:txBody>
          <a:bodyPr wrap="square" rtlCol="0">
            <a:spAutoFit/>
          </a:bodyPr>
          <a:lstStyle/>
          <a:p>
            <a:r>
              <a:rPr lang="en-US" sz="2400" dirty="0" smtClean="0"/>
              <a:t>For example limited recourses available to Darwin's finches. Individuals with bigger, longer, or thicker beaks might be able to feed more easily. </a:t>
            </a:r>
            <a:endParaRPr lang="en-US" sz="2400" dirty="0"/>
          </a:p>
        </p:txBody>
      </p:sp>
    </p:spTree>
    <p:extLst>
      <p:ext uri="{BB962C8B-B14F-4D97-AF65-F5344CB8AC3E}">
        <p14:creationId xmlns:p14="http://schemas.microsoft.com/office/powerpoint/2010/main" val="1658639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Stabilizing Selection</a:t>
            </a:r>
            <a:endParaRPr lang="en-US" dirty="0"/>
          </a:p>
        </p:txBody>
      </p:sp>
      <p:pic>
        <p:nvPicPr>
          <p:cNvPr id="4" name="Content Placeholder 3"/>
          <p:cNvPicPr>
            <a:picLocks noGrp="1" noChangeAspect="1"/>
          </p:cNvPicPr>
          <p:nvPr>
            <p:ph idx="1"/>
          </p:nvPr>
        </p:nvPicPr>
        <p:blipFill>
          <a:blip r:embed="rId2"/>
          <a:stretch>
            <a:fillRect/>
          </a:stretch>
        </p:blipFill>
        <p:spPr>
          <a:xfrm>
            <a:off x="3358356" y="2072481"/>
            <a:ext cx="6557169" cy="4347688"/>
          </a:xfrm>
          <a:prstGeom prst="rect">
            <a:avLst/>
          </a:prstGeom>
        </p:spPr>
      </p:pic>
      <p:sp>
        <p:nvSpPr>
          <p:cNvPr id="5" name="TextBox 4"/>
          <p:cNvSpPr txBox="1"/>
          <p:nvPr/>
        </p:nvSpPr>
        <p:spPr>
          <a:xfrm>
            <a:off x="8272463" y="657225"/>
            <a:ext cx="3486150" cy="1569660"/>
          </a:xfrm>
          <a:prstGeom prst="rect">
            <a:avLst/>
          </a:prstGeom>
          <a:noFill/>
        </p:spPr>
        <p:txBody>
          <a:bodyPr wrap="square" rtlCol="0">
            <a:spAutoFit/>
          </a:bodyPr>
          <a:lstStyle/>
          <a:p>
            <a:r>
              <a:rPr lang="en-US" sz="2400" dirty="0" smtClean="0"/>
              <a:t>For example the birth weight of human children is under a stabilizing selection. </a:t>
            </a:r>
            <a:endParaRPr lang="en-US" sz="2400" dirty="0"/>
          </a:p>
        </p:txBody>
      </p:sp>
    </p:spTree>
    <p:extLst>
      <p:ext uri="{BB962C8B-B14F-4D97-AF65-F5344CB8AC3E}">
        <p14:creationId xmlns:p14="http://schemas.microsoft.com/office/powerpoint/2010/main" val="29243050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selection</a:t>
            </a:r>
            <a:endParaRPr lang="en-US" dirty="0"/>
          </a:p>
        </p:txBody>
      </p:sp>
      <p:pic>
        <p:nvPicPr>
          <p:cNvPr id="4" name="Content Placeholder 3"/>
          <p:cNvPicPr>
            <a:picLocks noGrp="1" noChangeAspect="1"/>
          </p:cNvPicPr>
          <p:nvPr>
            <p:ph idx="1"/>
          </p:nvPr>
        </p:nvPicPr>
        <p:blipFill>
          <a:blip r:embed="rId2"/>
          <a:stretch>
            <a:fillRect/>
          </a:stretch>
        </p:blipFill>
        <p:spPr>
          <a:xfrm>
            <a:off x="1620253" y="1837484"/>
            <a:ext cx="7581107" cy="4649041"/>
          </a:xfrm>
          <a:prstGeom prst="rect">
            <a:avLst/>
          </a:prstGeom>
        </p:spPr>
      </p:pic>
      <p:sp>
        <p:nvSpPr>
          <p:cNvPr id="5" name="TextBox 4"/>
          <p:cNvSpPr txBox="1"/>
          <p:nvPr/>
        </p:nvSpPr>
        <p:spPr>
          <a:xfrm>
            <a:off x="7972425" y="560211"/>
            <a:ext cx="3829050" cy="1938992"/>
          </a:xfrm>
          <a:prstGeom prst="rect">
            <a:avLst/>
          </a:prstGeom>
          <a:noFill/>
        </p:spPr>
        <p:txBody>
          <a:bodyPr wrap="square" rtlCol="0">
            <a:spAutoFit/>
          </a:bodyPr>
          <a:lstStyle/>
          <a:p>
            <a:r>
              <a:rPr lang="en-US" sz="2400" dirty="0" smtClean="0"/>
              <a:t>For example medium sized seeds becoming less available in the finches that Darwin studied in the Galapagos islands. </a:t>
            </a:r>
            <a:endParaRPr lang="en-US" sz="2400" dirty="0"/>
          </a:p>
        </p:txBody>
      </p:sp>
      <p:pic>
        <p:nvPicPr>
          <p:cNvPr id="3" name="Picture 2"/>
          <p:cNvPicPr>
            <a:picLocks noChangeAspect="1"/>
          </p:cNvPicPr>
          <p:nvPr/>
        </p:nvPicPr>
        <p:blipFill>
          <a:blip r:embed="rId3"/>
          <a:stretch>
            <a:fillRect/>
          </a:stretch>
        </p:blipFill>
        <p:spPr>
          <a:xfrm>
            <a:off x="9201360" y="4549902"/>
            <a:ext cx="2943473" cy="2308098"/>
          </a:xfrm>
          <a:prstGeom prst="rect">
            <a:avLst/>
          </a:prstGeom>
        </p:spPr>
      </p:pic>
    </p:spTree>
    <p:extLst>
      <p:ext uri="{BB962C8B-B14F-4D97-AF65-F5344CB8AC3E}">
        <p14:creationId xmlns:p14="http://schemas.microsoft.com/office/powerpoint/2010/main" val="17057255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p:txBody>
          <a:bodyPr/>
          <a:lstStyle/>
          <a:p>
            <a:pPr marL="0" indent="0">
              <a:buNone/>
            </a:pPr>
            <a:r>
              <a:rPr lang="en-US" dirty="0" smtClean="0"/>
              <a:t>In small populations individuals who carry a particular allele may leave more descendants than other individuals just by chance.</a:t>
            </a:r>
          </a:p>
          <a:p>
            <a:pPr marL="0" indent="0">
              <a:buNone/>
            </a:pPr>
            <a:endParaRPr lang="en-US" dirty="0"/>
          </a:p>
          <a:p>
            <a:pPr marL="0" indent="0">
              <a:buNone/>
            </a:pPr>
            <a:r>
              <a:rPr lang="en-US" dirty="0" smtClean="0"/>
              <a:t>Over time a series of chance occurrences of this type can cause an allele to become common in a population.</a:t>
            </a:r>
          </a:p>
          <a:p>
            <a:pPr marL="0" indent="0">
              <a:buNone/>
            </a:pPr>
            <a:endParaRPr lang="en-US" dirty="0"/>
          </a:p>
          <a:p>
            <a:pPr marL="0" indent="0">
              <a:buNone/>
            </a:pPr>
            <a:r>
              <a:rPr lang="en-US" dirty="0" smtClean="0"/>
              <a:t>This could be caused by a small number of a species settling a new area (</a:t>
            </a:r>
            <a:r>
              <a:rPr lang="en-US" b="1" dirty="0" smtClean="0"/>
              <a:t>founder effect</a:t>
            </a:r>
            <a:r>
              <a:rPr lang="en-US" dirty="0" smtClean="0"/>
              <a:t>) or through the action of certain catastrophic events. </a:t>
            </a:r>
            <a:endParaRPr lang="en-US" dirty="0"/>
          </a:p>
        </p:txBody>
      </p:sp>
    </p:spTree>
    <p:extLst>
      <p:ext uri="{BB962C8B-B14F-4D97-AF65-F5344CB8AC3E}">
        <p14:creationId xmlns:p14="http://schemas.microsoft.com/office/powerpoint/2010/main" val="6842539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Life - </a:t>
            </a:r>
            <a:r>
              <a:rPr lang="en-US" b="1" dirty="0"/>
              <a:t>Evolutionary diversification</a:t>
            </a:r>
            <a:br>
              <a:rPr lang="en-US" b="1" dirty="0"/>
            </a:br>
            <a:endParaRPr lang="en-US" dirty="0"/>
          </a:p>
        </p:txBody>
      </p:sp>
      <p:pic>
        <p:nvPicPr>
          <p:cNvPr id="4" name="Content Placeholder 3"/>
          <p:cNvPicPr>
            <a:picLocks noGrp="1" noChangeAspect="1"/>
          </p:cNvPicPr>
          <p:nvPr>
            <p:ph idx="1"/>
          </p:nvPr>
        </p:nvPicPr>
        <p:blipFill>
          <a:blip r:embed="rId2"/>
          <a:srcRect t="-11215" b="-11215"/>
          <a:stretch>
            <a:fillRect/>
          </a:stretch>
        </p:blipFill>
        <p:spPr>
          <a:xfrm>
            <a:off x="1868736" y="1825625"/>
            <a:ext cx="9237165" cy="4351338"/>
          </a:xfrm>
        </p:spPr>
      </p:pic>
    </p:spTree>
    <p:extLst>
      <p:ext uri="{BB962C8B-B14F-4D97-AF65-F5344CB8AC3E}">
        <p14:creationId xmlns:p14="http://schemas.microsoft.com/office/powerpoint/2010/main" val="31513396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365125"/>
            <a:ext cx="10458704" cy="1325563"/>
          </a:xfrm>
        </p:spPr>
        <p:txBody>
          <a:bodyPr/>
          <a:lstStyle/>
          <a:p>
            <a:pPr algn="ctr"/>
            <a:r>
              <a:rPr lang="en-US" dirty="0" smtClean="0"/>
              <a:t>Bottleneck Catastrophic Events or Founder Effect.</a:t>
            </a:r>
            <a:endParaRPr lang="en-US" dirty="0"/>
          </a:p>
        </p:txBody>
      </p:sp>
      <p:pic>
        <p:nvPicPr>
          <p:cNvPr id="1026" name="Picture 2" descr="http://legacy.hopkinsville.kctcs.edu/instructors/Jason-Arnold/VLI/Module%203/Module3Evolution/f15-08_bottleneck_effec_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7520" y="1592231"/>
            <a:ext cx="6766560" cy="507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332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Genetic Variation</a:t>
            </a:r>
            <a:endParaRPr lang="en-US" dirty="0"/>
          </a:p>
        </p:txBody>
      </p:sp>
      <p:sp>
        <p:nvSpPr>
          <p:cNvPr id="3" name="Content Placeholder 2"/>
          <p:cNvSpPr>
            <a:spLocks noGrp="1"/>
          </p:cNvSpPr>
          <p:nvPr>
            <p:ph idx="1"/>
          </p:nvPr>
        </p:nvSpPr>
        <p:spPr/>
        <p:txBody>
          <a:bodyPr/>
          <a:lstStyle/>
          <a:p>
            <a:pPr marL="0" indent="0">
              <a:buNone/>
            </a:pPr>
            <a:r>
              <a:rPr lang="en-US" dirty="0" smtClean="0"/>
              <a:t>There are two main sources of genetic variation:</a:t>
            </a:r>
          </a:p>
          <a:p>
            <a:pPr marL="0" indent="0">
              <a:buNone/>
            </a:pPr>
            <a:endParaRPr lang="en-US" dirty="0"/>
          </a:p>
          <a:p>
            <a:r>
              <a:rPr lang="en-US" dirty="0" smtClean="0"/>
              <a:t>Mutations</a:t>
            </a:r>
          </a:p>
          <a:p>
            <a:endParaRPr lang="en-US" dirty="0"/>
          </a:p>
          <a:p>
            <a:r>
              <a:rPr lang="en-US" dirty="0" smtClean="0"/>
              <a:t>Sexual reproduction (think meiosis and genetic reshuffling)</a:t>
            </a:r>
            <a:endParaRPr lang="en-US" dirty="0"/>
          </a:p>
        </p:txBody>
      </p:sp>
      <p:pic>
        <p:nvPicPr>
          <p:cNvPr id="1028" name="Picture 4" descr="https://encrypted-tbn0.gstatic.com/images?q=tbn:ANd9GcTMMAm4MDI9U-_YFOpvq_6rcjM_0NJwgUdX0HFMXqjeKNdsdy2i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470" y="476843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81450" y="4702300"/>
            <a:ext cx="1205576" cy="1875340"/>
          </a:xfrm>
          <a:prstGeom prst="rect">
            <a:avLst/>
          </a:prstGeom>
        </p:spPr>
      </p:pic>
      <p:pic>
        <p:nvPicPr>
          <p:cNvPr id="6" name="Picture 5"/>
          <p:cNvPicPr>
            <a:picLocks noChangeAspect="1"/>
          </p:cNvPicPr>
          <p:nvPr/>
        </p:nvPicPr>
        <p:blipFill>
          <a:blip r:embed="rId4"/>
          <a:stretch>
            <a:fillRect/>
          </a:stretch>
        </p:blipFill>
        <p:spPr>
          <a:xfrm>
            <a:off x="7059528" y="4634226"/>
            <a:ext cx="2628900" cy="1743075"/>
          </a:xfrm>
          <a:prstGeom prst="rect">
            <a:avLst/>
          </a:prstGeom>
        </p:spPr>
      </p:pic>
    </p:spTree>
    <p:extLst>
      <p:ext uri="{BB962C8B-B14F-4D97-AF65-F5344CB8AC3E}">
        <p14:creationId xmlns:p14="http://schemas.microsoft.com/office/powerpoint/2010/main" val="10234617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A mutation is any change in the sequence of DNA.</a:t>
            </a:r>
          </a:p>
          <a:p>
            <a:pPr marL="0" indent="0">
              <a:buNone/>
            </a:pPr>
            <a:endParaRPr lang="en-US" sz="1500" b="1" dirty="0"/>
          </a:p>
          <a:p>
            <a:pPr marL="0" indent="0">
              <a:buNone/>
            </a:pPr>
            <a:r>
              <a:rPr lang="en-US" dirty="0" smtClean="0"/>
              <a:t>Mutations can occur because of mistakes in DNA replication or because of radiation or chemicals. </a:t>
            </a:r>
          </a:p>
          <a:p>
            <a:pPr marL="0" indent="0">
              <a:buNone/>
            </a:pPr>
            <a:endParaRPr lang="en-US" sz="1500" dirty="0"/>
          </a:p>
          <a:p>
            <a:pPr marL="0" indent="0">
              <a:buNone/>
            </a:pPr>
            <a:r>
              <a:rPr lang="en-US" dirty="0" smtClean="0"/>
              <a:t>Mutations do not always affect an organisms phenotype. For example a DNA codon changed from GGA to GGU will still  code for the same amino acid. </a:t>
            </a:r>
          </a:p>
          <a:p>
            <a:pPr marL="0" indent="0">
              <a:buNone/>
            </a:pPr>
            <a:endParaRPr lang="en-US" sz="1600" dirty="0"/>
          </a:p>
          <a:p>
            <a:pPr marL="0" indent="0">
              <a:buNone/>
            </a:pPr>
            <a:r>
              <a:rPr lang="en-US" dirty="0" smtClean="0"/>
              <a:t>Many mutations will affect an organisms phenotype. Some can affect an organisms </a:t>
            </a:r>
            <a:r>
              <a:rPr lang="en-US" b="1" dirty="0" smtClean="0"/>
              <a:t>fitness</a:t>
            </a:r>
            <a:r>
              <a:rPr lang="en-US" dirty="0" smtClean="0"/>
              <a:t>.</a:t>
            </a:r>
            <a:endParaRPr lang="en-US" dirty="0"/>
          </a:p>
        </p:txBody>
      </p:sp>
    </p:spTree>
    <p:extLst>
      <p:ext uri="{BB962C8B-B14F-4D97-AF65-F5344CB8AC3E}">
        <p14:creationId xmlns:p14="http://schemas.microsoft.com/office/powerpoint/2010/main" val="37962132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Shuffling</a:t>
            </a:r>
            <a:endParaRPr lang="en-US" dirty="0"/>
          </a:p>
        </p:txBody>
      </p:sp>
      <p:sp>
        <p:nvSpPr>
          <p:cNvPr id="3" name="Content Placeholder 2"/>
          <p:cNvSpPr>
            <a:spLocks noGrp="1"/>
          </p:cNvSpPr>
          <p:nvPr>
            <p:ph idx="1"/>
          </p:nvPr>
        </p:nvSpPr>
        <p:spPr/>
        <p:txBody>
          <a:bodyPr/>
          <a:lstStyle/>
          <a:p>
            <a:pPr marL="0" indent="0">
              <a:buNone/>
            </a:pPr>
            <a:r>
              <a:rPr lang="en-US" dirty="0" smtClean="0"/>
              <a:t>In addition to mutations we also have another source of genetic variation. </a:t>
            </a:r>
          </a:p>
          <a:p>
            <a:pPr marL="0" indent="0">
              <a:buNone/>
            </a:pPr>
            <a:endParaRPr lang="en-US" dirty="0"/>
          </a:p>
          <a:p>
            <a:pPr marL="0" indent="0">
              <a:buNone/>
            </a:pPr>
            <a:r>
              <a:rPr lang="en-US" dirty="0" smtClean="0"/>
              <a:t>As we discussed during genetics we are a combination of our parents. But we are also unique – you may look even less like any brothers or sisters that you have.</a:t>
            </a:r>
          </a:p>
          <a:p>
            <a:pPr marL="0" indent="0">
              <a:buNone/>
            </a:pPr>
            <a:endParaRPr lang="en-US" dirty="0"/>
          </a:p>
          <a:p>
            <a:pPr marL="0" indent="0">
              <a:buNone/>
            </a:pPr>
            <a:r>
              <a:rPr lang="en-US" dirty="0" smtClean="0"/>
              <a:t>No matter how you feel about this, mutant genes are not primarily what makes you different from your family members. </a:t>
            </a:r>
            <a:endParaRPr lang="en-US" dirty="0"/>
          </a:p>
        </p:txBody>
      </p:sp>
    </p:spTree>
    <p:extLst>
      <p:ext uri="{BB962C8B-B14F-4D97-AF65-F5344CB8AC3E}">
        <p14:creationId xmlns:p14="http://schemas.microsoft.com/office/powerpoint/2010/main" val="13889203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Shuffling</a:t>
            </a:r>
            <a:endParaRPr lang="en-US" dirty="0"/>
          </a:p>
        </p:txBody>
      </p:sp>
      <p:sp>
        <p:nvSpPr>
          <p:cNvPr id="3" name="Content Placeholder 2"/>
          <p:cNvSpPr>
            <a:spLocks noGrp="1"/>
          </p:cNvSpPr>
          <p:nvPr>
            <p:ph idx="1"/>
          </p:nvPr>
        </p:nvSpPr>
        <p:spPr/>
        <p:txBody>
          <a:bodyPr/>
          <a:lstStyle/>
          <a:p>
            <a:pPr marL="0" indent="0">
              <a:buNone/>
            </a:pPr>
            <a:r>
              <a:rPr lang="en-US" dirty="0" smtClean="0"/>
              <a:t>Most heritable differences are due to gene shuffling that occurs in meiosis – production of gametes.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543425" y="3115468"/>
            <a:ext cx="3805019" cy="2611563"/>
          </a:xfrm>
          <a:prstGeom prst="rect">
            <a:avLst/>
          </a:prstGeom>
        </p:spPr>
      </p:pic>
      <p:pic>
        <p:nvPicPr>
          <p:cNvPr id="5" name="Picture 4"/>
          <p:cNvPicPr>
            <a:picLocks noChangeAspect="1"/>
          </p:cNvPicPr>
          <p:nvPr/>
        </p:nvPicPr>
        <p:blipFill>
          <a:blip r:embed="rId3"/>
          <a:stretch>
            <a:fillRect/>
          </a:stretch>
        </p:blipFill>
        <p:spPr>
          <a:xfrm>
            <a:off x="7286749" y="3115469"/>
            <a:ext cx="2418113" cy="2611562"/>
          </a:xfrm>
          <a:prstGeom prst="rect">
            <a:avLst/>
          </a:prstGeom>
        </p:spPr>
      </p:pic>
    </p:spTree>
    <p:extLst>
      <p:ext uri="{BB962C8B-B14F-4D97-AF65-F5344CB8AC3E}">
        <p14:creationId xmlns:p14="http://schemas.microsoft.com/office/powerpoint/2010/main" val="15049410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18001" y="4716378"/>
            <a:ext cx="2226361" cy="2141621"/>
          </a:xfrm>
          <a:prstGeom prst="rect">
            <a:avLst/>
          </a:prstGeom>
        </p:spPr>
      </p:pic>
      <p:sp>
        <p:nvSpPr>
          <p:cNvPr id="2" name="Title 1"/>
          <p:cNvSpPr>
            <a:spLocks noGrp="1"/>
          </p:cNvSpPr>
          <p:nvPr>
            <p:ph type="title"/>
          </p:nvPr>
        </p:nvSpPr>
        <p:spPr/>
        <p:txBody>
          <a:bodyPr/>
          <a:lstStyle/>
          <a:p>
            <a:r>
              <a:rPr lang="en-US" dirty="0" smtClean="0"/>
              <a:t>Sexual Reproduction and Evolution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Sexual reproduction can produce many different phenotypes but it does not change the relative frequency of alleles in a population. </a:t>
            </a:r>
          </a:p>
          <a:p>
            <a:pPr marL="0" indent="0">
              <a:buNone/>
            </a:pPr>
            <a:endParaRPr lang="en-US" dirty="0"/>
          </a:p>
          <a:p>
            <a:pPr marL="0" indent="0">
              <a:buNone/>
            </a:pPr>
            <a:r>
              <a:rPr lang="en-US" dirty="0" smtClean="0"/>
              <a:t>If you draw a card from a deck you have a 4 in 52 chance of drawing an ace. No matter how well you shuffle the pack your chance of drawing an ace will always be the same.</a:t>
            </a:r>
          </a:p>
          <a:p>
            <a:pPr marL="0" indent="0">
              <a:buNone/>
            </a:pPr>
            <a:endParaRPr lang="en-US" dirty="0"/>
          </a:p>
          <a:p>
            <a:pPr marL="0" indent="0">
              <a:buNone/>
            </a:pPr>
            <a:r>
              <a:rPr lang="en-US" dirty="0" smtClean="0"/>
              <a:t>Remember evolution is the change in allele frequency of a population. </a:t>
            </a:r>
            <a:endParaRPr lang="en-US" dirty="0"/>
          </a:p>
        </p:txBody>
      </p:sp>
    </p:spTree>
    <p:extLst>
      <p:ext uri="{BB962C8B-B14F-4D97-AF65-F5344CB8AC3E}">
        <p14:creationId xmlns:p14="http://schemas.microsoft.com/office/powerpoint/2010/main" val="7100567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struggle for Existence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One of the central themes in life is that more individuals are born than can survive. </a:t>
            </a:r>
          </a:p>
          <a:p>
            <a:pPr marL="0" indent="0">
              <a:buNone/>
            </a:pPr>
            <a:endParaRPr lang="en-US" dirty="0"/>
          </a:p>
          <a:p>
            <a:pPr marL="0" indent="0">
              <a:buNone/>
            </a:pPr>
            <a:r>
              <a:rPr lang="en-US" dirty="0" smtClean="0"/>
              <a:t>Having studied the work of economist Malthus, Darwin realized that this would result in competition for resources. </a:t>
            </a:r>
          </a:p>
          <a:p>
            <a:pPr marL="0" indent="0">
              <a:buNone/>
            </a:pPr>
            <a:endParaRPr lang="en-US" dirty="0"/>
          </a:p>
          <a:p>
            <a:pPr marL="0" indent="0">
              <a:buNone/>
            </a:pPr>
            <a:r>
              <a:rPr lang="en-US" dirty="0" smtClean="0"/>
              <a:t>Darwin described this as </a:t>
            </a:r>
            <a:r>
              <a:rPr lang="en-US" b="1" dirty="0" smtClean="0"/>
              <a:t>the struggle for existence</a:t>
            </a:r>
            <a:r>
              <a:rPr lang="en-US" dirty="0" smtClean="0"/>
              <a:t>.</a:t>
            </a:r>
          </a:p>
          <a:p>
            <a:pPr marL="0" indent="0">
              <a:buNone/>
            </a:pPr>
            <a:endParaRPr lang="en-US" dirty="0"/>
          </a:p>
          <a:p>
            <a:pPr marL="0" indent="0">
              <a:buNone/>
            </a:pPr>
            <a:r>
              <a:rPr lang="en-US" dirty="0" smtClean="0"/>
              <a:t>The pressures placed on organisms are known as </a:t>
            </a:r>
            <a:r>
              <a:rPr lang="en-US" b="1" dirty="0" smtClean="0"/>
              <a:t>selection pressures</a:t>
            </a:r>
            <a:r>
              <a:rPr lang="en-US" dirty="0" smtClean="0"/>
              <a:t>. </a:t>
            </a:r>
            <a:endParaRPr lang="en-US" dirty="0"/>
          </a:p>
        </p:txBody>
      </p:sp>
    </p:spTree>
    <p:extLst>
      <p:ext uri="{BB962C8B-B14F-4D97-AF65-F5344CB8AC3E}">
        <p14:creationId xmlns:p14="http://schemas.microsoft.com/office/powerpoint/2010/main" val="13978924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and Adaptation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Darwin knew that individuals had </a:t>
            </a:r>
            <a:r>
              <a:rPr lang="en-US" b="1" dirty="0" smtClean="0"/>
              <a:t>natural variation </a:t>
            </a:r>
            <a:r>
              <a:rPr lang="en-US" dirty="0" smtClean="0"/>
              <a:t>amongst their </a:t>
            </a:r>
            <a:r>
              <a:rPr lang="en-US" b="1" dirty="0" smtClean="0"/>
              <a:t>heritable traits</a:t>
            </a:r>
            <a:r>
              <a:rPr lang="en-US" dirty="0" smtClean="0"/>
              <a:t>. </a:t>
            </a:r>
          </a:p>
          <a:p>
            <a:pPr marL="0" indent="0">
              <a:buNone/>
            </a:pPr>
            <a:endParaRPr lang="en-US" dirty="0"/>
          </a:p>
          <a:p>
            <a:pPr marL="0" indent="0">
              <a:buNone/>
            </a:pPr>
            <a:r>
              <a:rPr lang="en-US" dirty="0" smtClean="0"/>
              <a:t>He hypothesized that some of those variants were better suited to survival than others.</a:t>
            </a:r>
          </a:p>
          <a:p>
            <a:pPr marL="0" indent="0">
              <a:buNone/>
            </a:pPr>
            <a:endParaRPr lang="en-US" dirty="0"/>
          </a:p>
          <a:p>
            <a:pPr marL="0" indent="0">
              <a:buNone/>
            </a:pPr>
            <a:r>
              <a:rPr lang="en-US" dirty="0" smtClean="0"/>
              <a:t>For example predators that are faster or have bigger claws might be more successful hunters and therefore catch more food. This in turn might result in them producing more offspring. </a:t>
            </a:r>
          </a:p>
          <a:p>
            <a:pPr marL="0" indent="0">
              <a:buNone/>
            </a:pPr>
            <a:endParaRPr lang="en-US" dirty="0"/>
          </a:p>
          <a:p>
            <a:pPr marL="0" indent="0">
              <a:buNone/>
            </a:pPr>
            <a:r>
              <a:rPr lang="en-US" dirty="0" smtClean="0"/>
              <a:t>Darwin termed such beneficial heritable traits </a:t>
            </a:r>
            <a:r>
              <a:rPr lang="en-US" b="1" dirty="0" smtClean="0"/>
              <a:t>adaptations</a:t>
            </a:r>
            <a:r>
              <a:rPr lang="en-US" dirty="0" smtClean="0"/>
              <a:t>. </a:t>
            </a:r>
            <a:endParaRPr lang="en-US" dirty="0"/>
          </a:p>
        </p:txBody>
      </p:sp>
    </p:spTree>
    <p:extLst>
      <p:ext uri="{BB962C8B-B14F-4D97-AF65-F5344CB8AC3E}">
        <p14:creationId xmlns:p14="http://schemas.microsoft.com/office/powerpoint/2010/main" val="40252252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Fitness</a:t>
            </a:r>
            <a:endParaRPr lang="en-US" dirty="0"/>
          </a:p>
        </p:txBody>
      </p:sp>
      <p:sp>
        <p:nvSpPr>
          <p:cNvPr id="3" name="Content Placeholder 2"/>
          <p:cNvSpPr>
            <a:spLocks noGrp="1"/>
          </p:cNvSpPr>
          <p:nvPr>
            <p:ph idx="1"/>
          </p:nvPr>
        </p:nvSpPr>
        <p:spPr/>
        <p:txBody>
          <a:bodyPr/>
          <a:lstStyle/>
          <a:p>
            <a:pPr marL="0" indent="0">
              <a:buNone/>
            </a:pPr>
            <a:r>
              <a:rPr lang="en-US" dirty="0" smtClean="0"/>
              <a:t>Darwin realized that there is a connection between an organism and the way it interacts with its environment.</a:t>
            </a:r>
          </a:p>
          <a:p>
            <a:pPr marL="0" indent="0">
              <a:buNone/>
            </a:pPr>
            <a:endParaRPr lang="en-US" dirty="0"/>
          </a:p>
          <a:p>
            <a:pPr marL="0" indent="0">
              <a:buNone/>
            </a:pPr>
            <a:r>
              <a:rPr lang="en-US" b="1" dirty="0" smtClean="0"/>
              <a:t>Fitness</a:t>
            </a:r>
            <a:r>
              <a:rPr lang="en-US" dirty="0" smtClean="0"/>
              <a:t> describes how well an organism can survive and reproduce in the ecosystem in which it lives. </a:t>
            </a:r>
          </a:p>
          <a:p>
            <a:pPr marL="0" indent="0">
              <a:buNone/>
            </a:pPr>
            <a:endParaRPr lang="en-US" dirty="0"/>
          </a:p>
          <a:p>
            <a:pPr marL="0" indent="0">
              <a:buNone/>
            </a:pPr>
            <a:r>
              <a:rPr lang="en-US" dirty="0" smtClean="0"/>
              <a:t> Well adapted individuals are said to have a higher level of fitness than those organisms less well adapted. </a:t>
            </a:r>
            <a:endParaRPr lang="en-US" dirty="0"/>
          </a:p>
        </p:txBody>
      </p:sp>
    </p:spTree>
    <p:extLst>
      <p:ext uri="{BB962C8B-B14F-4D97-AF65-F5344CB8AC3E}">
        <p14:creationId xmlns:p14="http://schemas.microsoft.com/office/powerpoint/2010/main" val="24335975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52" y="17462"/>
            <a:ext cx="9733547" cy="1325563"/>
          </a:xfrm>
        </p:spPr>
        <p:txBody>
          <a:bodyPr/>
          <a:lstStyle/>
          <a:p>
            <a:r>
              <a:rPr lang="en-US" dirty="0" smtClean="0"/>
              <a:t>Don’t let hunger happen to you</a:t>
            </a:r>
            <a:endParaRPr lang="en-US" dirty="0"/>
          </a:p>
        </p:txBody>
      </p:sp>
      <p:pic>
        <p:nvPicPr>
          <p:cNvPr id="5" name="Picture 4"/>
          <p:cNvPicPr>
            <a:picLocks noChangeAspect="1"/>
          </p:cNvPicPr>
          <p:nvPr/>
        </p:nvPicPr>
        <p:blipFill>
          <a:blip r:embed="rId2"/>
          <a:stretch>
            <a:fillRect/>
          </a:stretch>
        </p:blipFill>
        <p:spPr>
          <a:xfrm>
            <a:off x="1620252" y="1825625"/>
            <a:ext cx="6033855" cy="4351338"/>
          </a:xfrm>
          <a:prstGeom prst="rect">
            <a:avLst/>
          </a:prstGeom>
        </p:spPr>
      </p:pic>
      <p:sp>
        <p:nvSpPr>
          <p:cNvPr id="6" name="TextBox 5"/>
          <p:cNvSpPr txBox="1"/>
          <p:nvPr/>
        </p:nvSpPr>
        <p:spPr>
          <a:xfrm>
            <a:off x="7886701" y="1185138"/>
            <a:ext cx="4114800" cy="5632311"/>
          </a:xfrm>
          <a:prstGeom prst="rect">
            <a:avLst/>
          </a:prstGeom>
          <a:noFill/>
        </p:spPr>
        <p:txBody>
          <a:bodyPr wrap="square" rtlCol="0">
            <a:spAutoFit/>
          </a:bodyPr>
          <a:lstStyle/>
          <a:p>
            <a:r>
              <a:rPr lang="en-US" sz="2400" dirty="0" smtClean="0"/>
              <a:t>The ‘rock pocket mouse” is known as the snickers bar of the desert because so many animals eat them. </a:t>
            </a:r>
          </a:p>
          <a:p>
            <a:endParaRPr lang="en-US" sz="2400" dirty="0"/>
          </a:p>
          <a:p>
            <a:r>
              <a:rPr lang="en-US" sz="2400" dirty="0" smtClean="0"/>
              <a:t>As you can see different varieties have evolved different colors to provide some camouflage.</a:t>
            </a:r>
          </a:p>
          <a:p>
            <a:endParaRPr lang="en-US" sz="2400" dirty="0"/>
          </a:p>
          <a:p>
            <a:r>
              <a:rPr lang="en-US" sz="2400" dirty="0" smtClean="0"/>
              <a:t>Better camouflaged individuals will have a better chance of survival and thus be more likely to produce offspring with the same traits as them. </a:t>
            </a:r>
            <a:endParaRPr lang="en-US" sz="2400" dirty="0"/>
          </a:p>
        </p:txBody>
      </p:sp>
    </p:spTree>
    <p:extLst>
      <p:ext uri="{BB962C8B-B14F-4D97-AF65-F5344CB8AC3E}">
        <p14:creationId xmlns:p14="http://schemas.microsoft.com/office/powerpoint/2010/main" val="1646274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56779" y="5019675"/>
            <a:ext cx="2476500" cy="1838325"/>
          </a:xfrm>
          <a:prstGeom prst="rect">
            <a:avLst/>
          </a:prstGeom>
        </p:spPr>
      </p:pic>
      <p:sp>
        <p:nvSpPr>
          <p:cNvPr id="2" name="Title 1"/>
          <p:cNvSpPr>
            <a:spLocks noGrp="1"/>
          </p:cNvSpPr>
          <p:nvPr>
            <p:ph type="title"/>
          </p:nvPr>
        </p:nvSpPr>
        <p:spPr/>
        <p:txBody>
          <a:bodyPr/>
          <a:lstStyle/>
          <a:p>
            <a:r>
              <a:rPr lang="en-US" dirty="0" smtClean="0"/>
              <a:t>Artificial Selection</a:t>
            </a:r>
            <a:endParaRPr lang="en-US" dirty="0"/>
          </a:p>
        </p:txBody>
      </p:sp>
      <p:sp>
        <p:nvSpPr>
          <p:cNvPr id="3" name="Content Placeholder 2"/>
          <p:cNvSpPr>
            <a:spLocks noGrp="1"/>
          </p:cNvSpPr>
          <p:nvPr>
            <p:ph idx="1"/>
          </p:nvPr>
        </p:nvSpPr>
        <p:spPr/>
        <p:txBody>
          <a:bodyPr/>
          <a:lstStyle/>
          <a:p>
            <a:pPr marL="0" indent="0">
              <a:buNone/>
            </a:pPr>
            <a:r>
              <a:rPr lang="en-US" dirty="0" smtClean="0"/>
              <a:t>Darwin studied change produced by plant and animal breeders.</a:t>
            </a:r>
          </a:p>
          <a:p>
            <a:pPr marL="0" indent="0">
              <a:buNone/>
            </a:pPr>
            <a:endParaRPr lang="en-US" dirty="0" smtClean="0"/>
          </a:p>
          <a:p>
            <a:pPr marL="0" indent="0">
              <a:buNone/>
            </a:pPr>
            <a:r>
              <a:rPr lang="en-US" dirty="0" smtClean="0"/>
              <a:t>He noted that several breeders were able to produce plants and animals that we bigger or smaller than their species average</a:t>
            </a:r>
            <a:endParaRPr lang="en-US" dirty="0"/>
          </a:p>
          <a:p>
            <a:pPr marL="0" indent="0">
              <a:buNone/>
            </a:pPr>
            <a:endParaRPr lang="en-US" dirty="0"/>
          </a:p>
          <a:p>
            <a:pPr marL="0" indent="0">
              <a:buNone/>
            </a:pPr>
            <a:r>
              <a:rPr lang="en-US" dirty="0" smtClean="0"/>
              <a:t>He bred several pigeons himself and this told him that some variation could be passed on from generation to generation. </a:t>
            </a:r>
            <a:endParaRPr lang="en-US" dirty="0"/>
          </a:p>
        </p:txBody>
      </p:sp>
      <p:pic>
        <p:nvPicPr>
          <p:cNvPr id="4" name="Picture 3"/>
          <p:cNvPicPr>
            <a:picLocks noChangeAspect="1"/>
          </p:cNvPicPr>
          <p:nvPr/>
        </p:nvPicPr>
        <p:blipFill>
          <a:blip r:embed="rId4"/>
          <a:stretch>
            <a:fillRect/>
          </a:stretch>
        </p:blipFill>
        <p:spPr>
          <a:xfrm>
            <a:off x="10504448" y="4782312"/>
            <a:ext cx="1687551" cy="2075688"/>
          </a:xfrm>
          <a:prstGeom prst="rect">
            <a:avLst/>
          </a:prstGeom>
        </p:spPr>
      </p:pic>
      <p:sp>
        <p:nvSpPr>
          <p:cNvPr id="6" name="TextBox 5"/>
          <p:cNvSpPr txBox="1"/>
          <p:nvPr/>
        </p:nvSpPr>
        <p:spPr>
          <a:xfrm>
            <a:off x="5563482" y="5715298"/>
            <a:ext cx="4480560" cy="923330"/>
          </a:xfrm>
          <a:prstGeom prst="rect">
            <a:avLst/>
          </a:prstGeom>
          <a:noFill/>
        </p:spPr>
        <p:txBody>
          <a:bodyPr wrap="square" rtlCol="0">
            <a:spAutoFit/>
          </a:bodyPr>
          <a:lstStyle/>
          <a:p>
            <a:r>
              <a:rPr lang="en-US" dirty="0" smtClean="0"/>
              <a:t>In artificial selection nature provides the variation and humans select the traits they find useful. </a:t>
            </a:r>
            <a:endParaRPr lang="en-US" dirty="0"/>
          </a:p>
        </p:txBody>
      </p:sp>
    </p:spTree>
    <p:extLst>
      <p:ext uri="{BB962C8B-B14F-4D97-AF65-F5344CB8AC3E}">
        <p14:creationId xmlns:p14="http://schemas.microsoft.com/office/powerpoint/2010/main" val="16013204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53" y="209048"/>
            <a:ext cx="9733547" cy="1325563"/>
          </a:xfrm>
        </p:spPr>
        <p:txBody>
          <a:bodyPr/>
          <a:lstStyle/>
          <a:p>
            <a:r>
              <a:rPr lang="en-US" dirty="0" smtClean="0"/>
              <a:t>Survival of the Fittest</a:t>
            </a:r>
            <a:endParaRPr lang="en-US" dirty="0"/>
          </a:p>
        </p:txBody>
      </p:sp>
      <p:sp>
        <p:nvSpPr>
          <p:cNvPr id="3" name="Content Placeholder 2"/>
          <p:cNvSpPr>
            <a:spLocks noGrp="1"/>
          </p:cNvSpPr>
          <p:nvPr>
            <p:ph idx="1"/>
          </p:nvPr>
        </p:nvSpPr>
        <p:spPr>
          <a:xfrm>
            <a:off x="1620252" y="1350137"/>
            <a:ext cx="9733547" cy="4351338"/>
          </a:xfrm>
        </p:spPr>
        <p:txBody>
          <a:bodyPr/>
          <a:lstStyle/>
          <a:p>
            <a:pPr marL="0" indent="0">
              <a:buNone/>
            </a:pPr>
            <a:r>
              <a:rPr lang="en-US" dirty="0"/>
              <a:t>An individual with high </a:t>
            </a:r>
            <a:r>
              <a:rPr lang="en-US" b="1" dirty="0"/>
              <a:t>fitness</a:t>
            </a:r>
            <a:r>
              <a:rPr lang="en-US" dirty="0"/>
              <a:t> will have more offspring and will pass on its genes more frequently and an individual with low fitness.</a:t>
            </a:r>
          </a:p>
          <a:p>
            <a:pPr marL="0" indent="0">
              <a:buNone/>
            </a:pPr>
            <a:endParaRPr lang="en-US" sz="800" dirty="0"/>
          </a:p>
          <a:p>
            <a:pPr marL="0" indent="0">
              <a:buNone/>
            </a:pPr>
            <a:r>
              <a:rPr lang="en-US" dirty="0"/>
              <a:t>We would expect the following generation to have a higher proportion of fitter individuals – more likely to survive and produce offspring. </a:t>
            </a:r>
          </a:p>
          <a:p>
            <a:endParaRPr lang="en-US" dirty="0"/>
          </a:p>
        </p:txBody>
      </p:sp>
      <p:pic>
        <p:nvPicPr>
          <p:cNvPr id="4" name="Picture 3"/>
          <p:cNvPicPr>
            <a:picLocks noChangeAspect="1"/>
          </p:cNvPicPr>
          <p:nvPr/>
        </p:nvPicPr>
        <p:blipFill>
          <a:blip r:embed="rId2"/>
          <a:stretch>
            <a:fillRect/>
          </a:stretch>
        </p:blipFill>
        <p:spPr>
          <a:xfrm>
            <a:off x="1970972" y="4177405"/>
            <a:ext cx="1991227" cy="1714500"/>
          </a:xfrm>
          <a:prstGeom prst="rect">
            <a:avLst/>
          </a:prstGeom>
        </p:spPr>
      </p:pic>
      <p:pic>
        <p:nvPicPr>
          <p:cNvPr id="5" name="Picture 4"/>
          <p:cNvPicPr>
            <a:picLocks noChangeAspect="1"/>
          </p:cNvPicPr>
          <p:nvPr/>
        </p:nvPicPr>
        <p:blipFill>
          <a:blip r:embed="rId3"/>
          <a:stretch>
            <a:fillRect/>
          </a:stretch>
        </p:blipFill>
        <p:spPr>
          <a:xfrm>
            <a:off x="3962199" y="4177405"/>
            <a:ext cx="2024363" cy="1714500"/>
          </a:xfrm>
          <a:prstGeom prst="rect">
            <a:avLst/>
          </a:prstGeom>
        </p:spPr>
      </p:pic>
      <p:pic>
        <p:nvPicPr>
          <p:cNvPr id="6" name="Picture 5"/>
          <p:cNvPicPr>
            <a:picLocks noChangeAspect="1"/>
          </p:cNvPicPr>
          <p:nvPr/>
        </p:nvPicPr>
        <p:blipFill>
          <a:blip r:embed="rId4"/>
          <a:stretch>
            <a:fillRect/>
          </a:stretch>
        </p:blipFill>
        <p:spPr>
          <a:xfrm>
            <a:off x="5986562" y="4177405"/>
            <a:ext cx="2561782" cy="1714500"/>
          </a:xfrm>
          <a:prstGeom prst="rect">
            <a:avLst/>
          </a:prstGeom>
        </p:spPr>
      </p:pic>
      <p:pic>
        <p:nvPicPr>
          <p:cNvPr id="7" name="Picture 6"/>
          <p:cNvPicPr>
            <a:picLocks noChangeAspect="1"/>
          </p:cNvPicPr>
          <p:nvPr/>
        </p:nvPicPr>
        <p:blipFill>
          <a:blip r:embed="rId5"/>
          <a:stretch>
            <a:fillRect/>
          </a:stretch>
        </p:blipFill>
        <p:spPr>
          <a:xfrm>
            <a:off x="8548344" y="4177405"/>
            <a:ext cx="2495550" cy="1714500"/>
          </a:xfrm>
          <a:prstGeom prst="rect">
            <a:avLst/>
          </a:prstGeom>
        </p:spPr>
      </p:pic>
      <p:sp>
        <p:nvSpPr>
          <p:cNvPr id="8" name="TextBox 7"/>
          <p:cNvSpPr txBox="1"/>
          <p:nvPr/>
        </p:nvSpPr>
        <p:spPr>
          <a:xfrm>
            <a:off x="1773936" y="6135624"/>
            <a:ext cx="9579863" cy="400110"/>
          </a:xfrm>
          <a:prstGeom prst="rect">
            <a:avLst/>
          </a:prstGeom>
          <a:noFill/>
        </p:spPr>
        <p:txBody>
          <a:bodyPr wrap="square" rtlCol="0">
            <a:spAutoFit/>
          </a:bodyPr>
          <a:lstStyle/>
          <a:p>
            <a:r>
              <a:rPr lang="en-US" sz="2000" dirty="0" smtClean="0"/>
              <a:t>An organisms fitness is not just about how big it is or how good it is at fighting.</a:t>
            </a:r>
            <a:endParaRPr lang="en-US" sz="2000" dirty="0"/>
          </a:p>
        </p:txBody>
      </p:sp>
    </p:spTree>
    <p:extLst>
      <p:ext uri="{BB962C8B-B14F-4D97-AF65-F5344CB8AC3E}">
        <p14:creationId xmlns:p14="http://schemas.microsoft.com/office/powerpoint/2010/main" val="8547181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6352032" y="198120"/>
            <a:ext cx="559003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sz="2400" b="1" dirty="0" err="1">
                <a:latin typeface="+mn-lt"/>
              </a:rPr>
              <a:t>What</a:t>
            </a:r>
            <a:r>
              <a:rPr lang="es-ES_tradnl" sz="2400" b="1" dirty="0">
                <a:latin typeface="+mn-lt"/>
              </a:rPr>
              <a:t> </a:t>
            </a:r>
            <a:r>
              <a:rPr lang="es-ES_tradnl" sz="2400" b="1" dirty="0" err="1">
                <a:latin typeface="+mn-lt"/>
              </a:rPr>
              <a:t>did</a:t>
            </a:r>
            <a:r>
              <a:rPr lang="es-ES_tradnl" sz="2400" b="1" dirty="0">
                <a:latin typeface="+mn-lt"/>
              </a:rPr>
              <a:t> “</a:t>
            </a:r>
            <a:r>
              <a:rPr lang="es-ES_tradnl" sz="2400" b="1" dirty="0" err="1">
                <a:latin typeface="+mn-lt"/>
              </a:rPr>
              <a:t>On</a:t>
            </a:r>
            <a:r>
              <a:rPr lang="es-ES_tradnl" sz="2400" b="1" dirty="0">
                <a:latin typeface="+mn-lt"/>
              </a:rPr>
              <a:t> </a:t>
            </a:r>
            <a:r>
              <a:rPr lang="es-ES_tradnl" sz="2400" b="1" dirty="0" err="1">
                <a:latin typeface="+mn-lt"/>
              </a:rPr>
              <a:t>T</a:t>
            </a:r>
            <a:r>
              <a:rPr lang="es-ES_tradnl" sz="2400" b="1" dirty="0" err="1" smtClean="0">
                <a:latin typeface="+mn-lt"/>
              </a:rPr>
              <a:t>he</a:t>
            </a:r>
            <a:r>
              <a:rPr lang="es-ES_tradnl" sz="2400" b="1" dirty="0" smtClean="0">
                <a:latin typeface="+mn-lt"/>
              </a:rPr>
              <a:t> </a:t>
            </a:r>
            <a:r>
              <a:rPr lang="es-ES_tradnl" sz="2400" b="1" dirty="0" err="1">
                <a:latin typeface="+mn-lt"/>
              </a:rPr>
              <a:t>Origin</a:t>
            </a:r>
            <a:r>
              <a:rPr lang="es-ES_tradnl" sz="2400" b="1" dirty="0">
                <a:latin typeface="+mn-lt"/>
              </a:rPr>
              <a:t> of </a:t>
            </a:r>
            <a:r>
              <a:rPr lang="es-ES_tradnl" sz="2400" b="1" dirty="0" err="1">
                <a:latin typeface="+mn-lt"/>
              </a:rPr>
              <a:t>Species</a:t>
            </a:r>
            <a:r>
              <a:rPr lang="es-ES_tradnl" sz="2400" b="1" dirty="0">
                <a:latin typeface="+mn-lt"/>
              </a:rPr>
              <a:t> </a:t>
            </a:r>
            <a:r>
              <a:rPr lang="es-ES_tradnl" sz="2400" b="1" dirty="0" err="1">
                <a:latin typeface="+mn-lt"/>
              </a:rPr>
              <a:t>by</a:t>
            </a:r>
            <a:r>
              <a:rPr lang="es-ES_tradnl" sz="2400" b="1" dirty="0">
                <a:latin typeface="+mn-lt"/>
              </a:rPr>
              <a:t> </a:t>
            </a:r>
            <a:r>
              <a:rPr lang="es-ES_tradnl" sz="2400" b="1" dirty="0" err="1">
                <a:latin typeface="+mn-lt"/>
              </a:rPr>
              <a:t>Means</a:t>
            </a:r>
            <a:r>
              <a:rPr lang="es-ES_tradnl" sz="2400" b="1" dirty="0">
                <a:latin typeface="+mn-lt"/>
              </a:rPr>
              <a:t> of Natural </a:t>
            </a:r>
            <a:r>
              <a:rPr lang="es-ES_tradnl" sz="2400" b="1" dirty="0" err="1">
                <a:latin typeface="+mn-lt"/>
              </a:rPr>
              <a:t>Selection</a:t>
            </a:r>
            <a:r>
              <a:rPr lang="es-ES_tradnl" sz="2400" b="1" dirty="0">
                <a:latin typeface="+mn-lt"/>
              </a:rPr>
              <a:t>” </a:t>
            </a:r>
            <a:r>
              <a:rPr lang="es-ES_tradnl" sz="2400" b="1" dirty="0" err="1" smtClean="0">
                <a:latin typeface="+mn-lt"/>
              </a:rPr>
              <a:t>really</a:t>
            </a:r>
            <a:r>
              <a:rPr lang="es-ES_tradnl" sz="2400" b="1" dirty="0" smtClean="0">
                <a:latin typeface="+mn-lt"/>
              </a:rPr>
              <a:t> </a:t>
            </a:r>
            <a:r>
              <a:rPr lang="es-ES_tradnl" sz="2400" b="1" dirty="0" err="1" smtClean="0">
                <a:latin typeface="+mn-lt"/>
              </a:rPr>
              <a:t>say</a:t>
            </a:r>
            <a:r>
              <a:rPr lang="es-ES_tradnl" sz="2400" b="1" dirty="0" smtClean="0">
                <a:latin typeface="+mn-lt"/>
              </a:rPr>
              <a:t>?</a:t>
            </a:r>
            <a:endParaRPr lang="es-ES_tradnl" sz="2400" b="1" dirty="0">
              <a:latin typeface="+mn-lt"/>
            </a:endParaRPr>
          </a:p>
          <a:p>
            <a:pPr eaLnBrk="1" hangingPunct="1">
              <a:spcBef>
                <a:spcPct val="0"/>
              </a:spcBef>
              <a:buFontTx/>
              <a:buNone/>
            </a:pPr>
            <a:r>
              <a:rPr lang="es-ES_tradnl" b="1" dirty="0">
                <a:latin typeface="Comic Sans MS" panose="030F0702030302020204" pitchFamily="66" charset="0"/>
              </a:rPr>
              <a:t> </a:t>
            </a:r>
          </a:p>
          <a:p>
            <a:pPr eaLnBrk="1" hangingPunct="1">
              <a:spcBef>
                <a:spcPct val="0"/>
              </a:spcBef>
              <a:buFontTx/>
              <a:buNone/>
            </a:pPr>
            <a:endParaRPr lang="es-ES_tradnl" b="1" dirty="0">
              <a:latin typeface="Comic Sans MS" panose="030F0702030302020204" pitchFamily="66" charset="0"/>
            </a:endParaRPr>
          </a:p>
        </p:txBody>
      </p:sp>
      <p:sp>
        <p:nvSpPr>
          <p:cNvPr id="31748" name="TextBox 4"/>
          <p:cNvSpPr txBox="1">
            <a:spLocks noChangeArrowheads="1"/>
          </p:cNvSpPr>
          <p:nvPr/>
        </p:nvSpPr>
        <p:spPr bwMode="auto">
          <a:xfrm>
            <a:off x="6562344" y="1402081"/>
            <a:ext cx="3810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sz="2400" dirty="0"/>
              <a:t>Populations have variations.</a:t>
            </a:r>
          </a:p>
          <a:p>
            <a:pPr eaLnBrk="1" hangingPunct="1">
              <a:spcBef>
                <a:spcPct val="0"/>
              </a:spcBef>
            </a:pPr>
            <a:endParaRPr lang="en-US" sz="2400" dirty="0"/>
          </a:p>
          <a:p>
            <a:pPr eaLnBrk="1" hangingPunct="1">
              <a:spcBef>
                <a:spcPct val="0"/>
              </a:spcBef>
            </a:pPr>
            <a:r>
              <a:rPr lang="en-US" sz="2400" dirty="0"/>
              <a:t>Some variations are favorable.</a:t>
            </a:r>
          </a:p>
          <a:p>
            <a:pPr eaLnBrk="1" hangingPunct="1">
              <a:spcBef>
                <a:spcPct val="0"/>
              </a:spcBef>
            </a:pPr>
            <a:endParaRPr lang="en-US" sz="2400" dirty="0"/>
          </a:p>
          <a:p>
            <a:pPr eaLnBrk="1" hangingPunct="1">
              <a:spcBef>
                <a:spcPct val="0"/>
              </a:spcBef>
            </a:pPr>
            <a:r>
              <a:rPr lang="en-US" sz="2400" dirty="0"/>
              <a:t>More offspring are produced than survive.</a:t>
            </a:r>
          </a:p>
          <a:p>
            <a:pPr eaLnBrk="1" hangingPunct="1">
              <a:spcBef>
                <a:spcPct val="0"/>
              </a:spcBef>
            </a:pPr>
            <a:endParaRPr lang="en-US" sz="2400" dirty="0"/>
          </a:p>
          <a:p>
            <a:pPr eaLnBrk="1" hangingPunct="1">
              <a:spcBef>
                <a:spcPct val="0"/>
              </a:spcBef>
            </a:pPr>
            <a:r>
              <a:rPr lang="en-US" sz="2400" dirty="0"/>
              <a:t>Those that survive have favorable traits.</a:t>
            </a:r>
          </a:p>
          <a:p>
            <a:pPr eaLnBrk="1" hangingPunct="1">
              <a:spcBef>
                <a:spcPct val="0"/>
              </a:spcBef>
            </a:pPr>
            <a:endParaRPr lang="en-US" sz="2400" dirty="0"/>
          </a:p>
          <a:p>
            <a:pPr eaLnBrk="1" hangingPunct="1">
              <a:spcBef>
                <a:spcPct val="0"/>
              </a:spcBef>
            </a:pPr>
            <a:r>
              <a:rPr lang="en-US" sz="2400" dirty="0"/>
              <a:t>A population changes over time.</a:t>
            </a:r>
          </a:p>
        </p:txBody>
      </p:sp>
      <p:pic>
        <p:nvPicPr>
          <p:cNvPr id="5" name="Picture 2" descr="22-00-OriginOfSpe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414" y="0"/>
            <a:ext cx="4595786" cy="67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1746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Theory of Evolution</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Darwin developed his theory of evolution without knowing about DNA or the way in which it ultimately codes for proteins. </a:t>
            </a:r>
          </a:p>
          <a:p>
            <a:pPr marL="0" indent="0">
              <a:buNone/>
            </a:pPr>
            <a:endParaRPr lang="en-US" dirty="0"/>
          </a:p>
          <a:p>
            <a:pPr marL="0" indent="0">
              <a:buNone/>
            </a:pPr>
            <a:r>
              <a:rPr lang="en-US" dirty="0" smtClean="0"/>
              <a:t>He had know idea how heritable traits could be passed from one generation to the next.</a:t>
            </a:r>
          </a:p>
          <a:p>
            <a:pPr marL="0" indent="0">
              <a:buNone/>
            </a:pPr>
            <a:endParaRPr lang="en-US" dirty="0"/>
          </a:p>
          <a:p>
            <a:pPr marL="0" indent="0">
              <a:buNone/>
            </a:pPr>
            <a:r>
              <a:rPr lang="en-US" dirty="0" smtClean="0"/>
              <a:t>In the 1930s biologists connected Mendel’s work to Darwin’s</a:t>
            </a:r>
          </a:p>
          <a:p>
            <a:pPr marL="0" indent="0">
              <a:buNone/>
            </a:pPr>
            <a:endParaRPr lang="en-US" dirty="0"/>
          </a:p>
          <a:p>
            <a:pPr marL="0" indent="0">
              <a:buNone/>
            </a:pPr>
            <a:r>
              <a:rPr lang="en-US" dirty="0" smtClean="0"/>
              <a:t>Changes in genes produces heritable variation on which </a:t>
            </a:r>
            <a:r>
              <a:rPr lang="en-US" b="1" dirty="0" smtClean="0"/>
              <a:t>natural selection</a:t>
            </a:r>
            <a:r>
              <a:rPr lang="en-US" dirty="0" smtClean="0"/>
              <a:t> can occur.</a:t>
            </a:r>
            <a:endParaRPr lang="en-US" dirty="0"/>
          </a:p>
        </p:txBody>
      </p:sp>
    </p:spTree>
    <p:extLst>
      <p:ext uri="{BB962C8B-B14F-4D97-AF65-F5344CB8AC3E}">
        <p14:creationId xmlns:p14="http://schemas.microsoft.com/office/powerpoint/2010/main" val="20075598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2548" y="2612009"/>
            <a:ext cx="9733548" cy="3313303"/>
          </a:xfrm>
        </p:spPr>
        <p:txBody>
          <a:bodyPr>
            <a:noAutofit/>
          </a:bodyPr>
          <a:lstStyle/>
          <a:p>
            <a:pPr marL="0" indent="0">
              <a:buNone/>
            </a:pPr>
            <a:r>
              <a:rPr lang="en-US" sz="3200" i="1" dirty="0" smtClean="0"/>
              <a:t>Evolution is the result of genetic changes that occur in constantly changing environments. </a:t>
            </a:r>
          </a:p>
          <a:p>
            <a:pPr marL="0" indent="0">
              <a:buNone/>
            </a:pPr>
            <a:endParaRPr lang="en-US" sz="3200" i="1" dirty="0"/>
          </a:p>
          <a:p>
            <a:pPr marL="0" indent="0">
              <a:buNone/>
            </a:pPr>
            <a:r>
              <a:rPr lang="en-US" sz="3200" i="1" dirty="0" smtClean="0"/>
              <a:t>Over many generations, changes in the genetic make-up of populations may affect biodiversity through speciation and extinction. </a:t>
            </a:r>
            <a:endParaRPr lang="en-US" sz="3200" i="1" dirty="0"/>
          </a:p>
        </p:txBody>
      </p:sp>
      <p:sp>
        <p:nvSpPr>
          <p:cNvPr id="4" name="TextBox 3"/>
          <p:cNvSpPr txBox="1"/>
          <p:nvPr/>
        </p:nvSpPr>
        <p:spPr>
          <a:xfrm>
            <a:off x="4361688" y="1554480"/>
            <a:ext cx="3749040" cy="707886"/>
          </a:xfrm>
          <a:prstGeom prst="rect">
            <a:avLst/>
          </a:prstGeom>
          <a:noFill/>
        </p:spPr>
        <p:txBody>
          <a:bodyPr wrap="square" rtlCol="0">
            <a:spAutoFit/>
          </a:bodyPr>
          <a:lstStyle/>
          <a:p>
            <a:r>
              <a:rPr lang="en-US" sz="4000" b="1" dirty="0" smtClean="0"/>
              <a:t>Central Concept</a:t>
            </a:r>
            <a:endParaRPr lang="en-US" sz="4000" b="1" dirty="0"/>
          </a:p>
        </p:txBody>
      </p:sp>
    </p:spTree>
    <p:extLst>
      <p:ext uri="{BB962C8B-B14F-4D97-AF65-F5344CB8AC3E}">
        <p14:creationId xmlns:p14="http://schemas.microsoft.com/office/powerpoint/2010/main" val="15257858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Selection</a:t>
            </a:r>
            <a:endParaRPr lang="en-US" b="1" dirty="0"/>
          </a:p>
        </p:txBody>
      </p:sp>
      <p:sp>
        <p:nvSpPr>
          <p:cNvPr id="3" name="Content Placeholder 2"/>
          <p:cNvSpPr>
            <a:spLocks noGrp="1"/>
          </p:cNvSpPr>
          <p:nvPr>
            <p:ph idx="1"/>
          </p:nvPr>
        </p:nvSpPr>
        <p:spPr/>
        <p:txBody>
          <a:bodyPr/>
          <a:lstStyle/>
          <a:p>
            <a:pPr marL="0" indent="0">
              <a:buNone/>
            </a:pPr>
            <a:r>
              <a:rPr lang="en-US" dirty="0" smtClean="0"/>
              <a:t>Natural selection is the gradual process by which traits become more or less common in a </a:t>
            </a:r>
            <a:r>
              <a:rPr lang="en-US" b="1" dirty="0" smtClean="0"/>
              <a:t>population</a:t>
            </a:r>
            <a:r>
              <a:rPr lang="en-US" dirty="0" smtClean="0"/>
              <a:t>.</a:t>
            </a:r>
          </a:p>
          <a:p>
            <a:pPr marL="0" indent="0">
              <a:buNone/>
            </a:pPr>
            <a:endParaRPr lang="en-US" dirty="0"/>
          </a:p>
          <a:p>
            <a:pPr marL="0" indent="0">
              <a:buNone/>
            </a:pPr>
            <a:r>
              <a:rPr lang="en-US" dirty="0" smtClean="0"/>
              <a:t>A population is the summation of all of the same group or species that live in a specific geographical area and interbreed. </a:t>
            </a:r>
          </a:p>
          <a:p>
            <a:pPr marL="0" indent="0">
              <a:buNone/>
            </a:pPr>
            <a:endParaRPr lang="en-US" dirty="0"/>
          </a:p>
          <a:p>
            <a:pPr marL="0" indent="0">
              <a:buNone/>
            </a:pPr>
            <a:r>
              <a:rPr lang="en-US" dirty="0" smtClean="0"/>
              <a:t>Darwin also coined the phrase </a:t>
            </a:r>
            <a:r>
              <a:rPr lang="en-US" b="1" dirty="0" smtClean="0"/>
              <a:t>decent with modification</a:t>
            </a:r>
            <a:r>
              <a:rPr lang="en-US" dirty="0"/>
              <a:t> </a:t>
            </a:r>
            <a:r>
              <a:rPr lang="en-US" dirty="0" smtClean="0"/>
              <a:t>to describe the way in which traits are changed and passed down over many, many generations.</a:t>
            </a:r>
            <a:endParaRPr lang="en-US" dirty="0"/>
          </a:p>
        </p:txBody>
      </p:sp>
    </p:spTree>
    <p:extLst>
      <p:ext uri="{BB962C8B-B14F-4D97-AF65-F5344CB8AC3E}">
        <p14:creationId xmlns:p14="http://schemas.microsoft.com/office/powerpoint/2010/main" val="15829645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51" y="0"/>
            <a:ext cx="9733547" cy="1325563"/>
          </a:xfrm>
        </p:spPr>
        <p:txBody>
          <a:bodyPr/>
          <a:lstStyle/>
          <a:p>
            <a:r>
              <a:rPr lang="en-US" dirty="0" smtClean="0"/>
              <a:t>Natural Selection</a:t>
            </a:r>
            <a:endParaRPr lang="en-US" dirty="0"/>
          </a:p>
        </p:txBody>
      </p:sp>
      <p:sp>
        <p:nvSpPr>
          <p:cNvPr id="3" name="Content Placeholder 2"/>
          <p:cNvSpPr>
            <a:spLocks noGrp="1"/>
          </p:cNvSpPr>
          <p:nvPr>
            <p:ph idx="1"/>
          </p:nvPr>
        </p:nvSpPr>
        <p:spPr>
          <a:xfrm>
            <a:off x="1620251" y="1095375"/>
            <a:ext cx="9733547" cy="5562600"/>
          </a:xfrm>
        </p:spPr>
        <p:txBody>
          <a:bodyPr>
            <a:normAutofit/>
          </a:bodyPr>
          <a:lstStyle/>
          <a:p>
            <a:pPr marL="0" indent="0">
              <a:buNone/>
            </a:pPr>
            <a:r>
              <a:rPr lang="en-US" b="1" dirty="0" smtClean="0"/>
              <a:t>Natural selection </a:t>
            </a:r>
            <a:r>
              <a:rPr lang="en-US" dirty="0" smtClean="0"/>
              <a:t>is the process by which organisms with variations more suited to their environment survive and leave more offspring.</a:t>
            </a:r>
          </a:p>
          <a:p>
            <a:pPr marL="0" indent="0">
              <a:buNone/>
            </a:pPr>
            <a:endParaRPr lang="en-US" sz="1500" dirty="0"/>
          </a:p>
          <a:p>
            <a:pPr marL="0" indent="0">
              <a:buNone/>
            </a:pPr>
            <a:r>
              <a:rPr lang="en-US" dirty="0" smtClean="0"/>
              <a:t>Natural selection occurs in any situation where:</a:t>
            </a:r>
          </a:p>
          <a:p>
            <a:pPr marL="0" indent="0">
              <a:buNone/>
            </a:pPr>
            <a:endParaRPr lang="en-US" sz="1400" dirty="0" smtClean="0"/>
          </a:p>
          <a:p>
            <a:r>
              <a:rPr lang="en-US" dirty="0"/>
              <a:t>There is heritable variation (</a:t>
            </a:r>
            <a:r>
              <a:rPr lang="en-US" b="1" dirty="0"/>
              <a:t>variation and adaptation</a:t>
            </a:r>
            <a:r>
              <a:rPr lang="en-US" dirty="0" smtClean="0"/>
              <a:t>)</a:t>
            </a:r>
          </a:p>
          <a:p>
            <a:endParaRPr lang="en-US" sz="1400" dirty="0"/>
          </a:p>
          <a:p>
            <a:r>
              <a:rPr lang="en-US" dirty="0" smtClean="0"/>
              <a:t>More individuals are born than can survive (</a:t>
            </a:r>
            <a:r>
              <a:rPr lang="en-US" b="1" dirty="0" smtClean="0"/>
              <a:t>struggle for existence</a:t>
            </a:r>
            <a:r>
              <a:rPr lang="en-US" dirty="0" smtClean="0"/>
              <a:t>).</a:t>
            </a:r>
            <a:endParaRPr lang="en-US" sz="1600" dirty="0"/>
          </a:p>
          <a:p>
            <a:endParaRPr lang="en-US" sz="1400" dirty="0" smtClean="0"/>
          </a:p>
          <a:p>
            <a:r>
              <a:rPr lang="en-US" dirty="0" smtClean="0"/>
              <a:t>There is variable fitness among individuals (</a:t>
            </a:r>
            <a:r>
              <a:rPr lang="en-US" b="1" dirty="0" smtClean="0"/>
              <a:t>survival of the fittest</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555581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Common is Genetic Variation?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Many genes have at least 2 alleles. Certain organisms have genes with multiple alleles.</a:t>
            </a:r>
          </a:p>
          <a:p>
            <a:pPr marL="0" indent="0">
              <a:buNone/>
            </a:pPr>
            <a:endParaRPr lang="en-US" dirty="0"/>
          </a:p>
          <a:p>
            <a:pPr marL="0" indent="0">
              <a:buNone/>
            </a:pPr>
            <a:r>
              <a:rPr lang="en-US" dirty="0" smtClean="0"/>
              <a:t>Many genetic differences are “invisible” as the differences are only manifested on the biochemical level and not on the phenotypic level. </a:t>
            </a:r>
          </a:p>
          <a:p>
            <a:pPr marL="0" indent="0">
              <a:buNone/>
            </a:pPr>
            <a:endParaRPr lang="en-US" dirty="0"/>
          </a:p>
          <a:p>
            <a:pPr marL="0" indent="0">
              <a:buNone/>
            </a:pPr>
            <a:r>
              <a:rPr lang="en-US" dirty="0" smtClean="0"/>
              <a:t>Additionally many organisms may be </a:t>
            </a:r>
            <a:r>
              <a:rPr lang="en-US" b="1" dirty="0" smtClean="0"/>
              <a:t>heterozygous</a:t>
            </a:r>
            <a:r>
              <a:rPr lang="en-US" dirty="0" smtClean="0"/>
              <a:t> for traits. For example mammals are typically heterozygous for between 4 and 8 percent of traits. </a:t>
            </a:r>
            <a:endParaRPr lang="en-US" dirty="0"/>
          </a:p>
        </p:txBody>
      </p:sp>
    </p:spTree>
    <p:extLst>
      <p:ext uri="{BB962C8B-B14F-4D97-AF65-F5344CB8AC3E}">
        <p14:creationId xmlns:p14="http://schemas.microsoft.com/office/powerpoint/2010/main" val="11776329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and Gene Pools</a:t>
            </a:r>
            <a:endParaRPr lang="en-US" dirty="0"/>
          </a:p>
        </p:txBody>
      </p:sp>
      <p:sp>
        <p:nvSpPr>
          <p:cNvPr id="3" name="Content Placeholder 2"/>
          <p:cNvSpPr>
            <a:spLocks noGrp="1"/>
          </p:cNvSpPr>
          <p:nvPr>
            <p:ph idx="1"/>
          </p:nvPr>
        </p:nvSpPr>
        <p:spPr/>
        <p:txBody>
          <a:bodyPr/>
          <a:lstStyle/>
          <a:p>
            <a:pPr marL="0" indent="0">
              <a:buNone/>
            </a:pPr>
            <a:r>
              <a:rPr lang="en-US" dirty="0" smtClean="0"/>
              <a:t>Genetic variation is studied at the level of the population (we will look at the different levels of ecological study later). </a:t>
            </a:r>
          </a:p>
          <a:p>
            <a:pPr marL="0" indent="0">
              <a:buNone/>
            </a:pPr>
            <a:endParaRPr lang="en-US" dirty="0"/>
          </a:p>
          <a:p>
            <a:pPr marL="0" indent="0">
              <a:buNone/>
            </a:pPr>
            <a:r>
              <a:rPr lang="en-US" dirty="0" smtClean="0"/>
              <a:t>Because members of a population interbreed we say that they share a common group of genes called a </a:t>
            </a:r>
            <a:r>
              <a:rPr lang="en-US" b="1" dirty="0" smtClean="0"/>
              <a:t>gene pool</a:t>
            </a:r>
            <a:r>
              <a:rPr lang="en-US" dirty="0" smtClean="0"/>
              <a:t>. </a:t>
            </a:r>
          </a:p>
          <a:p>
            <a:pPr marL="0" indent="0">
              <a:buNone/>
            </a:pPr>
            <a:endParaRPr lang="en-US" dirty="0"/>
          </a:p>
          <a:p>
            <a:pPr marL="0" indent="0">
              <a:buNone/>
            </a:pPr>
            <a:r>
              <a:rPr lang="en-US" dirty="0" smtClean="0"/>
              <a:t>Within the gene pool we can also look at the relative frequency of an allele. This is the number of times an allele occurs in a gene pool. This is usually expressed as a percentage.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19193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1554</Words>
  <Application>Microsoft Macintosh PowerPoint</Application>
  <PresentationFormat>Custom</PresentationFormat>
  <Paragraphs>160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Evolution and Populations</vt:lpstr>
      <vt:lpstr>The History of Life - Evolutionary diversification </vt:lpstr>
      <vt:lpstr>Artificial Selection</vt:lpstr>
      <vt:lpstr>The Theory of Evolution</vt:lpstr>
      <vt:lpstr>PowerPoint Presentation</vt:lpstr>
      <vt:lpstr>Natural Selection</vt:lpstr>
      <vt:lpstr>Natural Selection</vt:lpstr>
      <vt:lpstr>How Common is Genetic Variation?</vt:lpstr>
      <vt:lpstr>Variation and Gene Pools</vt:lpstr>
      <vt:lpstr>Defining Evolution</vt:lpstr>
      <vt:lpstr>Defining Evolution</vt:lpstr>
      <vt:lpstr>PowerPoint Presentation</vt:lpstr>
      <vt:lpstr>PowerPoint Presentation</vt:lpstr>
      <vt:lpstr>PowerPoint Presentation</vt:lpstr>
      <vt:lpstr>Single-Gene and Polygenic Traits</vt:lpstr>
      <vt:lpstr>Directional Selection</vt:lpstr>
      <vt:lpstr>Stabilizing Selection</vt:lpstr>
      <vt:lpstr>Disruptive selection</vt:lpstr>
      <vt:lpstr>Genetic Drift</vt:lpstr>
      <vt:lpstr>Bottleneck Catastrophic Events or Founder Effect.</vt:lpstr>
      <vt:lpstr>Sources of Genetic Variation</vt:lpstr>
      <vt:lpstr>Mutations</vt:lpstr>
      <vt:lpstr>Gene Shuffling</vt:lpstr>
      <vt:lpstr>Gene Shuffling</vt:lpstr>
      <vt:lpstr>Sexual Reproduction and Evolution</vt:lpstr>
      <vt:lpstr>The struggle for Existence</vt:lpstr>
      <vt:lpstr>Variation and Adaptation</vt:lpstr>
      <vt:lpstr>Fitness</vt:lpstr>
      <vt:lpstr>Don’t let hunger happen to you</vt:lpstr>
      <vt:lpstr>Survival of the Fittest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Populations</dc:title>
  <dc:creator>Andrew McLean</dc:creator>
  <cp:lastModifiedBy>Andrew McLean</cp:lastModifiedBy>
  <cp:revision>7</cp:revision>
  <dcterms:created xsi:type="dcterms:W3CDTF">2014-03-14T18:51:36Z</dcterms:created>
  <dcterms:modified xsi:type="dcterms:W3CDTF">2014-03-24T16:11:27Z</dcterms:modified>
</cp:coreProperties>
</file>