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3" r:id="rId8"/>
    <p:sldId id="262"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80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8846235"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884623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555E31-4C4E-4968-8A45-336A5EB1A019}"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1759635" cy="365125"/>
          </a:xfrm>
        </p:spPr>
        <p:txBody>
          <a:bodyPr/>
          <a:lstStyle/>
          <a:p>
            <a:fld id="{235F51E7-647D-45C9-AC5D-AAB0B1FC65F6}" type="slidenum">
              <a:rPr lang="en-US" smtClean="0"/>
              <a:t>‹#›</a:t>
            </a:fld>
            <a:endParaRPr lang="en-US"/>
          </a:p>
        </p:txBody>
      </p:sp>
      <p:pic>
        <p:nvPicPr>
          <p:cNvPr id="1026" name="Picture 2" descr="https://encrypted-tbn3.gstatic.com/images?q=tbn:ANd9GcRNg-D6wQZ6V-Q9vzTYO-9YXzC0H1NQVENw2VhZ_w0nCXsZYk6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70457" y="0"/>
            <a:ext cx="1821543" cy="174995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encrypted-tbn2.gstatic.com/images?q=tbn:ANd9GcT7iyQQT2vsiRySlZES6enXg5YqvIFsDXJisSA6o05RZDu4hn363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70456" y="1747837"/>
            <a:ext cx="1821543" cy="1685926"/>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encrypted-tbn3.gstatic.com/images?q=tbn:ANd9GcQBFgAtufl2lpNBft3h3jZqHa5fnIe7bEAMokosGRTBcofsofGK3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70457" y="3433763"/>
            <a:ext cx="1821543" cy="1824037"/>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s://encrypted-tbn0.gstatic.com/images?q=tbn:ANd9GcSkNvxWiKR8zVUKBosvIjVCkwkRWL_Rf1vTaPfCM-Nrs5ySUxWL9A"/>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370235" y="5257800"/>
            <a:ext cx="1821765" cy="16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349697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55E31-4C4E-4968-8A45-336A5EB1A019}"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F51E7-647D-45C9-AC5D-AAB0B1FC65F6}" type="slidenum">
              <a:rPr lang="en-US" smtClean="0"/>
              <a:t>‹#›</a:t>
            </a:fld>
            <a:endParaRPr lang="en-US"/>
          </a:p>
        </p:txBody>
      </p:sp>
    </p:spTree>
    <p:extLst>
      <p:ext uri="{BB962C8B-B14F-4D97-AF65-F5344CB8AC3E}">
        <p14:creationId xmlns:p14="http://schemas.microsoft.com/office/powerpoint/2010/main" val="35164730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164533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55E31-4C4E-4968-8A45-336A5EB1A019}"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F51E7-647D-45C9-AC5D-AAB0B1FC65F6}" type="slidenum">
              <a:rPr lang="en-US" smtClean="0"/>
              <a:t>‹#›</a:t>
            </a:fld>
            <a:endParaRPr lang="en-US"/>
          </a:p>
        </p:txBody>
      </p:sp>
    </p:spTree>
    <p:extLst>
      <p:ext uri="{BB962C8B-B14F-4D97-AF65-F5344CB8AC3E}">
        <p14:creationId xmlns:p14="http://schemas.microsoft.com/office/powerpoint/2010/main" val="15345404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55E31-4C4E-4968-8A45-336A5EB1A019}"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F51E7-647D-45C9-AC5D-AAB0B1FC65F6}" type="slidenum">
              <a:rPr lang="en-US" smtClean="0"/>
              <a:t>‹#›</a:t>
            </a:fld>
            <a:endParaRPr lang="en-US"/>
          </a:p>
        </p:txBody>
      </p:sp>
    </p:spTree>
    <p:extLst>
      <p:ext uri="{BB962C8B-B14F-4D97-AF65-F5344CB8AC3E}">
        <p14:creationId xmlns:p14="http://schemas.microsoft.com/office/powerpoint/2010/main" val="32483031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9538385"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953838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55E31-4C4E-4968-8A45-336A5EB1A019}"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F51E7-647D-45C9-AC5D-AAB0B1FC65F6}" type="slidenum">
              <a:rPr lang="en-US" smtClean="0"/>
              <a:t>‹#›</a:t>
            </a:fld>
            <a:endParaRPr lang="en-US"/>
          </a:p>
        </p:txBody>
      </p:sp>
    </p:spTree>
    <p:extLst>
      <p:ext uri="{BB962C8B-B14F-4D97-AF65-F5344CB8AC3E}">
        <p14:creationId xmlns:p14="http://schemas.microsoft.com/office/powerpoint/2010/main" val="34731322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4419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94868" y="1825625"/>
            <a:ext cx="4875368"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555E31-4C4E-4968-8A45-336A5EB1A019}" type="datetimeFigureOut">
              <a:rPr lang="en-US" smtClean="0"/>
              <a:t>3/23/2014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F51E7-647D-45C9-AC5D-AAB0B1FC65F6}" type="slidenum">
              <a:rPr lang="en-US" smtClean="0"/>
              <a:t>‹#›</a:t>
            </a:fld>
            <a:endParaRPr lang="en-US"/>
          </a:p>
        </p:txBody>
      </p:sp>
    </p:spTree>
    <p:extLst>
      <p:ext uri="{BB962C8B-B14F-4D97-AF65-F5344CB8AC3E}">
        <p14:creationId xmlns:p14="http://schemas.microsoft.com/office/powerpoint/2010/main" val="1821822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530447"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456194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4561945"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45668" y="1681163"/>
            <a:ext cx="482456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45668" y="2505075"/>
            <a:ext cx="482456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555E31-4C4E-4968-8A45-336A5EB1A019}" type="datetimeFigureOut">
              <a:rPr lang="en-US" smtClean="0"/>
              <a:t>3/23/2014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5F51E7-647D-45C9-AC5D-AAB0B1FC65F6}" type="slidenum">
              <a:rPr lang="en-US" smtClean="0"/>
              <a:t>‹#›</a:t>
            </a:fld>
            <a:endParaRPr lang="en-US"/>
          </a:p>
        </p:txBody>
      </p:sp>
    </p:spTree>
    <p:extLst>
      <p:ext uri="{BB962C8B-B14F-4D97-AF65-F5344CB8AC3E}">
        <p14:creationId xmlns:p14="http://schemas.microsoft.com/office/powerpoint/2010/main" val="27753446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555E31-4C4E-4968-8A45-336A5EB1A019}" type="datetimeFigureOut">
              <a:rPr lang="en-US" smtClean="0"/>
              <a:t>3/23/2014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5F51E7-647D-45C9-AC5D-AAB0B1FC65F6}" type="slidenum">
              <a:rPr lang="en-US" smtClean="0"/>
              <a:t>‹#›</a:t>
            </a:fld>
            <a:endParaRPr lang="en-US"/>
          </a:p>
        </p:txBody>
      </p:sp>
    </p:spTree>
    <p:extLst>
      <p:ext uri="{BB962C8B-B14F-4D97-AF65-F5344CB8AC3E}">
        <p14:creationId xmlns:p14="http://schemas.microsoft.com/office/powerpoint/2010/main" val="24646568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55E31-4C4E-4968-8A45-336A5EB1A019}" type="datetimeFigureOut">
              <a:rPr lang="en-US" smtClean="0"/>
              <a:t>3/23/2014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5F51E7-647D-45C9-AC5D-AAB0B1FC65F6}" type="slidenum">
              <a:rPr lang="en-US" smtClean="0"/>
              <a:t>‹#›</a:t>
            </a:fld>
            <a:endParaRPr lang="en-US"/>
          </a:p>
        </p:txBody>
      </p:sp>
    </p:spTree>
    <p:extLst>
      <p:ext uri="{BB962C8B-B14F-4D97-AF65-F5344CB8AC3E}">
        <p14:creationId xmlns:p14="http://schemas.microsoft.com/office/powerpoint/2010/main" val="7063507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55E31-4C4E-4968-8A45-336A5EB1A019}" type="datetimeFigureOut">
              <a:rPr lang="en-US" smtClean="0"/>
              <a:t>3/23/2014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F51E7-647D-45C9-AC5D-AAB0B1FC65F6}" type="slidenum">
              <a:rPr lang="en-US" smtClean="0"/>
              <a:t>‹#›</a:t>
            </a:fld>
            <a:endParaRPr lang="en-US"/>
          </a:p>
        </p:txBody>
      </p:sp>
    </p:spTree>
    <p:extLst>
      <p:ext uri="{BB962C8B-B14F-4D97-AF65-F5344CB8AC3E}">
        <p14:creationId xmlns:p14="http://schemas.microsoft.com/office/powerpoint/2010/main" val="17373812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57788" y="995363"/>
            <a:ext cx="521244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55E31-4C4E-4968-8A45-336A5EB1A019}" type="datetimeFigureOut">
              <a:rPr lang="en-US" smtClean="0"/>
              <a:t>3/23/2014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F51E7-647D-45C9-AC5D-AAB0B1FC65F6}" type="slidenum">
              <a:rPr lang="en-US" smtClean="0"/>
              <a:t>‹#›</a:t>
            </a:fld>
            <a:endParaRPr lang="en-US"/>
          </a:p>
        </p:txBody>
      </p:sp>
    </p:spTree>
    <p:extLst>
      <p:ext uri="{BB962C8B-B14F-4D97-AF65-F5344CB8AC3E}">
        <p14:creationId xmlns:p14="http://schemas.microsoft.com/office/powerpoint/2010/main" val="11771840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9532035"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953203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55E31-4C4E-4968-8A45-336A5EB1A019}" type="datetimeFigureOut">
              <a:rPr lang="en-US" smtClean="0"/>
              <a:t>3/23/2014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175963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F51E7-647D-45C9-AC5D-AAB0B1FC65F6}" type="slidenum">
              <a:rPr lang="en-US" smtClean="0"/>
              <a:t>‹#›</a:t>
            </a:fld>
            <a:endParaRPr lang="en-US"/>
          </a:p>
        </p:txBody>
      </p:sp>
      <p:pic>
        <p:nvPicPr>
          <p:cNvPr id="7" name="Picture 2" descr="https://encrypted-tbn3.gstatic.com/images?q=tbn:ANd9GcRNg-D6wQZ6V-Q9vzTYO-9YXzC0H1NQVENw2VhZ_w0nCXsZYk6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515600" y="0"/>
            <a:ext cx="1676400" cy="174995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https://encrypted-tbn2.gstatic.com/images?q=tbn:ANd9GcT7iyQQT2vsiRySlZES6enXg5YqvIFsDXJisSA6o05RZDu4hn363A"/>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15600" y="1747837"/>
            <a:ext cx="1676399" cy="168592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https://encrypted-tbn3.gstatic.com/images?q=tbn:ANd9GcQBFgAtufl2lpNBft3h3jZqHa5fnIe7bEAMokosGRTBcofsofGK3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515600" y="3433763"/>
            <a:ext cx="1676400" cy="182403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8" descr="https://encrypted-tbn0.gstatic.com/images?q=tbn:ANd9GcSkNvxWiKR8zVUKBosvIjVCkwkRWL_Rf1vTaPfCM-Nrs5ySUxWL9A"/>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15600" y="5257800"/>
            <a:ext cx="1676400" cy="16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46504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Climate</a:t>
            </a:r>
            <a:endParaRPr lang="en-US" b="1" dirty="0"/>
          </a:p>
        </p:txBody>
      </p:sp>
      <p:sp>
        <p:nvSpPr>
          <p:cNvPr id="3" name="Subtitle 2"/>
          <p:cNvSpPr>
            <a:spLocks noGrp="1"/>
          </p:cNvSpPr>
          <p:nvPr>
            <p:ph type="subTitle" idx="1"/>
          </p:nvPr>
        </p:nvSpPr>
        <p:spPr/>
        <p:txBody>
          <a:bodyPr/>
          <a:lstStyle/>
          <a:p>
            <a:r>
              <a:rPr lang="en-US" dirty="0" smtClean="0"/>
              <a:t>Chapter 4.1</a:t>
            </a:r>
            <a:endParaRPr lang="en-US" dirty="0"/>
          </a:p>
        </p:txBody>
      </p:sp>
    </p:spTree>
    <p:extLst>
      <p:ext uri="{BB962C8B-B14F-4D97-AF65-F5344CB8AC3E}">
        <p14:creationId xmlns:p14="http://schemas.microsoft.com/office/powerpoint/2010/main" val="622337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a:t>
            </a:r>
            <a:endParaRPr lang="en-US" dirty="0"/>
          </a:p>
        </p:txBody>
      </p:sp>
      <p:sp>
        <p:nvSpPr>
          <p:cNvPr id="3" name="Content Placeholder 2"/>
          <p:cNvSpPr>
            <a:spLocks noGrp="1"/>
          </p:cNvSpPr>
          <p:nvPr>
            <p:ph idx="1"/>
          </p:nvPr>
        </p:nvSpPr>
        <p:spPr/>
        <p:txBody>
          <a:bodyPr/>
          <a:lstStyle/>
          <a:p>
            <a:pPr marL="0" indent="0">
              <a:buNone/>
            </a:pPr>
            <a:r>
              <a:rPr lang="en-US" dirty="0" smtClean="0"/>
              <a:t>The upward and downward movement of air creates wind.</a:t>
            </a:r>
          </a:p>
          <a:p>
            <a:pPr marL="0" indent="0">
              <a:buNone/>
            </a:pPr>
            <a:endParaRPr lang="en-US" dirty="0"/>
          </a:p>
          <a:p>
            <a:pPr marL="0" indent="0">
              <a:buNone/>
            </a:pPr>
            <a:r>
              <a:rPr lang="en-US" dirty="0" smtClean="0"/>
              <a:t>The Earths rotation means that winds usually blow from west to east over the temperate zones and from east to west over the tropics and poles. </a:t>
            </a:r>
            <a:endParaRPr lang="en-US" dirty="0"/>
          </a:p>
        </p:txBody>
      </p:sp>
      <p:pic>
        <p:nvPicPr>
          <p:cNvPr id="4" name="Picture 3"/>
          <p:cNvPicPr>
            <a:picLocks noChangeAspect="1"/>
          </p:cNvPicPr>
          <p:nvPr/>
        </p:nvPicPr>
        <p:blipFill>
          <a:blip r:embed="rId2"/>
          <a:stretch>
            <a:fillRect/>
          </a:stretch>
        </p:blipFill>
        <p:spPr>
          <a:xfrm>
            <a:off x="5897906" y="3929063"/>
            <a:ext cx="2536482" cy="2640012"/>
          </a:xfrm>
          <a:prstGeom prst="rect">
            <a:avLst/>
          </a:prstGeom>
        </p:spPr>
      </p:pic>
    </p:spTree>
    <p:extLst>
      <p:ext uri="{BB962C8B-B14F-4D97-AF65-F5344CB8AC3E}">
        <p14:creationId xmlns:p14="http://schemas.microsoft.com/office/powerpoint/2010/main" val="3685071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Currents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Similar patters of heating and cooling also happen in the oceans.</a:t>
            </a:r>
          </a:p>
          <a:p>
            <a:pPr marL="0" indent="0">
              <a:buNone/>
            </a:pPr>
            <a:endParaRPr lang="en-US" sz="1600" dirty="0"/>
          </a:p>
          <a:p>
            <a:pPr marL="0" indent="0">
              <a:buNone/>
            </a:pPr>
            <a:r>
              <a:rPr lang="en-US" dirty="0" smtClean="0"/>
              <a:t>Surface water is also pushed by wind. Like the winds ocean currents transport enormous amounts of heat.</a:t>
            </a:r>
          </a:p>
          <a:p>
            <a:pPr marL="0" indent="0">
              <a:buNone/>
            </a:pPr>
            <a:endParaRPr lang="en-US" sz="1400" dirty="0"/>
          </a:p>
          <a:p>
            <a:pPr marL="0" indent="0">
              <a:buNone/>
            </a:pPr>
            <a:r>
              <a:rPr lang="en-US" dirty="0" smtClean="0"/>
              <a:t>Warm surface currents add heat and moisture to the air that passes over them.</a:t>
            </a:r>
          </a:p>
          <a:p>
            <a:pPr marL="0" indent="0">
              <a:buNone/>
            </a:pPr>
            <a:endParaRPr lang="en-US" sz="1400" dirty="0"/>
          </a:p>
          <a:p>
            <a:pPr marL="0" indent="0">
              <a:buNone/>
            </a:pPr>
            <a:r>
              <a:rPr lang="en-US" dirty="0" smtClean="0"/>
              <a:t>Cool surface currents cool the air that passes over them. </a:t>
            </a:r>
          </a:p>
          <a:p>
            <a:pPr marL="0" indent="0">
              <a:buNone/>
            </a:pPr>
            <a:endParaRPr lang="en-US" sz="1400" dirty="0"/>
          </a:p>
          <a:p>
            <a:pPr marL="0" indent="0">
              <a:buNone/>
            </a:pPr>
            <a:r>
              <a:rPr lang="en-US" dirty="0" smtClean="0"/>
              <a:t>Deep ocean currents are caused by cold water near the poles sinking and flowing along the ocean floor. This water rises in warmer regions through a process called upwelling.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9455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027906"/>
            <a:ext cx="10523053" cy="5186362"/>
          </a:xfrm>
          <a:prstGeom prst="rect">
            <a:avLst/>
          </a:prstGeom>
        </p:spPr>
      </p:pic>
    </p:spTree>
    <p:extLst>
      <p:ext uri="{BB962C8B-B14F-4D97-AF65-F5344CB8AC3E}">
        <p14:creationId xmlns:p14="http://schemas.microsoft.com/office/powerpoint/2010/main" val="1870981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Weather and Climate</a:t>
            </a:r>
            <a:endParaRPr lang="en-US" b="1" dirty="0"/>
          </a:p>
        </p:txBody>
      </p:sp>
      <p:sp>
        <p:nvSpPr>
          <p:cNvPr id="3" name="Content Placeholder 2"/>
          <p:cNvSpPr>
            <a:spLocks noGrp="1"/>
          </p:cNvSpPr>
          <p:nvPr>
            <p:ph idx="1"/>
          </p:nvPr>
        </p:nvSpPr>
        <p:spPr/>
        <p:txBody>
          <a:bodyPr/>
          <a:lstStyle/>
          <a:p>
            <a:pPr marL="0" indent="0">
              <a:buNone/>
            </a:pPr>
            <a:r>
              <a:rPr lang="en-US" dirty="0" smtClean="0"/>
              <a:t>The weather is the day-to-day condition of the Earth’s atmosphere. </a:t>
            </a:r>
          </a:p>
          <a:p>
            <a:pPr marL="0" indent="0">
              <a:buNone/>
            </a:pPr>
            <a:endParaRPr lang="en-US" dirty="0"/>
          </a:p>
          <a:p>
            <a:pPr marL="0" indent="0">
              <a:buNone/>
            </a:pPr>
            <a:r>
              <a:rPr lang="en-US" b="1" dirty="0" smtClean="0"/>
              <a:t>The climate is defined as the year-after-year patterns of temperature and precipitation. </a:t>
            </a:r>
          </a:p>
          <a:p>
            <a:pPr marL="0" indent="0">
              <a:buNone/>
            </a:pPr>
            <a:endParaRPr lang="en-US" b="1" dirty="0"/>
          </a:p>
          <a:p>
            <a:pPr marL="0" indent="0">
              <a:buNone/>
            </a:pPr>
            <a:r>
              <a:rPr lang="en-US" dirty="0" smtClean="0"/>
              <a:t>Climate is rarely uniform within a region and we will often see differences across small distances creating </a:t>
            </a:r>
            <a:r>
              <a:rPr lang="en-US" b="1" dirty="0" smtClean="0"/>
              <a:t>microclimates. </a:t>
            </a:r>
            <a:endParaRPr lang="en-US" b="1" dirty="0"/>
          </a:p>
        </p:txBody>
      </p:sp>
    </p:spTree>
    <p:extLst>
      <p:ext uri="{BB962C8B-B14F-4D97-AF65-F5344CB8AC3E}">
        <p14:creationId xmlns:p14="http://schemas.microsoft.com/office/powerpoint/2010/main" val="3411972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that Affect Climate</a:t>
            </a:r>
            <a:endParaRPr lang="en-US" dirty="0"/>
          </a:p>
        </p:txBody>
      </p:sp>
      <p:sp>
        <p:nvSpPr>
          <p:cNvPr id="3" name="Content Placeholder 2"/>
          <p:cNvSpPr>
            <a:spLocks noGrp="1"/>
          </p:cNvSpPr>
          <p:nvPr>
            <p:ph idx="1"/>
          </p:nvPr>
        </p:nvSpPr>
        <p:spPr/>
        <p:txBody>
          <a:bodyPr/>
          <a:lstStyle/>
          <a:p>
            <a:pPr marL="0" indent="0">
              <a:buNone/>
            </a:pPr>
            <a:r>
              <a:rPr lang="en-US" dirty="0" smtClean="0"/>
              <a:t>Many factors affect global climate:</a:t>
            </a:r>
          </a:p>
          <a:p>
            <a:pPr marL="0" indent="0">
              <a:buNone/>
            </a:pPr>
            <a:endParaRPr lang="en-US" dirty="0"/>
          </a:p>
          <a:p>
            <a:r>
              <a:rPr lang="en-US" dirty="0" smtClean="0"/>
              <a:t>Solar energy and the greenhouse effect. </a:t>
            </a:r>
          </a:p>
          <a:p>
            <a:pPr marL="0" indent="0">
              <a:buNone/>
            </a:pPr>
            <a:endParaRPr lang="en-US" dirty="0"/>
          </a:p>
          <a:p>
            <a:r>
              <a:rPr lang="en-US" dirty="0" smtClean="0"/>
              <a:t>Latitude and solar energy</a:t>
            </a:r>
          </a:p>
          <a:p>
            <a:pPr marL="0" indent="0">
              <a:buNone/>
            </a:pPr>
            <a:endParaRPr lang="en-US" dirty="0"/>
          </a:p>
          <a:p>
            <a:r>
              <a:rPr lang="en-US" dirty="0" smtClean="0"/>
              <a:t>Heat transport in the Biosphere</a:t>
            </a:r>
            <a:endParaRPr lang="en-US" dirty="0"/>
          </a:p>
        </p:txBody>
      </p:sp>
    </p:spTree>
    <p:extLst>
      <p:ext uri="{BB962C8B-B14F-4D97-AF65-F5344CB8AC3E}">
        <p14:creationId xmlns:p14="http://schemas.microsoft.com/office/powerpoint/2010/main" val="155928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Energy and The Greenhouse Effect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main force that determines our climate is the solar energy that strikes the Earth's surface.</a:t>
            </a:r>
          </a:p>
          <a:p>
            <a:pPr marL="0" indent="0">
              <a:buNone/>
            </a:pPr>
            <a:endParaRPr lang="en-US" dirty="0"/>
          </a:p>
          <a:p>
            <a:pPr marL="0" indent="0">
              <a:buNone/>
            </a:pPr>
            <a:r>
              <a:rPr lang="en-US" dirty="0" smtClean="0"/>
              <a:t>Some of that energy is reflected back into space. </a:t>
            </a:r>
          </a:p>
          <a:p>
            <a:pPr marL="0" indent="0">
              <a:buNone/>
            </a:pPr>
            <a:endParaRPr lang="en-US" dirty="0"/>
          </a:p>
          <a:p>
            <a:pPr marL="0" indent="0">
              <a:buNone/>
            </a:pPr>
            <a:r>
              <a:rPr lang="en-US" dirty="0" smtClean="0"/>
              <a:t>Some is absorbed and converted into heat energy. Some of this in turn radiated back into space but some is trapped in the biosphere. </a:t>
            </a:r>
          </a:p>
          <a:p>
            <a:pPr marL="0" indent="0">
              <a:buNone/>
            </a:pPr>
            <a:endParaRPr lang="en-US" dirty="0"/>
          </a:p>
          <a:p>
            <a:pPr marL="0" indent="0">
              <a:buNone/>
            </a:pPr>
            <a:r>
              <a:rPr lang="en-US" dirty="0" smtClean="0"/>
              <a:t>The balance of heat trapped to heat reflected into space determines the Earth’s average temperatures.</a:t>
            </a:r>
            <a:endParaRPr lang="en-US" dirty="0"/>
          </a:p>
        </p:txBody>
      </p:sp>
    </p:spTree>
    <p:extLst>
      <p:ext uri="{BB962C8B-B14F-4D97-AF65-F5344CB8AC3E}">
        <p14:creationId xmlns:p14="http://schemas.microsoft.com/office/powerpoint/2010/main" val="1864548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Energy and The Greenhouse Effect</a:t>
            </a:r>
          </a:p>
        </p:txBody>
      </p:sp>
      <p:sp>
        <p:nvSpPr>
          <p:cNvPr id="3" name="Content Placeholder 2"/>
          <p:cNvSpPr>
            <a:spLocks noGrp="1"/>
          </p:cNvSpPr>
          <p:nvPr>
            <p:ph idx="1"/>
          </p:nvPr>
        </p:nvSpPr>
        <p:spPr>
          <a:xfrm>
            <a:off x="838199" y="1690688"/>
            <a:ext cx="9532035" cy="4351338"/>
          </a:xfrm>
        </p:spPr>
        <p:txBody>
          <a:bodyPr/>
          <a:lstStyle/>
          <a:p>
            <a:pPr marL="0" indent="0">
              <a:buNone/>
            </a:pPr>
            <a:r>
              <a:rPr lang="en-US" dirty="0" smtClean="0"/>
              <a:t>The balance is largely determined by the concentrations of three gasses found in the atmosphere. </a:t>
            </a:r>
          </a:p>
          <a:p>
            <a:pPr marL="0" indent="0">
              <a:buNone/>
            </a:pPr>
            <a:endParaRPr lang="en-US" dirty="0"/>
          </a:p>
          <a:p>
            <a:pPr marL="0" indent="0">
              <a:buNone/>
            </a:pPr>
            <a:r>
              <a:rPr lang="en-US" dirty="0" smtClean="0"/>
              <a:t>Carbon dioxide, methane, and water vapor.</a:t>
            </a:r>
          </a:p>
          <a:p>
            <a:pPr marL="0" indent="0">
              <a:buNone/>
            </a:pPr>
            <a:endParaRPr lang="en-US" dirty="0"/>
          </a:p>
          <a:p>
            <a:pPr marL="0" indent="0">
              <a:buNone/>
            </a:pPr>
            <a:r>
              <a:rPr lang="en-US" dirty="0" smtClean="0"/>
              <a:t>Collectively these gasses are referred to as greenhouse gasses. A rise in greenhouse gasses will result in a rise in temperature. </a:t>
            </a:r>
          </a:p>
          <a:p>
            <a:pPr marL="0" indent="0">
              <a:buNone/>
            </a:pPr>
            <a:r>
              <a:rPr lang="en-US" dirty="0" smtClean="0"/>
              <a:t>Without these gasses the surface of the Earth would be about 30</a:t>
            </a:r>
            <a:r>
              <a:rPr lang="en-US" baseline="30000" dirty="0" smtClean="0"/>
              <a:t>◦ </a:t>
            </a:r>
            <a:r>
              <a:rPr lang="en-US" dirty="0" smtClean="0"/>
              <a:t>C cooler</a:t>
            </a:r>
            <a:endParaRPr lang="en-US" dirty="0"/>
          </a:p>
        </p:txBody>
      </p:sp>
    </p:spTree>
    <p:extLst>
      <p:ext uri="{BB962C8B-B14F-4D97-AF65-F5344CB8AC3E}">
        <p14:creationId xmlns:p14="http://schemas.microsoft.com/office/powerpoint/2010/main" val="217425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10544175" cy="6858932"/>
          </a:xfrm>
          <a:prstGeom prst="rect">
            <a:avLst/>
          </a:prstGeom>
        </p:spPr>
      </p:pic>
    </p:spTree>
    <p:extLst>
      <p:ext uri="{BB962C8B-B14F-4D97-AF65-F5344CB8AC3E}">
        <p14:creationId xmlns:p14="http://schemas.microsoft.com/office/powerpoint/2010/main" val="3228817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Latitude and Solar Energy</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Near the </a:t>
            </a:r>
            <a:r>
              <a:rPr lang="en-US" b="1" dirty="0" smtClean="0"/>
              <a:t>equator</a:t>
            </a:r>
            <a:r>
              <a:rPr lang="en-US" dirty="0" smtClean="0"/>
              <a:t> solar energy is most intense as the sun is almost directly overhead at noon year round. </a:t>
            </a:r>
          </a:p>
          <a:p>
            <a:pPr marL="0" indent="0">
              <a:buNone/>
            </a:pPr>
            <a:endParaRPr lang="en-US" sz="1400" dirty="0"/>
          </a:p>
          <a:p>
            <a:pPr marL="0" indent="0">
              <a:buNone/>
            </a:pPr>
            <a:r>
              <a:rPr lang="en-US" dirty="0" smtClean="0"/>
              <a:t>The </a:t>
            </a:r>
            <a:r>
              <a:rPr lang="en-US" b="1" dirty="0" smtClean="0"/>
              <a:t>tropics</a:t>
            </a:r>
            <a:r>
              <a:rPr lang="en-US" dirty="0" smtClean="0"/>
              <a:t> are located 23.5</a:t>
            </a:r>
            <a:r>
              <a:rPr lang="en-US" baseline="30000" dirty="0" smtClean="0"/>
              <a:t>◦ </a:t>
            </a:r>
            <a:r>
              <a:rPr lang="en-US" dirty="0" smtClean="0"/>
              <a:t>north and south of the equator. This zone receives direct sunlight all year. </a:t>
            </a:r>
          </a:p>
          <a:p>
            <a:pPr marL="0" indent="0">
              <a:buNone/>
            </a:pPr>
            <a:endParaRPr lang="en-US" sz="1400" dirty="0"/>
          </a:p>
          <a:p>
            <a:pPr marL="0" indent="0">
              <a:buNone/>
            </a:pPr>
            <a:r>
              <a:rPr lang="en-US" dirty="0" smtClean="0"/>
              <a:t>Either sides of the tropics are the </a:t>
            </a:r>
            <a:r>
              <a:rPr lang="en-US" b="1" dirty="0" smtClean="0"/>
              <a:t>temperate zones</a:t>
            </a:r>
            <a:r>
              <a:rPr lang="en-US" dirty="0" smtClean="0"/>
              <a:t>, between 66.5</a:t>
            </a:r>
            <a:r>
              <a:rPr lang="en-US" baseline="30000" dirty="0" smtClean="0"/>
              <a:t>◦</a:t>
            </a:r>
            <a:r>
              <a:rPr lang="en-US" dirty="0" smtClean="0"/>
              <a:t> and 90</a:t>
            </a:r>
            <a:r>
              <a:rPr lang="en-US" baseline="30000" dirty="0" smtClean="0"/>
              <a:t>◦</a:t>
            </a:r>
            <a:r>
              <a:rPr lang="en-US" dirty="0" smtClean="0"/>
              <a:t> north and south.</a:t>
            </a:r>
          </a:p>
          <a:p>
            <a:pPr marL="0" indent="0">
              <a:buNone/>
            </a:pPr>
            <a:endParaRPr lang="en-US" sz="1400" dirty="0"/>
          </a:p>
          <a:p>
            <a:pPr marL="0" indent="0">
              <a:buNone/>
            </a:pPr>
            <a:r>
              <a:rPr lang="en-US" dirty="0" smtClean="0"/>
              <a:t>Temperate and </a:t>
            </a:r>
            <a:r>
              <a:rPr lang="en-US" b="1" dirty="0" smtClean="0"/>
              <a:t>polar zones </a:t>
            </a:r>
            <a:r>
              <a:rPr lang="en-US" dirty="0" smtClean="0"/>
              <a:t>receive very different amounts of solar energy throughout the year, due to the Earth’s axis as it revolves around the sun.</a:t>
            </a:r>
          </a:p>
          <a:p>
            <a:pPr marL="0" indent="0">
              <a:buNone/>
            </a:pPr>
            <a:endParaRPr lang="en-US" sz="1300" dirty="0"/>
          </a:p>
          <a:p>
            <a:pPr marL="0" indent="0">
              <a:buNone/>
            </a:pPr>
            <a:r>
              <a:rPr lang="en-US" dirty="0" smtClean="0"/>
              <a:t>During winter in the temperate and polar regions the sun is much lower in the sky, days are shorter, and solar energy is less intense.  </a:t>
            </a:r>
            <a:endParaRPr lang="en-US" dirty="0"/>
          </a:p>
        </p:txBody>
      </p:sp>
    </p:spTree>
    <p:extLst>
      <p:ext uri="{BB962C8B-B14F-4D97-AF65-F5344CB8AC3E}">
        <p14:creationId xmlns:p14="http://schemas.microsoft.com/office/powerpoint/2010/main" val="139132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Latitude and Solar Energy</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10487025" cy="6858000"/>
          </a:xfrm>
          <a:prstGeom prst="rect">
            <a:avLst/>
          </a:prstGeom>
        </p:spPr>
      </p:pic>
      <p:sp>
        <p:nvSpPr>
          <p:cNvPr id="5" name="TextBox 4"/>
          <p:cNvSpPr txBox="1"/>
          <p:nvPr/>
        </p:nvSpPr>
        <p:spPr>
          <a:xfrm>
            <a:off x="838200" y="2154555"/>
            <a:ext cx="2043113" cy="369332"/>
          </a:xfrm>
          <a:prstGeom prst="rect">
            <a:avLst/>
          </a:prstGeom>
          <a:noFill/>
        </p:spPr>
        <p:txBody>
          <a:bodyPr wrap="square" rtlCol="0">
            <a:spAutoFit/>
          </a:bodyPr>
          <a:lstStyle/>
          <a:p>
            <a:r>
              <a:rPr lang="en-US" dirty="0" smtClean="0"/>
              <a:t>Less Direct</a:t>
            </a:r>
            <a:endParaRPr lang="en-US" dirty="0"/>
          </a:p>
        </p:txBody>
      </p:sp>
      <p:sp>
        <p:nvSpPr>
          <p:cNvPr id="6" name="TextBox 5"/>
          <p:cNvSpPr txBox="1"/>
          <p:nvPr/>
        </p:nvSpPr>
        <p:spPr>
          <a:xfrm>
            <a:off x="838199" y="4452937"/>
            <a:ext cx="2043113" cy="369332"/>
          </a:xfrm>
          <a:prstGeom prst="rect">
            <a:avLst/>
          </a:prstGeom>
          <a:noFill/>
        </p:spPr>
        <p:txBody>
          <a:bodyPr wrap="square" rtlCol="0">
            <a:spAutoFit/>
          </a:bodyPr>
          <a:lstStyle/>
          <a:p>
            <a:r>
              <a:rPr lang="en-US" dirty="0" smtClean="0"/>
              <a:t>Less Direct</a:t>
            </a:r>
            <a:endParaRPr lang="en-US" dirty="0"/>
          </a:p>
        </p:txBody>
      </p:sp>
      <p:sp>
        <p:nvSpPr>
          <p:cNvPr id="7" name="TextBox 6"/>
          <p:cNvSpPr txBox="1"/>
          <p:nvPr/>
        </p:nvSpPr>
        <p:spPr>
          <a:xfrm>
            <a:off x="838199" y="3059668"/>
            <a:ext cx="1376364" cy="369332"/>
          </a:xfrm>
          <a:prstGeom prst="rect">
            <a:avLst/>
          </a:prstGeom>
          <a:noFill/>
        </p:spPr>
        <p:txBody>
          <a:bodyPr wrap="square" rtlCol="0">
            <a:spAutoFit/>
          </a:bodyPr>
          <a:lstStyle/>
          <a:p>
            <a:r>
              <a:rPr lang="en-US" dirty="0" smtClean="0"/>
              <a:t>Most Direct</a:t>
            </a:r>
            <a:endParaRPr lang="en-US" dirty="0"/>
          </a:p>
        </p:txBody>
      </p:sp>
    </p:spTree>
    <p:extLst>
      <p:ext uri="{BB962C8B-B14F-4D97-AF65-F5344CB8AC3E}">
        <p14:creationId xmlns:p14="http://schemas.microsoft.com/office/powerpoint/2010/main" val="3569930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Transport in the Biosphere. </a:t>
            </a:r>
            <a:endParaRPr lang="en-US" dirty="0"/>
          </a:p>
        </p:txBody>
      </p:sp>
      <p:sp>
        <p:nvSpPr>
          <p:cNvPr id="3" name="Content Placeholder 2"/>
          <p:cNvSpPr>
            <a:spLocks noGrp="1"/>
          </p:cNvSpPr>
          <p:nvPr>
            <p:ph idx="1"/>
          </p:nvPr>
        </p:nvSpPr>
        <p:spPr/>
        <p:txBody>
          <a:bodyPr/>
          <a:lstStyle/>
          <a:p>
            <a:pPr marL="0" indent="0">
              <a:buNone/>
            </a:pPr>
            <a:r>
              <a:rPr lang="en-US" dirty="0" smtClean="0"/>
              <a:t>The distribution of heat across the globe creates wind and ocean currents, which transport heat and moisture. </a:t>
            </a:r>
          </a:p>
          <a:p>
            <a:pPr marL="0" indent="0">
              <a:buNone/>
            </a:pPr>
            <a:endParaRPr lang="en-US" dirty="0"/>
          </a:p>
          <a:p>
            <a:pPr marL="0" indent="0">
              <a:buNone/>
            </a:pPr>
            <a:r>
              <a:rPr lang="en-US" dirty="0" smtClean="0"/>
              <a:t>Warm air is less dense than cold air and so rises. As it rises it cools, expands and spreads north and south.</a:t>
            </a:r>
          </a:p>
          <a:p>
            <a:pPr marL="0" indent="0">
              <a:buNone/>
            </a:pPr>
            <a:endParaRPr lang="en-US" dirty="0"/>
          </a:p>
          <a:p>
            <a:pPr marL="0" indent="0">
              <a:buNone/>
            </a:pPr>
            <a:r>
              <a:rPr lang="en-US" dirty="0" smtClean="0"/>
              <a:t>As the air cools it sinks towards the surface. At the same time cooler air towards the poles sinks, pushing air outwards. This air in turn warms as it travels over the surface. As it warms it rises.  </a:t>
            </a:r>
          </a:p>
        </p:txBody>
      </p:sp>
    </p:spTree>
    <p:extLst>
      <p:ext uri="{BB962C8B-B14F-4D97-AF65-F5344CB8AC3E}">
        <p14:creationId xmlns:p14="http://schemas.microsoft.com/office/powerpoint/2010/main" val="291446892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570</Words>
  <Application>Microsoft Office PowerPoint</Application>
  <PresentationFormat>Widescreen</PresentationFormat>
  <Paragraphs>65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1_Office Theme</vt:lpstr>
      <vt:lpstr>Climate</vt:lpstr>
      <vt:lpstr>Weather and Climate</vt:lpstr>
      <vt:lpstr>Factors that Affect Climate</vt:lpstr>
      <vt:lpstr>Solar Energy and The Greenhouse Effect</vt:lpstr>
      <vt:lpstr>Solar Energy and The Greenhouse Effect</vt:lpstr>
      <vt:lpstr>PowerPoint Presentation</vt:lpstr>
      <vt:lpstr>Latitude and Solar Energy</vt:lpstr>
      <vt:lpstr>Latitude and Solar Energy</vt:lpstr>
      <vt:lpstr>Heat Transport in the Biosphere. </vt:lpstr>
      <vt:lpstr>Wind</vt:lpstr>
      <vt:lpstr>Ocean Currents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dc:title>
  <dc:creator>Andrew McLean</dc:creator>
  <cp:lastModifiedBy>Andrew McLean</cp:lastModifiedBy>
  <cp:revision>5</cp:revision>
  <dcterms:created xsi:type="dcterms:W3CDTF">2014-03-23T16:10:45Z</dcterms:created>
  <dcterms:modified xsi:type="dcterms:W3CDTF">2014-03-23T16:52:45Z</dcterms:modified>
</cp:coreProperties>
</file>