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71" r:id="rId3"/>
    <p:sldId id="276" r:id="rId4"/>
    <p:sldId id="278" r:id="rId5"/>
    <p:sldId id="279" r:id="rId6"/>
    <p:sldId id="281" r:id="rId7"/>
    <p:sldId id="282" r:id="rId8"/>
    <p:sldId id="280" r:id="rId9"/>
    <p:sldId id="283" r:id="rId10"/>
    <p:sldId id="258" r:id="rId11"/>
    <p:sldId id="259" r:id="rId12"/>
    <p:sldId id="261" r:id="rId13"/>
    <p:sldId id="268" r:id="rId14"/>
    <p:sldId id="273" r:id="rId15"/>
    <p:sldId id="274" r:id="rId16"/>
    <p:sldId id="275" r:id="rId17"/>
    <p:sldId id="269" r:id="rId18"/>
    <p:sldId id="260" r:id="rId19"/>
    <p:sldId id="267" r:id="rId20"/>
    <p:sldId id="262" r:id="rId21"/>
    <p:sldId id="263" r:id="rId22"/>
    <p:sldId id="266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4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467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276E5-E3A2-41CA-925D-6B69CDAD214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310E4-2904-45F3-B02C-9B83D744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0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4623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84623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59635" cy="365125"/>
          </a:xfrm>
        </p:spPr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encrypted-tbn3.gstatic.com/images?q=tbn:ANd9GcRNg-D6wQZ6V-Q9vzTYO-9YXzC0H1NQVENw2VhZ_w0nCXsZYk6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7" y="0"/>
            <a:ext cx="1821543" cy="174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7iyQQT2vsiRySlZES6enXg5YqvIFsDXJisSA6o05RZDu4hn363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6" y="1747837"/>
            <a:ext cx="182154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BFgAtufl2lpNBft3h3jZqHa5fnIe7bEAMokosGRTBcofsofGK3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7" y="3433763"/>
            <a:ext cx="1821543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SkNvxWiKR8zVUKBosvIjVCkwkRWL_Rf1vTaPfCM-Nrs5ySUxWL9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235" y="5257800"/>
            <a:ext cx="18217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64533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383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383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19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4868" y="1825625"/>
            <a:ext cx="487536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5304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5619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56194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5668" y="1681163"/>
            <a:ext cx="48245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5668" y="2505075"/>
            <a:ext cx="482456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57788" y="995363"/>
            <a:ext cx="521244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7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2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320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5E31-4C4E-4968-8A45-336A5EB1A019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59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encrypted-tbn3.gstatic.com/images?q=tbn:ANd9GcRNg-D6wQZ6V-Q9vzTYO-9YXzC0H1NQVENw2VhZ_w0nCXsZYk6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0"/>
            <a:ext cx="1676400" cy="174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T7iyQQT2vsiRySlZES6enXg5YqvIFsDXJisSA6o05RZDu4hn363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747837"/>
            <a:ext cx="1676399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3.gstatic.com/images?q=tbn:ANd9GcQBFgAtufl2lpNBft3h3jZqHa5fnIe7bEAMokosGRTBcofsofGK3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433763"/>
            <a:ext cx="1676400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encrypted-tbn0.gstatic.com/images?q=tbn:ANd9GcSkNvxWiKR8zVUKBosvIjVCkwkRWL_Rf1vTaPfCM-Nrs5ySUxWL9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257800"/>
            <a:ext cx="1676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0" y="1214438"/>
            <a:ext cx="8846235" cy="2387600"/>
          </a:xfrm>
        </p:spPr>
        <p:txBody>
          <a:bodyPr/>
          <a:lstStyle/>
          <a:p>
            <a:r>
              <a:rPr lang="en-US" dirty="0" smtClean="0"/>
              <a:t>Niches and Community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312" y="3839782"/>
            <a:ext cx="8846235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Chapter 4.2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8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6" y="365125"/>
            <a:ext cx="10176269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Predation,Herbivory</a:t>
            </a:r>
            <a:r>
              <a:rPr lang="en-US" sz="3600" b="1" dirty="0" smtClean="0"/>
              <a:t> </a:t>
            </a:r>
            <a:r>
              <a:rPr lang="en-US" sz="3600" b="1" dirty="0" smtClean="0"/>
              <a:t>and Keystone Species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Predation parasitism and </a:t>
            </a:r>
            <a:r>
              <a:rPr lang="en-US" b="1" dirty="0" err="1" smtClean="0"/>
              <a:t>herbivory</a:t>
            </a:r>
            <a:r>
              <a:rPr lang="en-US" b="1" dirty="0" smtClean="0"/>
              <a:t> </a:t>
            </a:r>
            <a:r>
              <a:rPr lang="en-US" dirty="0" smtClean="0"/>
              <a:t>are interactions where one species benefits whilst the other is harmed.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6" y="2799176"/>
            <a:ext cx="3718158" cy="308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64" y="2799176"/>
            <a:ext cx="2354071" cy="308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075" y="2799176"/>
            <a:ext cx="3635042" cy="30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712" r="-29712"/>
          <a:stretch>
            <a:fillRect/>
          </a:stretch>
        </p:blipFill>
        <p:spPr>
          <a:xfrm>
            <a:off x="5142458" y="1417639"/>
            <a:ext cx="6790589" cy="3876675"/>
          </a:xfrm>
        </p:spPr>
      </p:pic>
      <p:sp>
        <p:nvSpPr>
          <p:cNvPr id="5" name="TextBox 4"/>
          <p:cNvSpPr txBox="1"/>
          <p:nvPr/>
        </p:nvSpPr>
        <p:spPr>
          <a:xfrm>
            <a:off x="288758" y="1417639"/>
            <a:ext cx="58313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All living things need food. Whilst plants can make their own food using photosynthesis, many organisms are forced to eat other organisms in order to obtain energy.</a:t>
            </a:r>
          </a:p>
          <a:p>
            <a:endParaRPr lang="en-US" dirty="0"/>
          </a:p>
          <a:p>
            <a:r>
              <a:rPr lang="en-US" sz="3200" dirty="0"/>
              <a:t>Predation is the means by which one species hunts, captures, kills, and consumes another.</a:t>
            </a:r>
          </a:p>
        </p:txBody>
      </p:sp>
    </p:spTree>
    <p:extLst>
      <p:ext uri="{BB962C8B-B14F-4D97-AF65-F5344CB8AC3E}">
        <p14:creationId xmlns:p14="http://schemas.microsoft.com/office/powerpoint/2010/main" val="286252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136525"/>
            <a:ext cx="9532035" cy="1325563"/>
          </a:xfrm>
        </p:spPr>
        <p:txBody>
          <a:bodyPr/>
          <a:lstStyle/>
          <a:p>
            <a:r>
              <a:rPr lang="en-US" dirty="0" err="1" smtClean="0"/>
              <a:t>Herbivory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1" y="1574801"/>
            <a:ext cx="10201793" cy="49864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dirty="0"/>
              <a:t>The interaction where an animal feeds on a plant is called </a:t>
            </a:r>
            <a:r>
              <a:rPr lang="en-US" sz="3400" b="1" dirty="0" err="1"/>
              <a:t>herbivory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400" dirty="0"/>
              <a:t>Insect are the most common type of herbivore. Usually the plant is not killed but its reproduction and growth may be affected.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400" dirty="0"/>
              <a:t>In response to herbivores plants have developed many defenses – toxic or bad tasting chemicals, thorns and spines, or irritating hairs.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400" dirty="0"/>
              <a:t>Herbivores may in turn evolve ways to overcome these defenses.</a:t>
            </a:r>
          </a:p>
        </p:txBody>
      </p:sp>
    </p:spTree>
    <p:extLst>
      <p:ext uri="{BB962C8B-B14F-4D97-AF65-F5344CB8AC3E}">
        <p14:creationId xmlns:p14="http://schemas.microsoft.com/office/powerpoint/2010/main" val="309233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 Goat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607" r="-29607"/>
          <a:stretch>
            <a:fillRect/>
          </a:stretch>
        </p:blipFill>
        <p:spPr>
          <a:xfrm>
            <a:off x="-510327" y="1690688"/>
            <a:ext cx="5559475" cy="26188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84" y="4404512"/>
            <a:ext cx="9893517" cy="1739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964" y="1688155"/>
            <a:ext cx="2879271" cy="262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947" y="1688155"/>
            <a:ext cx="3136424" cy="26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8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A species that has a strong or wide reaching impact on an ecosystem is called a </a:t>
            </a:r>
            <a:r>
              <a:rPr lang="en-US" sz="3600" b="1" dirty="0" smtClean="0"/>
              <a:t>keystone species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dirty="0" smtClean="0"/>
              <a:t>A keystone is an analogy A keystone is an important brink in an arch. If it is removed the arch will collapse.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78" y="5096664"/>
            <a:ext cx="2051635" cy="15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3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 Otter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651" r="-47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6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65" y="0"/>
            <a:ext cx="9532035" cy="1325563"/>
          </a:xfrm>
        </p:spPr>
        <p:txBody>
          <a:bodyPr/>
          <a:lstStyle/>
          <a:p>
            <a:r>
              <a:rPr lang="en-US" dirty="0" smtClean="0"/>
              <a:t>The Sea Otter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45798" r="-45798"/>
          <a:stretch>
            <a:fillRect/>
          </a:stretch>
        </p:blipFill>
        <p:spPr>
          <a:xfrm>
            <a:off x="6901" y="1417639"/>
            <a:ext cx="10203899" cy="4806698"/>
          </a:xfrm>
        </p:spPr>
      </p:pic>
    </p:spTree>
    <p:extLst>
      <p:ext uri="{BB962C8B-B14F-4D97-AF65-F5344CB8AC3E}">
        <p14:creationId xmlns:p14="http://schemas.microsoft.com/office/powerpoint/2010/main" val="416319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two organisms live close to one another we call their relationship a </a:t>
            </a:r>
            <a:r>
              <a:rPr lang="en-US" b="1" dirty="0" smtClean="0"/>
              <a:t>symbiosis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Biologist recognize 3 main classes of symbiotic relationships in nature: parasitism, mutualism and commensalism.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addition the herbivore and predator could also be considered to be in a symbiotic relationship and often evolve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5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One organism (parasite) depends on another (host) for nourishment or some other benefit.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 smtClean="0"/>
              <a:t>Unlike predation parasitism does not usually result in an organisms immediate death.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A close, long lasting relationship where at least one organism benefits is known as a symbiosis.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The term symbiosis means “living together”.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7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Worms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6267"/>
            <a:ext cx="3697988" cy="2934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10" y="311463"/>
            <a:ext cx="3847310" cy="2758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46" y="3320465"/>
            <a:ext cx="3810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Organisms occupy different places in part because each species has a range of conditions under which it can grow and reproduce.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conditions help to define where and how an organism lives, according to each species range of </a:t>
            </a:r>
            <a:r>
              <a:rPr lang="en-US" b="1" dirty="0" smtClean="0"/>
              <a:t>tolerance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species tolerance range then helps to define its </a:t>
            </a:r>
            <a:r>
              <a:rPr lang="en-US" b="1" dirty="0" smtClean="0"/>
              <a:t>habitat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2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 and 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 every interaction between species results in one species being harmed.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Both can in fact benefit or one can benefit without the other being harmed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 smtClean="0"/>
              <a:t>These relationships are called </a:t>
            </a:r>
            <a:r>
              <a:rPr lang="en-US" b="1" dirty="0" smtClean="0"/>
              <a:t>mutualism and commensalism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799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a mutualistic relationship both species benefit.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Many mutualistic relationships are symbiotic.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For example plant roots and some fungus form </a:t>
            </a:r>
            <a:r>
              <a:rPr lang="en-US" dirty="0" err="1" smtClean="0"/>
              <a:t>mycorrhizae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Such relationships can be a key part of nutrient absorption.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5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66" r="5836" b="23631"/>
          <a:stretch/>
        </p:blipFill>
        <p:spPr>
          <a:xfrm>
            <a:off x="1981201" y="1273057"/>
            <a:ext cx="8408055" cy="4214237"/>
          </a:xfrm>
        </p:spPr>
      </p:pic>
    </p:spTree>
    <p:extLst>
      <p:ext uri="{BB962C8B-B14F-4D97-AF65-F5344CB8AC3E}">
        <p14:creationId xmlns:p14="http://schemas.microsoft.com/office/powerpoint/2010/main" val="413076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Occurs when one-species benefits and the other is unaffected.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 include trees providing shade and thus moister ground that smaller plants can grow in e.g. </a:t>
            </a:r>
            <a:r>
              <a:rPr lang="en-US" dirty="0"/>
              <a:t>P</a:t>
            </a:r>
            <a:r>
              <a:rPr lang="en-US" dirty="0" smtClean="0"/>
              <a:t>alo </a:t>
            </a:r>
            <a:r>
              <a:rPr lang="en-US" dirty="0" err="1" smtClean="0"/>
              <a:t>verde</a:t>
            </a:r>
            <a:r>
              <a:rPr lang="en-US" dirty="0" smtClean="0"/>
              <a:t> trees in the American Southwest.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9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79" t="4709" r="-1" b="-4709"/>
          <a:stretch/>
        </p:blipFill>
        <p:spPr>
          <a:xfrm>
            <a:off x="1588168" y="1600201"/>
            <a:ext cx="7439589" cy="4882652"/>
          </a:xfrm>
        </p:spPr>
      </p:pic>
    </p:spTree>
    <p:extLst>
      <p:ext uri="{BB962C8B-B14F-4D97-AF65-F5344CB8AC3E}">
        <p14:creationId xmlns:p14="http://schemas.microsoft.com/office/powerpoint/2010/main" val="5903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32"/>
            <a:ext cx="9532035" cy="5213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 niche is the range of physical and biological conditions in which a species lives and the way the species obtains what it needs to survive and reproduce.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dirty="0" smtClean="0"/>
              <a:t>A niche is defined by: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Resources of the niche </a:t>
            </a:r>
            <a:r>
              <a:rPr lang="en-US" dirty="0" smtClean="0"/>
              <a:t>– any necessity for life such as water, food, or space.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Physical aspects of the niche </a:t>
            </a:r>
            <a:r>
              <a:rPr lang="en-US" dirty="0" smtClean="0"/>
              <a:t>– abiotic factors such as temperature or moisture levels.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Biological aspects of the niche </a:t>
            </a:r>
            <a:r>
              <a:rPr lang="en-US" dirty="0" smtClean="0"/>
              <a:t>– when and how an organism reproduces, or the food it eats.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and Abiotic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9532035" cy="4813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Biotic Factors</a:t>
            </a:r>
            <a:r>
              <a:rPr lang="en-US" sz="3200" dirty="0" smtClean="0"/>
              <a:t>: parts of an ecosystem that are </a:t>
            </a:r>
            <a:r>
              <a:rPr lang="en-US" sz="3200" b="1" dirty="0" smtClean="0"/>
              <a:t>living</a:t>
            </a:r>
            <a:r>
              <a:rPr lang="en-US" sz="3200" dirty="0" smtClean="0"/>
              <a:t> or used to be living.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Dead organisms are only considered to be living as long as they are still composed of cells.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 smtClean="0"/>
              <a:t>Abiotic Factors</a:t>
            </a:r>
            <a:r>
              <a:rPr lang="en-US" sz="3200" dirty="0" smtClean="0"/>
              <a:t>: parts of an ecosystem that </a:t>
            </a:r>
            <a:r>
              <a:rPr lang="en-US" sz="3200" b="1" dirty="0" smtClean="0"/>
              <a:t>have never been living </a:t>
            </a:r>
            <a:r>
              <a:rPr lang="en-US" sz="3200" dirty="0" smtClean="0"/>
              <a:t>or are now </a:t>
            </a:r>
            <a:r>
              <a:rPr lang="en-US" sz="3200" b="1" dirty="0" smtClean="0"/>
              <a:t>no longer composed of cells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7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any given community there will probably be more than one kind of organism attempting to use various essential resources.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will inevitably lead to </a:t>
            </a:r>
            <a:r>
              <a:rPr lang="en-US" b="1" dirty="0" smtClean="0"/>
              <a:t>competition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Competition can occur in many different ways from competition for food to competition for soil nutrients.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Competition can be between species (</a:t>
            </a:r>
            <a:r>
              <a:rPr lang="en-US" b="1" dirty="0" smtClean="0"/>
              <a:t>inter-species</a:t>
            </a:r>
            <a:r>
              <a:rPr lang="en-US" dirty="0" smtClean="0"/>
              <a:t>) or between members of the same species (</a:t>
            </a:r>
            <a:r>
              <a:rPr lang="en-US" b="1" dirty="0" smtClean="0"/>
              <a:t>intra-species</a:t>
            </a:r>
            <a:r>
              <a:rPr lang="en-US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3477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049" r="-42049"/>
          <a:stretch>
            <a:fillRect/>
          </a:stretch>
        </p:blipFill>
        <p:spPr>
          <a:xfrm>
            <a:off x="-1258583" y="1600200"/>
            <a:ext cx="8229600" cy="36531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217" y="1600200"/>
            <a:ext cx="4313336" cy="36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Exclusion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4" y="1825625"/>
            <a:ext cx="99083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Direct competition often results in a winner and a loser.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If one species is very successful they may exclude a species from a resource entirely.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This is termed the </a:t>
            </a:r>
            <a:r>
              <a:rPr lang="en-US" sz="3600" b="1" dirty="0" smtClean="0">
                <a:solidFill>
                  <a:srgbClr val="FF0000"/>
                </a:solidFill>
              </a:rPr>
              <a:t>competitive exclusion principle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904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1825625"/>
            <a:ext cx="101135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Instead of competing for similar resources, species will often divide them.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3 species of North American warblers all live in the same trees and feed on insects. One species feeds on high branches, one on middle branches, and one down low.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By causing species to divide resources, competition helps to determine the number and kinds of species in a community and the niche each species occupies.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8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6" y="92076"/>
            <a:ext cx="1009751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Resource Partitioning and a Realized Niche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725" r="-29725"/>
          <a:stretch>
            <a:fillRect/>
          </a:stretch>
        </p:blipFill>
        <p:spPr>
          <a:xfrm>
            <a:off x="-337378" y="1112839"/>
            <a:ext cx="11317705" cy="5331373"/>
          </a:xfrm>
        </p:spPr>
      </p:pic>
    </p:spTree>
    <p:extLst>
      <p:ext uri="{BB962C8B-B14F-4D97-AF65-F5344CB8AC3E}">
        <p14:creationId xmlns:p14="http://schemas.microsoft.com/office/powerpoint/2010/main" val="366164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824</Words>
  <Application>Microsoft Macintosh PowerPoint</Application>
  <PresentationFormat>Custom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Niches and Community Interactions</vt:lpstr>
      <vt:lpstr>The Niche</vt:lpstr>
      <vt:lpstr>Defining the Niche</vt:lpstr>
      <vt:lpstr>Biotic and Abiotic Factors</vt:lpstr>
      <vt:lpstr>Competition</vt:lpstr>
      <vt:lpstr>Competition</vt:lpstr>
      <vt:lpstr>Competitive Exclusion</vt:lpstr>
      <vt:lpstr>Dividing Resources</vt:lpstr>
      <vt:lpstr>Resource Partitioning and a Realized Niche</vt:lpstr>
      <vt:lpstr>Predation,Herbivory and Keystone Species</vt:lpstr>
      <vt:lpstr>Predation</vt:lpstr>
      <vt:lpstr>Herbivory</vt:lpstr>
      <vt:lpstr>Plant v Goat</vt:lpstr>
      <vt:lpstr>Keystone Species</vt:lpstr>
      <vt:lpstr>The Sea Otter</vt:lpstr>
      <vt:lpstr>The Sea Otter</vt:lpstr>
      <vt:lpstr>Symbioses</vt:lpstr>
      <vt:lpstr>Parasitism</vt:lpstr>
      <vt:lpstr>Tape Worms</vt:lpstr>
      <vt:lpstr>Mutualism and Commensalism</vt:lpstr>
      <vt:lpstr>Mutualism</vt:lpstr>
      <vt:lpstr>Pollination</vt:lpstr>
      <vt:lpstr>Commensalism</vt:lpstr>
      <vt:lpstr>Commensalism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Niches and Community Interactions</dc:title>
  <dc:creator>Andrew McLean</dc:creator>
  <cp:lastModifiedBy>Andrew McLean</cp:lastModifiedBy>
  <cp:revision>12</cp:revision>
  <cp:lastPrinted>2014-04-28T11:09:25Z</cp:lastPrinted>
  <dcterms:created xsi:type="dcterms:W3CDTF">2014-03-23T16:54:50Z</dcterms:created>
  <dcterms:modified xsi:type="dcterms:W3CDTF">2014-04-28T17:58:52Z</dcterms:modified>
</cp:coreProperties>
</file>