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84623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84623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759635" cy="365125"/>
          </a:xfrm>
        </p:spPr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https://encrypted-tbn3.gstatic.com/images?q=tbn:ANd9GcRNg-D6wQZ6V-Q9vzTYO-9YXzC0H1NQVENw2VhZ_w0nCXsZYk6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57" y="0"/>
            <a:ext cx="1821543" cy="174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7iyQQT2vsiRySlZES6enXg5YqvIFsDXJisSA6o05RZDu4hn363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56" y="1747837"/>
            <a:ext cx="1821543" cy="16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BFgAtufl2lpNBft3h3jZqHa5fnIe7bEAMokosGRTBcofsofGK3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57" y="3433763"/>
            <a:ext cx="1821543" cy="1824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SkNvxWiKR8zVUKBosvIjVCkwkRWL_Rf1vTaPfCM-Nrs5ySUxWL9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235" y="5257800"/>
            <a:ext cx="1821765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9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64533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1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5383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5383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8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19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4868" y="1825625"/>
            <a:ext cx="487536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7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530447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56194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56194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5668" y="1681163"/>
            <a:ext cx="482456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5668" y="2505075"/>
            <a:ext cx="482456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9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57788" y="995363"/>
            <a:ext cx="521244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5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320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320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55E31-4C4E-4968-8A45-336A5EB1A019}" type="datetimeFigureOut">
              <a:rPr lang="en-US" smtClean="0"/>
              <a:t>4/27/2014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759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51E7-647D-45C9-AC5D-AAB0B1FC65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s://encrypted-tbn3.gstatic.com/images?q=tbn:ANd9GcRNg-D6wQZ6V-Q9vzTYO-9YXzC0H1NQVENw2VhZ_w0nCXsZYk6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0"/>
            <a:ext cx="1676400" cy="174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2.gstatic.com/images?q=tbn:ANd9GcT7iyQQT2vsiRySlZES6enXg5YqvIFsDXJisSA6o05RZDu4hn363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747837"/>
            <a:ext cx="1676399" cy="16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3.gstatic.com/images?q=tbn:ANd9GcQBFgAtufl2lpNBft3h3jZqHa5fnIe7bEAMokosGRTBcofsofGK3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433763"/>
            <a:ext cx="1676400" cy="1824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encrypted-tbn0.gstatic.com/images?q=tbn:ANd9GcSkNvxWiKR8zVUKBosvIjVCkwkRWL_Rf1vTaPfCM-Nrs5ySUxWL9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257800"/>
            <a:ext cx="16764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72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463" y="1050926"/>
            <a:ext cx="8846235" cy="2387600"/>
          </a:xfrm>
        </p:spPr>
        <p:txBody>
          <a:bodyPr/>
          <a:lstStyle/>
          <a:p>
            <a:r>
              <a:rPr lang="en-US" b="1" dirty="0" smtClean="0"/>
              <a:t>Aquatic Ecosystems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573463"/>
            <a:ext cx="8846235" cy="1655762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Chapter 4.5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42887" y="457201"/>
            <a:ext cx="664368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a typeface="ＭＳ Ｐゴシック" charset="0"/>
              </a:rPr>
              <a:t>Examples: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ea typeface="ＭＳ Ｐゴシック" charset="0"/>
              </a:rPr>
              <a:t>Barnacles </a:t>
            </a:r>
            <a:r>
              <a:rPr lang="en-US" sz="2800" b="1" dirty="0">
                <a:ea typeface="ＭＳ Ｐゴシック" charset="0"/>
              </a:rPr>
              <a:t>secrete glue to hold onto rocks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a typeface="ＭＳ Ｐゴシック" charset="0"/>
              </a:rPr>
              <a:t>Clams burrow into sand  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dirty="0" smtClean="0">
                <a:ea typeface="ＭＳ Ｐゴシック" charset="0"/>
              </a:rPr>
              <a:t>Sea </a:t>
            </a:r>
            <a:r>
              <a:rPr lang="en-US" sz="2800" b="1" dirty="0">
                <a:ea typeface="ＭＳ Ｐゴシック" charset="0"/>
              </a:rPr>
              <a:t>stars use tube feet to suction onto rocks</a:t>
            </a:r>
          </a:p>
        </p:txBody>
      </p:sp>
      <p:pic>
        <p:nvPicPr>
          <p:cNvPr id="8194" name="Picture 6" descr="http://www.nhptv.org/natureworks/graphics/barna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04801"/>
            <a:ext cx="1770063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http://www.seykota.com/tribe/FAQ/2003_Jun/Jun_8_14/cl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200400"/>
            <a:ext cx="2411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http://www.biosbcc.net/ocean/marinesci/03ecology/flimg/05706str62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organisms survive by living in tide pools.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9219" name="Picture 5" descr="http://www.mikelevin.com/PointLobosTidePoo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50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524000" y="5432426"/>
            <a:ext cx="9336088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500" b="1">
                <a:solidFill>
                  <a:srgbClr val="F8F6F6"/>
                </a:solidFill>
                <a:latin typeface="Times New Roman" charset="0"/>
                <a:ea typeface="ＭＳ Ｐゴシック" charset="0"/>
              </a:rPr>
              <a:t>Some organisms survive by living in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500" b="1">
                <a:solidFill>
                  <a:srgbClr val="F8F6F6"/>
                </a:solidFill>
                <a:latin typeface="Times New Roman" charset="0"/>
                <a:ea typeface="ＭＳ Ｐゴシック" charset="0"/>
              </a:rPr>
              <a:t>tide pools until the water returns again.</a:t>
            </a:r>
          </a:p>
        </p:txBody>
      </p:sp>
    </p:spTree>
    <p:extLst>
      <p:ext uri="{BB962C8B-B14F-4D97-AF65-F5344CB8AC3E}">
        <p14:creationId xmlns:p14="http://schemas.microsoft.com/office/powerpoint/2010/main" val="12529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endParaRPr lang="en-US" smtClean="0">
              <a:ea typeface="+mn-ea"/>
            </a:endParaRPr>
          </a:p>
        </p:txBody>
      </p:sp>
      <p:pic>
        <p:nvPicPr>
          <p:cNvPr id="10243" name="Picture 5" descr="http://danny.oz.au/travel/new-zealand/p/1266-estu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5013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066801" y="0"/>
            <a:ext cx="9885363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700" b="1" dirty="0">
                <a:ea typeface="ＭＳ Ｐゴシック" charset="0"/>
              </a:rPr>
              <a:t>An </a:t>
            </a:r>
            <a:r>
              <a:rPr lang="en-US" sz="2700" b="1" u="sng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estuary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</a:rPr>
              <a:t> </a:t>
            </a:r>
            <a:r>
              <a:rPr lang="en-US" sz="2700" b="1" dirty="0">
                <a:ea typeface="ＭＳ Ｐゴシック" charset="0"/>
              </a:rPr>
              <a:t>is where the freshwater meets </a:t>
            </a:r>
            <a:r>
              <a:rPr lang="en-US" sz="2700" b="1" dirty="0" smtClean="0">
                <a:ea typeface="ＭＳ Ｐゴシック" charset="0"/>
              </a:rPr>
              <a:t>salt water.  </a:t>
            </a:r>
            <a:endParaRPr lang="en-US" sz="2700" b="1" dirty="0">
              <a:ea typeface="ＭＳ Ｐゴシック" charset="0"/>
            </a:endParaRPr>
          </a:p>
          <a:p>
            <a:pPr>
              <a:defRPr/>
            </a:pPr>
            <a:r>
              <a:rPr lang="en-US" sz="2700" b="1" dirty="0">
                <a:ea typeface="ＭＳ Ｐゴシック" charset="0"/>
              </a:rPr>
              <a:t>Salinity changes with the tide.  </a:t>
            </a:r>
          </a:p>
          <a:p>
            <a:pPr>
              <a:defRPr/>
            </a:pPr>
            <a:r>
              <a:rPr lang="en-US" sz="2700" b="1" dirty="0">
                <a:ea typeface="ＭＳ Ｐゴシック" charset="0"/>
              </a:rPr>
              <a:t>Organisms must be able to tolerate changes in salinity levels</a:t>
            </a:r>
            <a:r>
              <a:rPr lang="en-US" sz="2700" b="1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9288" y="3343275"/>
            <a:ext cx="43576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Estuaries serve as spawning and nursery grounds for many ecologically and commercially important fish and shellfish species including bluefish, striped bass, shrimp, and crabs.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pic>
        <p:nvPicPr>
          <p:cNvPr id="11266" name="Picture 5" descr="http://www.rayhennig.com/beynac/images/l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501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524855" y="41275"/>
            <a:ext cx="472661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Freshwater biomes are made up of</a:t>
            </a:r>
          </a:p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 water with less than 1.5% salt.</a:t>
            </a:r>
          </a:p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They include lakes, ponds, rivers and streams.</a:t>
            </a:r>
          </a:p>
        </p:txBody>
      </p:sp>
      <p:sp>
        <p:nvSpPr>
          <p:cNvPr id="33800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2667000" y="3962400"/>
            <a:ext cx="8001000" cy="4114800"/>
          </a:xfrm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3000" i="1" dirty="0">
                <a:solidFill>
                  <a:srgbClr val="F8F6F6"/>
                </a:solidFill>
              </a:rPr>
              <a:t>The deeper the pond, the colder the temperature.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3000" i="1" dirty="0">
                <a:solidFill>
                  <a:srgbClr val="F8F6F6"/>
                </a:solidFill>
              </a:rPr>
              <a:t>The cold temperature and amount of sunlight on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3000" i="1" dirty="0">
                <a:solidFill>
                  <a:srgbClr val="F8F6F6"/>
                </a:solidFill>
              </a:rPr>
              <a:t>the bottom </a:t>
            </a:r>
            <a:r>
              <a:rPr lang="en-US" sz="3000" i="1" dirty="0" smtClean="0">
                <a:solidFill>
                  <a:srgbClr val="F8F6F6"/>
                </a:solidFill>
              </a:rPr>
              <a:t>are abiotic </a:t>
            </a:r>
            <a:r>
              <a:rPr lang="en-US" sz="3000" i="1" dirty="0">
                <a:solidFill>
                  <a:srgbClr val="F8F6F6"/>
                </a:solidFill>
              </a:rPr>
              <a:t>limiting </a:t>
            </a:r>
            <a:r>
              <a:rPr lang="en-US" sz="3000" i="1" dirty="0" smtClean="0">
                <a:solidFill>
                  <a:srgbClr val="F8F6F6"/>
                </a:solidFill>
              </a:rPr>
              <a:t>factors.</a:t>
            </a:r>
            <a:endParaRPr lang="en-US" sz="3000" i="1" dirty="0">
              <a:solidFill>
                <a:srgbClr val="F8F6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3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Underwater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Aquatic organisms are affected primarily by the waters depth, temperature, flow, and amount of dissolved nutrients.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region where light reaches is known as the </a:t>
            </a:r>
            <a:r>
              <a:rPr lang="en-US" b="1" dirty="0" smtClean="0"/>
              <a:t>photic zone </a:t>
            </a:r>
            <a:r>
              <a:rPr lang="en-US" dirty="0" smtClean="0"/>
              <a:t>and the regions that light cannot penetrate are known as the </a:t>
            </a:r>
            <a:r>
              <a:rPr lang="en-US" b="1" dirty="0" smtClean="0"/>
              <a:t>aphotic zone.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Many aquatic organisms live on or in rocks and sediment. These organisms are called the </a:t>
            </a:r>
            <a:r>
              <a:rPr lang="en-US" b="1" dirty="0" smtClean="0"/>
              <a:t>benthos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6" descr="http://www.windycityart.com/californiawallpaper/ocean%20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4870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Marine Biome</a:t>
            </a:r>
          </a:p>
        </p:txBody>
      </p:sp>
    </p:spTree>
    <p:extLst>
      <p:ext uri="{BB962C8B-B14F-4D97-AF65-F5344CB8AC3E}">
        <p14:creationId xmlns:p14="http://schemas.microsoft.com/office/powerpoint/2010/main" val="39180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Marine Biome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Consists of oceans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Largest amount of biomass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Majority of life is microscopic plankton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95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597" y="3814761"/>
            <a:ext cx="4705861" cy="3043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8" y="276223"/>
            <a:ext cx="4742371" cy="3538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710" y="0"/>
            <a:ext cx="4948748" cy="381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4" y="3814761"/>
            <a:ext cx="3929063" cy="29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97050"/>
            <a:ext cx="953203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Coastal Ocean </a:t>
            </a:r>
            <a:r>
              <a:rPr lang="en-US" dirty="0" smtClean="0"/>
              <a:t>– extends from the low tide mark to the outer edge of the continental shelf. Water is brightly lit and often supplied with nutrients by freshwater runoff from land. As a result coastal ocean is usually highly productive.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Open Ocean </a:t>
            </a:r>
            <a:r>
              <a:rPr lang="en-US" dirty="0" smtClean="0"/>
              <a:t>– begins at the edge of the continental shelf and extends outward. More than 90% of the worlds ocean is considered open ocean. Split into photic and aphotic zones.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Photic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Open ocean typically has low nutrient levels and supports the smallest species of </a:t>
            </a:r>
            <a:r>
              <a:rPr lang="en-US" b="1" dirty="0" smtClean="0"/>
              <a:t>phytoplankton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Because of its large area however most photosynthesis on Earth happens here in the top 100cm.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72012"/>
            <a:ext cx="9063038" cy="19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07950"/>
            <a:ext cx="9532035" cy="1325563"/>
          </a:xfrm>
        </p:spPr>
        <p:txBody>
          <a:bodyPr/>
          <a:lstStyle/>
          <a:p>
            <a:r>
              <a:rPr lang="en-US" dirty="0" smtClean="0"/>
              <a:t>Aphotic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1338263"/>
            <a:ext cx="953203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permanently dark aphotic zone includes the deepest parts of the ocean.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Food webs here are based either on organisms that fall from the photic zone above or chemosynthetic organisms who feed from deep sea vents.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Deep water fish are exposed to high pressure and frigid temperatures.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5" y="4556125"/>
            <a:ext cx="2571750" cy="178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7575" y="6337300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Psychrolutes</a:t>
            </a:r>
            <a:r>
              <a:rPr lang="en-US" i="1" dirty="0"/>
              <a:t> </a:t>
            </a:r>
            <a:r>
              <a:rPr lang="en-US" i="1" dirty="0" err="1"/>
              <a:t>marcidus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+mj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endParaRPr lang="en-US" smtClean="0">
              <a:ea typeface="+mn-ea"/>
            </a:endParaRPr>
          </a:p>
        </p:txBody>
      </p:sp>
      <p:pic>
        <p:nvPicPr>
          <p:cNvPr id="7171" name="Picture 5" descr="http://www.harcourtschool.com/glossary/science/images/gr6/intertidal_z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8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879726" y="269876"/>
            <a:ext cx="67001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Intertidal </a:t>
            </a:r>
            <a:r>
              <a:rPr lang="en-US" sz="2400" b="1" dirty="0" smtClean="0">
                <a:latin typeface="Times New Roman" charset="0"/>
                <a:ea typeface="ＭＳ Ｐゴシック" charset="0"/>
              </a:rPr>
              <a:t>Zone - </a:t>
            </a:r>
            <a:r>
              <a:rPr lang="en-US" sz="2400" b="1" dirty="0">
                <a:latin typeface="Times New Roman" charset="0"/>
                <a:ea typeface="ＭＳ Ｐゴシック" charset="0"/>
              </a:rPr>
              <a:t>portion of the shoreline that lies</a:t>
            </a:r>
          </a:p>
          <a:p>
            <a:pPr>
              <a:defRPr/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		 between high and low tide lines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413125" y="1260475"/>
            <a:ext cx="60244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charset="0"/>
                <a:ea typeface="ＭＳ Ｐゴシック" charset="0"/>
              </a:rPr>
              <a:t>High levels of sunlight, nutrients and oxygen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251325" y="2022475"/>
            <a:ext cx="595868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ＭＳ Ｐゴシック" charset="0"/>
              </a:rPr>
              <a:t>Many organisms live here, but they must</a:t>
            </a:r>
          </a:p>
          <a:p>
            <a:pPr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ＭＳ Ｐゴシック" charset="0"/>
              </a:rPr>
              <a:t>be adapted to crashing waves, and changing</a:t>
            </a:r>
          </a:p>
          <a:p>
            <a:pPr>
              <a:defRPr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ＭＳ Ｐゴシック" charset="0"/>
              </a:rPr>
              <a:t>water levels.</a:t>
            </a:r>
          </a:p>
        </p:txBody>
      </p:sp>
    </p:spTree>
    <p:extLst>
      <p:ext uri="{BB962C8B-B14F-4D97-AF65-F5344CB8AC3E}">
        <p14:creationId xmlns:p14="http://schemas.microsoft.com/office/powerpoint/2010/main" val="8695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441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Times New Roman</vt:lpstr>
      <vt:lpstr>Wingdings</vt:lpstr>
      <vt:lpstr>1_Office Theme</vt:lpstr>
      <vt:lpstr>Aquatic Ecosystems</vt:lpstr>
      <vt:lpstr>Conditions Underwater</vt:lpstr>
      <vt:lpstr>Marine Biome</vt:lpstr>
      <vt:lpstr>Marine Biome</vt:lpstr>
      <vt:lpstr>PowerPoint Presentation</vt:lpstr>
      <vt:lpstr>Marine Ecosystems</vt:lpstr>
      <vt:lpstr>Photic Zone</vt:lpstr>
      <vt:lpstr>Aphotic Zone</vt:lpstr>
      <vt:lpstr>PowerPoint Presentation</vt:lpstr>
      <vt:lpstr>PowerPoint Presentation</vt:lpstr>
      <vt:lpstr>Some organisms survive by living in tide pools.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Ecosystems</dc:title>
  <dc:creator>Andrew McLean</dc:creator>
  <cp:lastModifiedBy>Andrew McLean</cp:lastModifiedBy>
  <cp:revision>6</cp:revision>
  <dcterms:created xsi:type="dcterms:W3CDTF">2014-03-23T18:51:54Z</dcterms:created>
  <dcterms:modified xsi:type="dcterms:W3CDTF">2014-04-27T15:08:16Z</dcterms:modified>
</cp:coreProperties>
</file>