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1" r:id="rId3"/>
    <p:sldId id="257" r:id="rId4"/>
    <p:sldId id="280" r:id="rId5"/>
    <p:sldId id="272" r:id="rId6"/>
    <p:sldId id="283" r:id="rId7"/>
    <p:sldId id="277" r:id="rId8"/>
    <p:sldId id="258" r:id="rId9"/>
    <p:sldId id="261" r:id="rId10"/>
    <p:sldId id="284" r:id="rId11"/>
    <p:sldId id="259" r:id="rId12"/>
    <p:sldId id="297" r:id="rId13"/>
    <p:sldId id="275" r:id="rId14"/>
    <p:sldId id="276" r:id="rId15"/>
    <p:sldId id="285" r:id="rId16"/>
    <p:sldId id="260" r:id="rId17"/>
    <p:sldId id="273" r:id="rId18"/>
    <p:sldId id="274" r:id="rId19"/>
    <p:sldId id="262" r:id="rId20"/>
    <p:sldId id="287" r:id="rId21"/>
    <p:sldId id="263" r:id="rId22"/>
    <p:sldId id="288" r:id="rId23"/>
    <p:sldId id="289" r:id="rId24"/>
    <p:sldId id="279" r:id="rId25"/>
    <p:sldId id="264" r:id="rId26"/>
    <p:sldId id="290" r:id="rId27"/>
    <p:sldId id="291" r:id="rId28"/>
    <p:sldId id="281" r:id="rId29"/>
    <p:sldId id="282" r:id="rId30"/>
    <p:sldId id="266" r:id="rId31"/>
    <p:sldId id="265" r:id="rId32"/>
    <p:sldId id="267" r:id="rId33"/>
    <p:sldId id="292" r:id="rId34"/>
    <p:sldId id="268" r:id="rId35"/>
    <p:sldId id="293" r:id="rId36"/>
    <p:sldId id="270" r:id="rId37"/>
    <p:sldId id="295" r:id="rId38"/>
    <p:sldId id="269" r:id="rId39"/>
    <p:sldId id="294" r:id="rId40"/>
    <p:sldId id="296" r:id="rId41"/>
    <p:sldId id="29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455" autoAdjust="0"/>
  </p:normalViewPr>
  <p:slideViewPr>
    <p:cSldViewPr snapToGrid="0">
      <p:cViewPr varScale="1">
        <p:scale>
          <a:sx n="86" d="100"/>
          <a:sy n="86" d="100"/>
        </p:scale>
        <p:origin x="-632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46879-649A-F545-8E72-6CFFC80FFA7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C0E6-5478-3F4E-93F3-4724E000D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9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8286D-25E3-47E7-A900-061542A6C754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C4DD8-9D65-4ED0-A14A-9488E2801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slide to explain that under normal circumstances ice will melt and sublimate, not just melt.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C4DD8-9D65-4ED0-A14A-9488E28013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7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8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7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35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7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dn.zmescience.com/wp-content/uploads/2014/11/Dark_matter_stride_by_tchaikovsky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3A5C-8562-4BB3-9507-BA41A1839D41}" type="datetimeFigureOut">
              <a:rPr lang="en-US" smtClean="0"/>
              <a:t>11/6/17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A2AC-0915-470A-990E-2CC61ACCF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3800" b="1" dirty="0" smtClean="0"/>
              <a:t>Matter</a:t>
            </a:r>
            <a:endParaRPr lang="en-US" sz="1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2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Amorphous Solids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822" y="1816198"/>
            <a:ext cx="4996992" cy="47260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Amorphous</a:t>
            </a:r>
            <a:r>
              <a:rPr lang="en-US" sz="4800" dirty="0"/>
              <a:t> </a:t>
            </a:r>
            <a:r>
              <a:rPr lang="en-US" sz="4800" dirty="0" smtClean="0"/>
              <a:t>solids are resistant to changes in shape, </a:t>
            </a:r>
            <a:r>
              <a:rPr lang="en-US" sz="4800" dirty="0"/>
              <a:t>like </a:t>
            </a:r>
            <a:r>
              <a:rPr lang="en-US" sz="4800" b="1" dirty="0" smtClean="0">
                <a:solidFill>
                  <a:srgbClr val="FF0000"/>
                </a:solidFill>
              </a:rPr>
              <a:t>solids</a:t>
            </a:r>
            <a:r>
              <a:rPr lang="en-US" sz="4800" dirty="0" smtClean="0"/>
              <a:t>, but like </a:t>
            </a:r>
            <a:r>
              <a:rPr lang="en-US" sz="4800" b="1" dirty="0" smtClean="0">
                <a:solidFill>
                  <a:srgbClr val="00B050"/>
                </a:solidFill>
              </a:rPr>
              <a:t>liquids</a:t>
            </a:r>
            <a:r>
              <a:rPr lang="en-US" sz="4800" dirty="0"/>
              <a:t>, lack a crystalline structure.</a:t>
            </a:r>
          </a:p>
        </p:txBody>
      </p:sp>
      <p:pic>
        <p:nvPicPr>
          <p:cNvPr id="1026" name="Picture 2" descr="http://kgortney.pbworks.com/f/crystalinevsAmorphousSol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43" y="343444"/>
            <a:ext cx="4556552" cy="35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earballistics.com/wp-content/uploads/AirGun-bl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036" y="4091588"/>
            <a:ext cx="3403993" cy="243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8253" y="4091589"/>
            <a:ext cx="2962200" cy="243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44991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Liquids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408" y="1288296"/>
            <a:ext cx="6571267" cy="520677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Takes </a:t>
            </a:r>
            <a:r>
              <a:rPr lang="en-US" sz="3600" dirty="0"/>
              <a:t>the shape of its container. </a:t>
            </a:r>
            <a:endParaRPr lang="en-US" sz="3600" dirty="0" smtClean="0"/>
          </a:p>
          <a:p>
            <a:endParaRPr lang="en-US" sz="1050" dirty="0"/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>
                <a:solidFill>
                  <a:srgbClr val="FF0000"/>
                </a:solidFill>
              </a:rPr>
              <a:t>volume</a:t>
            </a:r>
            <a:r>
              <a:rPr lang="en-US" sz="3600" dirty="0"/>
              <a:t> of the liquid is always the same regardless of the shape of the container. </a:t>
            </a:r>
            <a:endParaRPr lang="en-US" sz="3600" dirty="0" smtClean="0"/>
          </a:p>
          <a:p>
            <a:endParaRPr lang="en-US" sz="1000" dirty="0"/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particles in a liquid move </a:t>
            </a:r>
            <a:r>
              <a:rPr lang="en-US" sz="3600" dirty="0" smtClean="0"/>
              <a:t>more freely as they have more energy, but </a:t>
            </a:r>
            <a:r>
              <a:rPr lang="en-US" sz="3600" dirty="0"/>
              <a:t>not enough to move far apart. </a:t>
            </a:r>
            <a:endParaRPr lang="en-US" sz="3600" dirty="0" smtClean="0"/>
          </a:p>
          <a:p>
            <a:endParaRPr lang="en-US" sz="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264" y="1288295"/>
            <a:ext cx="4473411" cy="3080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264" y="4468425"/>
            <a:ext cx="4473411" cy="217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Brownian Motion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07318" cy="435133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The movement of molecules in a substance is known as </a:t>
            </a:r>
            <a:r>
              <a:rPr lang="en-US" sz="3200" dirty="0" smtClean="0">
                <a:solidFill>
                  <a:srgbClr val="FF0000"/>
                </a:solidFill>
              </a:rPr>
              <a:t>Brownian motion</a:t>
            </a:r>
            <a:r>
              <a:rPr lang="en-US" sz="3200" dirty="0" smtClean="0"/>
              <a:t>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200" dirty="0" smtClean="0"/>
              <a:t>This is the random</a:t>
            </a:r>
            <a:r>
              <a:rPr lang="en-US" sz="3200" dirty="0"/>
              <a:t> </a:t>
            </a:r>
            <a:r>
              <a:rPr lang="en-US" sz="3200" b="1" dirty="0"/>
              <a:t>motion</a:t>
            </a:r>
            <a:r>
              <a:rPr lang="en-US" sz="3200" dirty="0"/>
              <a:t> of particles suspended in a fluid (a liquid or a gas</a:t>
            </a:r>
            <a:r>
              <a:rPr lang="en-US" sz="3200" dirty="0" smtClean="0"/>
              <a:t>).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It results </a:t>
            </a:r>
            <a:r>
              <a:rPr lang="en-US" sz="3200" dirty="0"/>
              <a:t>from </a:t>
            </a:r>
            <a:r>
              <a:rPr lang="en-US" sz="3200" dirty="0" smtClean="0"/>
              <a:t>the collisions between </a:t>
            </a:r>
            <a:r>
              <a:rPr lang="en-US" sz="3200" dirty="0"/>
              <a:t>molecules in the </a:t>
            </a:r>
            <a:r>
              <a:rPr lang="en-US" sz="3200" dirty="0" smtClean="0"/>
              <a:t>fluid.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192" y="1884623"/>
            <a:ext cx="4292338" cy="429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9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Viscosity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Viscosity</a:t>
            </a:r>
            <a:r>
              <a:rPr lang="en-US" dirty="0"/>
              <a:t> is ease with which a liquid flows and is determined by the strength of the attraction between particles. </a:t>
            </a:r>
            <a:r>
              <a:rPr lang="en-US" dirty="0" smtClean="0"/>
              <a:t>The more viscous a liquid the longer it takes to flow.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02" y="3072606"/>
            <a:ext cx="3783587" cy="2848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361" y="3079963"/>
            <a:ext cx="4279768" cy="287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17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Pitch Drop Experiment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170" y="1442301"/>
            <a:ext cx="7329370" cy="53355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 </a:t>
            </a:r>
            <a:r>
              <a:rPr lang="en-US" sz="3200" b="1" dirty="0"/>
              <a:t>pitch drop experiment</a:t>
            </a:r>
            <a:r>
              <a:rPr lang="en-US" sz="3200" dirty="0"/>
              <a:t> is a long-term experiment that measures the flow of a piece of pitch over many years. </a:t>
            </a:r>
            <a:endParaRPr lang="en-US" sz="32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Pitch </a:t>
            </a:r>
            <a:r>
              <a:rPr lang="en-US" sz="3200" dirty="0"/>
              <a:t>is the name for any of a number of highly </a:t>
            </a:r>
            <a:r>
              <a:rPr lang="en-US" sz="3200" dirty="0">
                <a:solidFill>
                  <a:srgbClr val="FF0000"/>
                </a:solidFill>
              </a:rPr>
              <a:t>viscous</a:t>
            </a:r>
            <a:r>
              <a:rPr lang="en-US" sz="3200" dirty="0"/>
              <a:t> liquids that appear solid, most </a:t>
            </a:r>
            <a:r>
              <a:rPr lang="en-US" sz="3200" dirty="0" smtClean="0"/>
              <a:t>commonly</a:t>
            </a:r>
            <a:r>
              <a:rPr lang="en-US" sz="3200" dirty="0"/>
              <a:t> bitumen. </a:t>
            </a:r>
            <a:endParaRPr lang="en-US" sz="3200" dirty="0" smtClean="0"/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At </a:t>
            </a:r>
            <a:r>
              <a:rPr lang="en-US" sz="3200" dirty="0"/>
              <a:t>room temperature, tar pitch flows at a very low rate, taking several years to form a single drop.</a:t>
            </a:r>
          </a:p>
        </p:txBody>
      </p:sp>
      <p:pic>
        <p:nvPicPr>
          <p:cNvPr id="6" name="Picture 2" descr="https://upload.wikimedia.org/wikipedia/commons/thumb/9/99/University_of_Queensland_Pitch_drop_experiment-white_bg.jpg/170px-University_of_Queensland_Pitch_drop_experiment-white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007" y="1073318"/>
            <a:ext cx="3841391" cy="578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6" y="348192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The Pitch Drop Experiment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13808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156" y="1842453"/>
            <a:ext cx="5229225" cy="4762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2910" y="1844318"/>
            <a:ext cx="5020879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 University of Queensland pitch drop </a:t>
            </a:r>
            <a:r>
              <a:rPr lang="en-US" sz="3200" dirty="0" smtClean="0"/>
              <a:t>experiment.</a:t>
            </a:r>
          </a:p>
          <a:p>
            <a:endParaRPr lang="en-US" sz="3200" dirty="0"/>
          </a:p>
          <a:p>
            <a:r>
              <a:rPr lang="en-US" sz="3200" dirty="0" smtClean="0"/>
              <a:t>Professor </a:t>
            </a:r>
            <a:r>
              <a:rPr lang="en-US" sz="3200" dirty="0"/>
              <a:t>John </a:t>
            </a:r>
            <a:r>
              <a:rPr lang="en-US" sz="3200" dirty="0" err="1"/>
              <a:t>Mainstone</a:t>
            </a:r>
            <a:r>
              <a:rPr lang="en-US" sz="3200" dirty="0"/>
              <a:t> (taken in 1990, two years after the seventh drop and 10 years before the eighth drop fell).</a:t>
            </a:r>
          </a:p>
        </p:txBody>
      </p:sp>
    </p:spTree>
    <p:extLst>
      <p:ext uri="{BB962C8B-B14F-4D97-AF65-F5344CB8AC3E}">
        <p14:creationId xmlns:p14="http://schemas.microsoft.com/office/powerpoint/2010/main" val="310955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0052" cy="4351338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Surface tension </a:t>
            </a:r>
            <a:r>
              <a:rPr lang="en-US" dirty="0" smtClean="0"/>
              <a:t>results from the particles pulling towards each other.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As no liquid particles are above the liquid the surface tension can be strong enough to balance objects on.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 attractions between H</a:t>
            </a:r>
            <a:r>
              <a:rPr lang="en-US" baseline="-25000" dirty="0" smtClean="0"/>
              <a:t>2</a:t>
            </a:r>
            <a:r>
              <a:rPr lang="en-US" dirty="0" smtClean="0"/>
              <a:t>O molecules are known as van der </a:t>
            </a:r>
            <a:r>
              <a:rPr lang="en-US" dirty="0"/>
              <a:t>W</a:t>
            </a:r>
            <a:r>
              <a:rPr lang="en-US" dirty="0" smtClean="0"/>
              <a:t>aal forces.</a:t>
            </a:r>
            <a:endParaRPr lang="en-US" dirty="0"/>
          </a:p>
        </p:txBody>
      </p:sp>
      <p:pic>
        <p:nvPicPr>
          <p:cNvPr id="1026" name="Picture 2" descr="http://hyperphysics.phy-astr.gsu.edu/hbase/fluids/imgflu/surte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59" y="1274042"/>
            <a:ext cx="4816278" cy="517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67" y="0"/>
            <a:ext cx="2124044" cy="1942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32" t="387" r="-532" b="19631"/>
          <a:stretch/>
        </p:blipFill>
        <p:spPr>
          <a:xfrm>
            <a:off x="8622811" y="0"/>
            <a:ext cx="3543300" cy="19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9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Van der Waal Forces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399" y="135264"/>
            <a:ext cx="3892510" cy="64875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160" y="1690688"/>
            <a:ext cx="5967167" cy="46474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Distributions of partial charges in water – </a:t>
            </a:r>
            <a:r>
              <a:rPr lang="en-US" sz="3200" dirty="0" smtClean="0">
                <a:solidFill>
                  <a:srgbClr val="FF0000"/>
                </a:solidFill>
              </a:rPr>
              <a:t>van der Waal forces</a:t>
            </a:r>
            <a:r>
              <a:rPr lang="en-US" sz="3200" dirty="0" smtClean="0"/>
              <a:t>.</a:t>
            </a:r>
          </a:p>
          <a:p>
            <a:endParaRPr lang="en-US" sz="3200" dirty="0"/>
          </a:p>
          <a:p>
            <a:r>
              <a:rPr lang="en-US" sz="3200" dirty="0" smtClean="0"/>
              <a:t>These allow water molecules to bind together. This created </a:t>
            </a:r>
            <a:r>
              <a:rPr lang="en-US" sz="3200" dirty="0" smtClean="0">
                <a:solidFill>
                  <a:srgbClr val="00B050"/>
                </a:solidFill>
              </a:rPr>
              <a:t>surface tension</a:t>
            </a:r>
            <a:r>
              <a:rPr lang="en-US" sz="3200" dirty="0" smtClean="0"/>
              <a:t> and many of the unique properties of water.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4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365124"/>
            <a:ext cx="10515601" cy="608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3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517" y="367646"/>
            <a:ext cx="10515600" cy="1027522"/>
          </a:xfrm>
        </p:spPr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17" y="1244338"/>
            <a:ext cx="5967953" cy="5354425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Most gases are invisible. The air you breath is a mixture of gases.</a:t>
            </a:r>
          </a:p>
          <a:p>
            <a:endParaRPr lang="en-US" sz="1100" dirty="0"/>
          </a:p>
          <a:p>
            <a:pPr marL="0" indent="0">
              <a:buNone/>
            </a:pPr>
            <a:r>
              <a:rPr lang="en-US" sz="4400" dirty="0" smtClean="0"/>
              <a:t>Gas does not have a definite shape or </a:t>
            </a:r>
            <a:r>
              <a:rPr lang="en-US" sz="4400" dirty="0" smtClean="0">
                <a:solidFill>
                  <a:srgbClr val="FF0000"/>
                </a:solidFill>
              </a:rPr>
              <a:t>volume</a:t>
            </a:r>
            <a:r>
              <a:rPr lang="en-US" sz="4400" dirty="0" smtClean="0"/>
              <a:t>. </a:t>
            </a:r>
          </a:p>
          <a:p>
            <a:endParaRPr lang="en-US" sz="900" dirty="0"/>
          </a:p>
          <a:p>
            <a:endParaRPr lang="en-US" sz="1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5941" y="1244338"/>
            <a:ext cx="4986419" cy="53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6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this unit we will cover: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States of Matter</a:t>
            </a:r>
          </a:p>
          <a:p>
            <a:pPr lvl="1"/>
            <a:r>
              <a:rPr lang="en-US" dirty="0" smtClean="0"/>
              <a:t>Changes in Phase</a:t>
            </a:r>
          </a:p>
          <a:p>
            <a:pPr lvl="1"/>
            <a:r>
              <a:rPr lang="en-US" dirty="0" smtClean="0"/>
              <a:t>The role of Energy</a:t>
            </a:r>
          </a:p>
          <a:p>
            <a:pPr lvl="1"/>
            <a:r>
              <a:rPr lang="en-US" dirty="0" smtClean="0"/>
              <a:t>Types of Energy</a:t>
            </a:r>
          </a:p>
          <a:p>
            <a:pPr lvl="1"/>
            <a:r>
              <a:rPr lang="en-US" dirty="0" smtClean="0"/>
              <a:t>Physical Changes</a:t>
            </a:r>
          </a:p>
          <a:p>
            <a:pPr lvl="1"/>
            <a:r>
              <a:rPr lang="en-US" dirty="0" smtClean="0"/>
              <a:t>Chemical Changes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://www.catalyzingchange.org/wp-content/uploads/2014/07/the-universe-you-are-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40" y="1825625"/>
            <a:ext cx="674610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9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92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Gas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14020"/>
            <a:ext cx="5477759" cy="503391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The particles of a gas are much further apart than in a liquid or a solid. There is </a:t>
            </a:r>
            <a:r>
              <a:rPr lang="en-US" sz="4000" u="sng" dirty="0">
                <a:solidFill>
                  <a:srgbClr val="7030A0"/>
                </a:solidFill>
              </a:rPr>
              <a:t>empty space </a:t>
            </a:r>
            <a:r>
              <a:rPr lang="en-US" sz="4000" dirty="0"/>
              <a:t>between the particles.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4000" dirty="0"/>
              <a:t>Gas particles move at high speed in all directions.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8" y="1414019"/>
            <a:ext cx="5393447" cy="50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0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Gas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101" y="1706250"/>
            <a:ext cx="6297891" cy="4892511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If you poured a small volume of a </a:t>
            </a:r>
            <a:r>
              <a:rPr lang="en-US" sz="3600" dirty="0">
                <a:solidFill>
                  <a:srgbClr val="FF0000"/>
                </a:solidFill>
              </a:rPr>
              <a:t>liquid</a:t>
            </a:r>
            <a:r>
              <a:rPr lang="en-US" sz="3600" dirty="0"/>
              <a:t> into a container the liquid would fill the bottom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However </a:t>
            </a:r>
            <a:r>
              <a:rPr lang="en-US" sz="3600" dirty="0"/>
              <a:t>if you poured the same volume of </a:t>
            </a:r>
            <a:r>
              <a:rPr lang="en-US" sz="3600" dirty="0">
                <a:solidFill>
                  <a:srgbClr val="FF0000"/>
                </a:solidFill>
              </a:rPr>
              <a:t>gas</a:t>
            </a:r>
            <a:r>
              <a:rPr lang="en-US" sz="3600" dirty="0"/>
              <a:t> into a container the </a:t>
            </a:r>
            <a:r>
              <a:rPr lang="en-US" sz="3600" b="1" dirty="0">
                <a:solidFill>
                  <a:srgbClr val="00B050"/>
                </a:solidFill>
              </a:rPr>
              <a:t>gas would fill the container</a:t>
            </a:r>
            <a:r>
              <a:rPr lang="en-US" sz="3600" dirty="0"/>
              <a:t>. </a:t>
            </a:r>
          </a:p>
          <a:p>
            <a:endParaRPr lang="en-US" sz="900" dirty="0"/>
          </a:p>
          <a:p>
            <a:endParaRPr lang="en-US" sz="9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090" y="1391990"/>
            <a:ext cx="4788817" cy="520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0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0601"/>
            <a:ext cx="10126220" cy="13255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Gas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8" y="1329179"/>
            <a:ext cx="10595728" cy="5279011"/>
          </a:xfr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Decreasing the volume of a container squeezes the gas particles closer together</a:t>
            </a:r>
            <a:r>
              <a:rPr lang="en-US" sz="3900" dirty="0" smtClean="0"/>
              <a:t>.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This increases the pressure.</a:t>
            </a:r>
            <a:endParaRPr lang="en-US" sz="3600" dirty="0"/>
          </a:p>
          <a:p>
            <a:endParaRPr lang="en-US" sz="900" dirty="0"/>
          </a:p>
          <a:p>
            <a:endParaRPr lang="en-US" dirty="0"/>
          </a:p>
        </p:txBody>
      </p:sp>
      <p:pic>
        <p:nvPicPr>
          <p:cNvPr id="1026" name="Picture 2" descr="http://2012books.lardbucket.org/books/principles-of-general-chemistry-v1.0/section_14/a433792ac2caa29995f55547b9d159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08" y="2371564"/>
            <a:ext cx="5979736" cy="353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7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Gas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761322" cy="4603455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Matter that is generally a liquid or solid at room temperature but exists as a gas is called </a:t>
            </a:r>
            <a:r>
              <a:rPr lang="en-US" sz="3600" dirty="0">
                <a:solidFill>
                  <a:srgbClr val="FF0000"/>
                </a:solidFill>
              </a:rPr>
              <a:t>vapor</a:t>
            </a:r>
            <a:r>
              <a:rPr lang="en-US" sz="3600" dirty="0"/>
              <a:t>. 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For </a:t>
            </a:r>
            <a:r>
              <a:rPr lang="en-US" sz="3600" dirty="0"/>
              <a:t>example </a:t>
            </a:r>
            <a:r>
              <a:rPr lang="en-US" sz="3600" dirty="0">
                <a:solidFill>
                  <a:srgbClr val="00B0F0"/>
                </a:solidFill>
              </a:rPr>
              <a:t>water vapor </a:t>
            </a:r>
            <a:r>
              <a:rPr lang="en-US" sz="3600" dirty="0"/>
              <a:t>is the given name for water when it is in a gas state.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748" y="1825625"/>
            <a:ext cx="5612052" cy="46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9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What is empty space?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49478" cy="4762500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Empty space literally has nothing in it.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dirty="0" smtClean="0"/>
              <a:t>When we say something is empty conversationally we are really being factually incorrect.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600" dirty="0" smtClean="0"/>
              <a:t>And empty box is full of gas - air. </a:t>
            </a:r>
            <a:endParaRPr lang="en-US" sz="3600" dirty="0"/>
          </a:p>
        </p:txBody>
      </p:sp>
      <p:pic>
        <p:nvPicPr>
          <p:cNvPr id="1026" name="Picture 2" descr="http://imgur.com/sRnYd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960" y="182562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75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Plasma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341" y="1084082"/>
            <a:ext cx="6390392" cy="5571241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If we add enough </a:t>
            </a:r>
            <a:r>
              <a:rPr lang="en-US" sz="4800" dirty="0" smtClean="0">
                <a:solidFill>
                  <a:srgbClr val="00B050"/>
                </a:solidFill>
              </a:rPr>
              <a:t>energy</a:t>
            </a:r>
            <a:r>
              <a:rPr lang="en-US" sz="4800" dirty="0" smtClean="0"/>
              <a:t> to a gas the molecules can completely break apart. </a:t>
            </a:r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/>
          </a:p>
          <a:p>
            <a:pPr marL="0" indent="0">
              <a:buNone/>
            </a:pPr>
            <a:r>
              <a:rPr lang="en-US" sz="4800" dirty="0" smtClean="0"/>
              <a:t>This is known as a </a:t>
            </a:r>
            <a:r>
              <a:rPr lang="en-US" sz="4800" dirty="0" smtClean="0">
                <a:solidFill>
                  <a:srgbClr val="FF0000"/>
                </a:solidFill>
              </a:rPr>
              <a:t>plasma.</a:t>
            </a:r>
          </a:p>
          <a:p>
            <a:endParaRPr lang="en-US" sz="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732" y="1084081"/>
            <a:ext cx="5232260" cy="557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Lightning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081074" cy="469772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</a:t>
            </a:r>
            <a:r>
              <a:rPr lang="en-US" sz="3600" dirty="0">
                <a:solidFill>
                  <a:srgbClr val="FF0000"/>
                </a:solidFill>
              </a:rPr>
              <a:t>plasma</a:t>
            </a:r>
            <a:r>
              <a:rPr lang="en-US" sz="3600" dirty="0"/>
              <a:t> is a highly </a:t>
            </a:r>
            <a:r>
              <a:rPr lang="en-US" sz="3600" dirty="0">
                <a:solidFill>
                  <a:srgbClr val="7030A0"/>
                </a:solidFill>
              </a:rPr>
              <a:t>ionized </a:t>
            </a:r>
            <a:r>
              <a:rPr lang="en-US" sz="3600" dirty="0"/>
              <a:t>gas containing a roughly equal number of positive ions and electrons. </a:t>
            </a:r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600" dirty="0"/>
              <a:t>Plasmas conduct electric current. </a:t>
            </a:r>
            <a:r>
              <a:rPr lang="en-US" sz="3600" dirty="0">
                <a:solidFill>
                  <a:srgbClr val="7030A0"/>
                </a:solidFill>
              </a:rPr>
              <a:t>Neon lights </a:t>
            </a:r>
            <a:r>
              <a:rPr lang="en-US" sz="3600" dirty="0"/>
              <a:t>are an artificial form of plasms.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160" y="743884"/>
            <a:ext cx="4895015" cy="3257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4160" y="4212095"/>
            <a:ext cx="489501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Lightning</a:t>
            </a:r>
            <a:r>
              <a:rPr lang="en-US" dirty="0"/>
              <a:t> is a sudden electrostatic discharge during an electrical storm between electrically charged regions of a </a:t>
            </a:r>
            <a:r>
              <a:rPr lang="en-US" dirty="0" smtClean="0"/>
              <a:t>cloud.</a:t>
            </a:r>
          </a:p>
          <a:p>
            <a:endParaRPr lang="en-US" dirty="0"/>
          </a:p>
          <a:p>
            <a:r>
              <a:rPr lang="en-US" dirty="0" smtClean="0"/>
              <a:t>Intra-cloud </a:t>
            </a:r>
            <a:r>
              <a:rPr lang="en-US" b="1" dirty="0"/>
              <a:t>lightning</a:t>
            </a:r>
            <a:r>
              <a:rPr lang="en-US" dirty="0"/>
              <a:t> or </a:t>
            </a:r>
            <a:r>
              <a:rPr lang="en-US" dirty="0" smtClean="0"/>
              <a:t>IC, or between </a:t>
            </a:r>
            <a:r>
              <a:rPr lang="en-US" dirty="0"/>
              <a:t>that cloud and another cloud (CC </a:t>
            </a:r>
            <a:r>
              <a:rPr lang="en-US" b="1" dirty="0"/>
              <a:t>lightning</a:t>
            </a:r>
            <a:r>
              <a:rPr lang="en-US" dirty="0"/>
              <a:t>), or between a cloud and the ground (CG </a:t>
            </a:r>
            <a:r>
              <a:rPr lang="en-US" b="1" dirty="0"/>
              <a:t>lightning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5001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Thunder and Lightning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dirty="0" smtClean="0"/>
              <a:t>Which comes first, the thunder of the lightning?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dirty="0" smtClean="0"/>
              <a:t>LS = 299</a:t>
            </a:r>
            <a:r>
              <a:rPr lang="en-US" sz="6000" dirty="0"/>
              <a:t> 792 458 m / </a:t>
            </a:r>
            <a:r>
              <a:rPr lang="en-US" sz="6000" dirty="0" smtClean="0"/>
              <a:t>s</a:t>
            </a:r>
          </a:p>
          <a:p>
            <a:pPr marL="0" indent="0" algn="ctr">
              <a:buNone/>
            </a:pPr>
            <a:r>
              <a:rPr lang="en-US" sz="6000" dirty="0" smtClean="0"/>
              <a:t>SS = </a:t>
            </a:r>
            <a:r>
              <a:rPr lang="en-US" sz="6000" dirty="0"/>
              <a:t>340.29 m / s</a:t>
            </a:r>
          </a:p>
        </p:txBody>
      </p:sp>
    </p:spTree>
    <p:extLst>
      <p:ext uri="{BB962C8B-B14F-4D97-AF65-F5344CB8AC3E}">
        <p14:creationId xmlns:p14="http://schemas.microsoft.com/office/powerpoint/2010/main" val="17871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5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The Shape of Matter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5096" cy="4351338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/>
              <a:t>Solids have a defined shape</a:t>
            </a:r>
          </a:p>
          <a:p>
            <a:endParaRPr lang="en-US" sz="800" dirty="0"/>
          </a:p>
          <a:p>
            <a:r>
              <a:rPr lang="en-US" sz="3600" dirty="0" smtClean="0"/>
              <a:t>Liquids take the shape of the bottom of a container</a:t>
            </a:r>
          </a:p>
          <a:p>
            <a:endParaRPr lang="en-US" sz="800" dirty="0"/>
          </a:p>
          <a:p>
            <a:r>
              <a:rPr lang="en-US" sz="3600" dirty="0" smtClean="0"/>
              <a:t>Gasses take the shape of an entire container.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867" y="2044285"/>
            <a:ext cx="5642327" cy="421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11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91" y="1130300"/>
            <a:ext cx="5529173" cy="5276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421" y="0"/>
            <a:ext cx="10515600" cy="1325563"/>
          </a:xfrm>
        </p:spPr>
        <p:txBody>
          <a:bodyPr/>
          <a:lstStyle/>
          <a:p>
            <a:r>
              <a:rPr lang="en-US" b="1" dirty="0" smtClean="0"/>
              <a:t>What is Matter?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421" y="1304926"/>
            <a:ext cx="6205170" cy="510222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Matter is everything that has volume and has mass.</a:t>
            </a:r>
            <a:endParaRPr lang="en-US" sz="44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4400" dirty="0" smtClean="0"/>
              <a:t>Matter is made up of smaller particles such as atoms, molecules and ions.</a:t>
            </a:r>
          </a:p>
          <a:p>
            <a:endParaRPr 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908800" y="5537200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Compounds and Mixtures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6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img1.wikia.nocookie.net/__cb20121125184323/powerlisting/images/1/12/States-of-matter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5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hmmdt.com/img/tec_plasma01_con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9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Freezing and Melting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00B050"/>
                </a:solidFill>
              </a:rPr>
              <a:t>Freezing </a:t>
            </a:r>
            <a:r>
              <a:rPr lang="en-US" sz="3600" dirty="0" smtClean="0"/>
              <a:t>is the process of moving from liquid state to solid state.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Melting </a:t>
            </a:r>
            <a:r>
              <a:rPr lang="en-US" sz="3600" dirty="0" smtClean="0"/>
              <a:t>is the process of moving from solid state to liquid state.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600" dirty="0" smtClean="0"/>
              <a:t>When we add more energy into a substance the particles have more energy and move around more. This is what we see happening when ice melts.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9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Freezing and Melting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10634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424" y="1825623"/>
            <a:ext cx="5409260" cy="435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178" y="2306607"/>
            <a:ext cx="1958037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Freezing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7263" y="2441196"/>
            <a:ext cx="2004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Melting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0591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Vaporization and Condensation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Vaporization</a:t>
            </a:r>
            <a:r>
              <a:rPr lang="en-US" sz="4000" dirty="0" smtClean="0"/>
              <a:t> is the process of moving from liquid into gas form.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>
                <a:solidFill>
                  <a:srgbClr val="00B050"/>
                </a:solidFill>
              </a:rPr>
              <a:t>Condensation</a:t>
            </a:r>
            <a:r>
              <a:rPr lang="en-US" sz="4000" dirty="0" smtClean="0"/>
              <a:t> is the process of moving from gas into liquid form.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000" dirty="0" smtClean="0"/>
              <a:t>As a gaseous substance loses energy the particles slow down and they can begin to form liquids.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46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Vaporization and Condensation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123" y="1825626"/>
            <a:ext cx="5138318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4"/>
            <a:ext cx="5315922" cy="435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16276" y="4546833"/>
            <a:ext cx="2535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Condensation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4734" y="2080470"/>
            <a:ext cx="23347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Vaporization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Ionization and Deionization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When a gas is super heated it may start to break apart. At this point it undergoes </a:t>
            </a:r>
            <a:r>
              <a:rPr lang="en-US" sz="3200" dirty="0" smtClean="0">
                <a:solidFill>
                  <a:srgbClr val="FF0000"/>
                </a:solidFill>
              </a:rPr>
              <a:t>ionization</a:t>
            </a:r>
            <a:r>
              <a:rPr lang="en-US" sz="3200" dirty="0" smtClean="0"/>
              <a:t> and becomes a plasma.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3200" dirty="0" smtClean="0"/>
              <a:t>In a plasma H ions, and electrons break off. Since they have a positive or negative charge a plasma is a highly ionized gas that has roughly an equal charge.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951" y="4570870"/>
            <a:ext cx="2262103" cy="1741030"/>
          </a:xfrm>
          <a:prstGeom prst="rect">
            <a:avLst/>
          </a:prstGeom>
        </p:spPr>
      </p:pic>
      <p:pic>
        <p:nvPicPr>
          <p:cNvPr id="1026" name="Picture 2" descr="http://image.thefabricator.com/a/the-evolution-of-plasma-cutting-plasma-cu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159" y="4565502"/>
            <a:ext cx="2442514" cy="174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51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Ionization and Deionization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814" y="1825626"/>
            <a:ext cx="5131985" cy="435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825623"/>
            <a:ext cx="5383615" cy="435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3061" y="2550253"/>
            <a:ext cx="2379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Ionization =&gt;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782" y="5377343"/>
            <a:ext cx="2836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&lt;= Deionization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0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and Sublimation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1399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When a substance moves straight from being a gas to being a solid this is </a:t>
            </a:r>
            <a:r>
              <a:rPr lang="en-US" sz="4800" dirty="0" smtClean="0">
                <a:solidFill>
                  <a:srgbClr val="00B050"/>
                </a:solidFill>
              </a:rPr>
              <a:t>deposition</a:t>
            </a:r>
            <a:r>
              <a:rPr lang="en-US" sz="48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800" dirty="0" smtClean="0"/>
              <a:t>When a substance moves straight from being a solid to being a gas this is </a:t>
            </a:r>
            <a:r>
              <a:rPr lang="en-US" sz="4800" dirty="0" smtClean="0">
                <a:solidFill>
                  <a:srgbClr val="FF0000"/>
                </a:solidFill>
              </a:rPr>
              <a:t>sublimation</a:t>
            </a:r>
            <a:r>
              <a:rPr lang="en-US" sz="4800" dirty="0" smtClean="0"/>
              <a:t>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643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Deposition and Sublimation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75" y="1825625"/>
            <a:ext cx="500062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6635" y="2105637"/>
            <a:ext cx="22359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Sublimation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5514975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2606" y="4781725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Solid =&gt; Gas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23744" y="2927758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e.g.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eta-synthesis.com/webbook/31_matter/matt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s-media-cache-ak0.pinimg.com/736x/a1/ea/66/a1ea6665adfbda4e7d858e339fc5c15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21171" y="1477208"/>
            <a:ext cx="2060973" cy="2038990"/>
            <a:chOff x="4421171" y="1477208"/>
            <a:chExt cx="2060973" cy="203899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21171" y="1825625"/>
              <a:ext cx="810705" cy="16905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5147035" y="1477208"/>
              <a:ext cx="13351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Sublimation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24346" y="4001294"/>
            <a:ext cx="2507530" cy="1109187"/>
            <a:chOff x="2724346" y="4001294"/>
            <a:chExt cx="2507530" cy="1109187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5062194" y="4091233"/>
              <a:ext cx="169682" cy="76357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4062953" y="4001294"/>
              <a:ext cx="160255" cy="76866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724346" y="4001294"/>
              <a:ext cx="612743" cy="7026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599524" y="4741149"/>
              <a:ext cx="926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Melting</a:t>
              </a:r>
              <a:endParaRPr lang="en-US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1" y="0"/>
            <a:ext cx="10987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Under normal circumstances how will this </a:t>
            </a:r>
            <a:r>
              <a:rPr lang="en-US" sz="2800" b="1" dirty="0" smtClean="0">
                <a:solidFill>
                  <a:srgbClr val="FF0000"/>
                </a:solidFill>
              </a:rPr>
              <a:t>solid</a:t>
            </a:r>
            <a:r>
              <a:rPr lang="en-US" sz="2800" b="1" dirty="0" smtClean="0"/>
              <a:t> change phase into a </a:t>
            </a:r>
            <a:r>
              <a:rPr lang="en-US" sz="2800" b="1" dirty="0" smtClean="0">
                <a:solidFill>
                  <a:srgbClr val="FF0000"/>
                </a:solidFill>
              </a:rPr>
              <a:t>gas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50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997" y="279400"/>
            <a:ext cx="5022128" cy="62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smtClean="0"/>
              <a:t>What is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11" y="1121790"/>
            <a:ext cx="7041823" cy="5476973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900" dirty="0" smtClean="0"/>
              <a:t>Every </a:t>
            </a:r>
            <a:r>
              <a:rPr lang="en-US" sz="3900" dirty="0"/>
              <a:t>particle attracts other particles. </a:t>
            </a:r>
          </a:p>
          <a:p>
            <a:endParaRPr lang="en-US" sz="900" dirty="0"/>
          </a:p>
          <a:p>
            <a:pPr marL="0" indent="0">
              <a:buNone/>
            </a:pPr>
            <a:r>
              <a:rPr lang="en-US" sz="3900" dirty="0"/>
              <a:t>The particles themselves are </a:t>
            </a:r>
            <a:r>
              <a:rPr lang="en-US" sz="3900" dirty="0">
                <a:solidFill>
                  <a:srgbClr val="FF0000"/>
                </a:solidFill>
              </a:rPr>
              <a:t>constantly moving</a:t>
            </a:r>
            <a:r>
              <a:rPr lang="en-US" sz="3900" dirty="0"/>
              <a:t>. </a:t>
            </a:r>
            <a:endParaRPr lang="en-US" sz="3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3900" dirty="0" smtClean="0"/>
              <a:t>The </a:t>
            </a:r>
            <a:r>
              <a:rPr lang="en-US" sz="3900" dirty="0"/>
              <a:t>speed at which the particles move and the strength of the attraction between them determines the material’s </a:t>
            </a:r>
            <a:r>
              <a:rPr lang="en-US" sz="3900" dirty="0">
                <a:solidFill>
                  <a:srgbClr val="00B050"/>
                </a:solidFill>
              </a:rPr>
              <a:t>state of matter</a:t>
            </a:r>
            <a:r>
              <a:rPr lang="en-US" sz="3900" dirty="0"/>
              <a:t>.</a:t>
            </a:r>
          </a:p>
          <a:p>
            <a:endParaRPr lang="en-US" dirty="0"/>
          </a:p>
        </p:txBody>
      </p:sp>
      <p:pic>
        <p:nvPicPr>
          <p:cNvPr id="1026" name="Picture 2" descr="http://static.icarito.cl/20100318/723737_2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4559"/>
          <a:stretch/>
        </p:blipFill>
        <p:spPr bwMode="auto">
          <a:xfrm>
            <a:off x="7552267" y="1121791"/>
            <a:ext cx="4419600" cy="547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1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Physical and Chemical Changes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05140" cy="435133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When matter changes it will either undergo a </a:t>
            </a:r>
            <a:r>
              <a:rPr lang="en-US" dirty="0" smtClean="0">
                <a:solidFill>
                  <a:srgbClr val="FF0000"/>
                </a:solidFill>
              </a:rPr>
              <a:t>physical</a:t>
            </a:r>
            <a:r>
              <a:rPr lang="en-US" dirty="0" smtClean="0"/>
              <a:t> change or a </a:t>
            </a:r>
            <a:r>
              <a:rPr lang="en-US" dirty="0" smtClean="0">
                <a:solidFill>
                  <a:srgbClr val="00B050"/>
                </a:solidFill>
              </a:rPr>
              <a:t>chemical</a:t>
            </a:r>
            <a:r>
              <a:rPr lang="en-US" dirty="0" smtClean="0"/>
              <a:t> change.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Physical changes </a:t>
            </a:r>
            <a:r>
              <a:rPr lang="en-US" dirty="0" smtClean="0"/>
              <a:t>are often  </a:t>
            </a:r>
            <a:r>
              <a:rPr lang="en-US" dirty="0" smtClean="0"/>
              <a:t>easily reversed.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Chemical changes are not easily reversed.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081" y="1756724"/>
            <a:ext cx="2336376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6" y="4271963"/>
            <a:ext cx="6835514" cy="190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24627" y="5561815"/>
            <a:ext cx="1079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(catalase)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139" y="1756723"/>
            <a:ext cx="42862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States of Matter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24" y="1690686"/>
            <a:ext cx="2677998" cy="448627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Solid</a:t>
            </a:r>
          </a:p>
          <a:p>
            <a:endParaRPr lang="en-US" sz="3600" dirty="0"/>
          </a:p>
          <a:p>
            <a:r>
              <a:rPr lang="en-US" sz="3600" dirty="0" smtClean="0"/>
              <a:t>Liquid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 smtClean="0"/>
              <a:t>Gas </a:t>
            </a:r>
          </a:p>
          <a:p>
            <a:endParaRPr lang="en-US" sz="3600" dirty="0"/>
          </a:p>
          <a:p>
            <a:r>
              <a:rPr lang="en-US" sz="3600" dirty="0" smtClean="0"/>
              <a:t>Plasma</a:t>
            </a:r>
            <a:endParaRPr lang="en-US" sz="3600" dirty="0"/>
          </a:p>
        </p:txBody>
      </p:sp>
      <p:pic>
        <p:nvPicPr>
          <p:cNvPr id="1026" name="Picture 2" descr="http://www.trivedichemistry.com/WebMovie/1Chap1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46" y="1376362"/>
            <a:ext cx="826450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6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707" y="180753"/>
            <a:ext cx="10515600" cy="1325563"/>
          </a:xfrm>
        </p:spPr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272" y="1506316"/>
            <a:ext cx="5087235" cy="517728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Particles </a:t>
            </a:r>
            <a:r>
              <a:rPr lang="en-US" sz="3200" dirty="0"/>
              <a:t>are packed close together. </a:t>
            </a:r>
            <a:endParaRPr lang="en-US" sz="32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Does </a:t>
            </a:r>
            <a:r>
              <a:rPr lang="en-US" sz="3200" dirty="0"/>
              <a:t>not change shape or take the shape of its container. </a:t>
            </a:r>
            <a:endParaRPr lang="en-US" sz="32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particles vibrate in place rather than move out of position.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2857" y="230474"/>
            <a:ext cx="3748859" cy="3748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1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94591" y="4144002"/>
            <a:ext cx="3667125" cy="271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930</Words>
  <Application>Microsoft Macintosh PowerPoint</Application>
  <PresentationFormat>Custom</PresentationFormat>
  <Paragraphs>179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Matter</vt:lpstr>
      <vt:lpstr>Unit Overview</vt:lpstr>
      <vt:lpstr>What is Matter?</vt:lpstr>
      <vt:lpstr>PowerPoint Presentation</vt:lpstr>
      <vt:lpstr>PowerPoint Presentation</vt:lpstr>
      <vt:lpstr>What is Matter</vt:lpstr>
      <vt:lpstr>Physical and Chemical Changes</vt:lpstr>
      <vt:lpstr>States of Matter</vt:lpstr>
      <vt:lpstr>Solids</vt:lpstr>
      <vt:lpstr>Amorphous Solids</vt:lpstr>
      <vt:lpstr>Liquids</vt:lpstr>
      <vt:lpstr>Brownian Motion</vt:lpstr>
      <vt:lpstr>Viscosity</vt:lpstr>
      <vt:lpstr>The Pitch Drop Experiment</vt:lpstr>
      <vt:lpstr>The Pitch Drop Experiment</vt:lpstr>
      <vt:lpstr>Surface Tension</vt:lpstr>
      <vt:lpstr>Van der Waal Forces</vt:lpstr>
      <vt:lpstr>PowerPoint Presentation</vt:lpstr>
      <vt:lpstr>Gas</vt:lpstr>
      <vt:lpstr>Gas</vt:lpstr>
      <vt:lpstr>Gas</vt:lpstr>
      <vt:lpstr>Gas</vt:lpstr>
      <vt:lpstr>Gas</vt:lpstr>
      <vt:lpstr>What is empty space?</vt:lpstr>
      <vt:lpstr>Plasma</vt:lpstr>
      <vt:lpstr>Lightning</vt:lpstr>
      <vt:lpstr>Thunder and Lightning</vt:lpstr>
      <vt:lpstr>PowerPoint Presentation</vt:lpstr>
      <vt:lpstr>The Shape of Matter</vt:lpstr>
      <vt:lpstr>PowerPoint Presentation</vt:lpstr>
      <vt:lpstr>PowerPoint Presentation</vt:lpstr>
      <vt:lpstr>Freezing and Melting</vt:lpstr>
      <vt:lpstr>Freezing and Melting</vt:lpstr>
      <vt:lpstr>Vaporization and Condensation</vt:lpstr>
      <vt:lpstr>Vaporization and Condensation</vt:lpstr>
      <vt:lpstr>Ionization and Deionization</vt:lpstr>
      <vt:lpstr>Ionization and Deionization</vt:lpstr>
      <vt:lpstr>Deposition and Sublimation</vt:lpstr>
      <vt:lpstr>Deposition and Sublimation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McLean</dc:creator>
  <cp:lastModifiedBy>Andrew McLean</cp:lastModifiedBy>
  <cp:revision>84</cp:revision>
  <cp:lastPrinted>2017-11-06T18:44:47Z</cp:lastPrinted>
  <dcterms:created xsi:type="dcterms:W3CDTF">2014-06-02T17:46:13Z</dcterms:created>
  <dcterms:modified xsi:type="dcterms:W3CDTF">2017-11-06T19:15:45Z</dcterms:modified>
</cp:coreProperties>
</file>