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5" r:id="rId4"/>
    <p:sldId id="257" r:id="rId5"/>
    <p:sldId id="267" r:id="rId6"/>
    <p:sldId id="291" r:id="rId7"/>
    <p:sldId id="292" r:id="rId8"/>
    <p:sldId id="317" r:id="rId9"/>
    <p:sldId id="293" r:id="rId10"/>
    <p:sldId id="300" r:id="rId11"/>
    <p:sldId id="259" r:id="rId12"/>
    <p:sldId id="296" r:id="rId13"/>
    <p:sldId id="297" r:id="rId14"/>
    <p:sldId id="261" r:id="rId15"/>
    <p:sldId id="313" r:id="rId16"/>
    <p:sldId id="298" r:id="rId17"/>
    <p:sldId id="314" r:id="rId18"/>
    <p:sldId id="282" r:id="rId19"/>
    <p:sldId id="286" r:id="rId20"/>
    <p:sldId id="260" r:id="rId21"/>
    <p:sldId id="268" r:id="rId22"/>
    <p:sldId id="316" r:id="rId23"/>
    <p:sldId id="262" r:id="rId24"/>
    <p:sldId id="283" r:id="rId25"/>
    <p:sldId id="263" r:id="rId26"/>
    <p:sldId id="280" r:id="rId27"/>
    <p:sldId id="266" r:id="rId28"/>
    <p:sldId id="264" r:id="rId29"/>
    <p:sldId id="315" r:id="rId30"/>
    <p:sldId id="303" r:id="rId31"/>
    <p:sldId id="265" r:id="rId32"/>
    <p:sldId id="279" r:id="rId33"/>
    <p:sldId id="269" r:id="rId34"/>
    <p:sldId id="270" r:id="rId35"/>
    <p:sldId id="271" r:id="rId36"/>
    <p:sldId id="281" r:id="rId37"/>
    <p:sldId id="272" r:id="rId38"/>
    <p:sldId id="273" r:id="rId39"/>
    <p:sldId id="306" r:id="rId40"/>
    <p:sldId id="287" r:id="rId41"/>
    <p:sldId id="288" r:id="rId42"/>
    <p:sldId id="310" r:id="rId43"/>
    <p:sldId id="309" r:id="rId44"/>
    <p:sldId id="278" r:id="rId45"/>
    <p:sldId id="285"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5" autoAdjust="0"/>
    <p:restoredTop sz="94660"/>
  </p:normalViewPr>
  <p:slideViewPr>
    <p:cSldViewPr snapToGrid="0">
      <p:cViewPr varScale="1">
        <p:scale>
          <a:sx n="81" d="100"/>
          <a:sy n="81" d="100"/>
        </p:scale>
        <p:origin x="662" y="6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30631D-959F-437E-8335-6EC0606217F5}"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3920917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0631D-959F-437E-8335-6EC0606217F5}"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30864126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0631D-959F-437E-8335-6EC0606217F5}"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2464794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1127" y="365125"/>
            <a:ext cx="11212945" cy="1325563"/>
          </a:xfrm>
          <a:gradFill flip="none" rotWithShape="1">
            <a:gsLst>
              <a:gs pos="0">
                <a:schemeClr val="bg1">
                  <a:lumMod val="85000"/>
                  <a:shade val="30000"/>
                  <a:satMod val="115000"/>
                  <a:alpha val="70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591127" y="1856715"/>
            <a:ext cx="11212946" cy="4351338"/>
          </a:xfrm>
          <a:gradFill flip="none" rotWithShape="1">
            <a:gsLst>
              <a:gs pos="0">
                <a:schemeClr val="bg1">
                  <a:lumMod val="85000"/>
                  <a:shade val="30000"/>
                  <a:satMod val="115000"/>
                  <a:alpha val="70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30631D-959F-437E-8335-6EC0606217F5}"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40491688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7000" y="1709738"/>
            <a:ext cx="995045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397000" y="4589463"/>
            <a:ext cx="99504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0631D-959F-437E-8335-6EC0606217F5}"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729160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63132" y="365125"/>
            <a:ext cx="999066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63132" y="1825625"/>
            <a:ext cx="49784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1666" y="1825625"/>
            <a:ext cx="479213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30631D-959F-437E-8335-6EC0606217F5}"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2780901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30631D-959F-437E-8335-6EC0606217F5}"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18308354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30631D-959F-437E-8335-6EC0606217F5}"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3526716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0631D-959F-437E-8335-6EC0606217F5}"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23585106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0631D-959F-437E-8335-6EC0606217F5}"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4436805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0631D-959F-437E-8335-6EC0606217F5}"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CD841-010D-4909-85B5-6CCAB834E3B8}" type="slidenum">
              <a:rPr lang="en-US" smtClean="0"/>
              <a:t>‹#›</a:t>
            </a:fld>
            <a:endParaRPr lang="en-US"/>
          </a:p>
        </p:txBody>
      </p:sp>
    </p:spTree>
    <p:extLst>
      <p:ext uri="{BB962C8B-B14F-4D97-AF65-F5344CB8AC3E}">
        <p14:creationId xmlns:p14="http://schemas.microsoft.com/office/powerpoint/2010/main" val="2792368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descr="http://d26f1zbt4c3e98.cloudfront.net/wp-content/uploads/2012/01/01Jan2012_KevinA_632x29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8729"/>
            <a:ext cx="12173850" cy="684927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439332" y="365125"/>
            <a:ext cx="9914468"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39332" y="1825625"/>
            <a:ext cx="9914467"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0631D-959F-437E-8335-6EC0606217F5}" type="datetimeFigureOut">
              <a:rPr lang="en-US" smtClean="0"/>
              <a:t>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CD841-010D-4909-85B5-6CCAB834E3B8}" type="slidenum">
              <a:rPr lang="en-US" smtClean="0"/>
              <a:t>‹#›</a:t>
            </a:fld>
            <a:endParaRPr lang="en-US"/>
          </a:p>
        </p:txBody>
      </p:sp>
      <p:pic>
        <p:nvPicPr>
          <p:cNvPr id="11" name="Picture 8" descr="http://cfile2.uf.tistory.com/image/131E9D3A4E8DC11B2C4812"/>
          <p:cNvPicPr>
            <a:picLocks noChangeAspect="1" noChangeArrowheads="1" noCrop="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23" y="-52995"/>
            <a:ext cx="2389378" cy="16901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191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366" y="1173806"/>
            <a:ext cx="9910354" cy="2387600"/>
          </a:xfrm>
          <a:gradFill flip="none" rotWithShape="1">
            <a:gsLst>
              <a:gs pos="0">
                <a:schemeClr val="bg2">
                  <a:lumMod val="90000"/>
                  <a:shade val="30000"/>
                  <a:satMod val="115000"/>
                  <a:alpha val="34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p:spPr>
        <p:txBody>
          <a:bodyPr>
            <a:noAutofit/>
          </a:bodyPr>
          <a:lstStyle/>
          <a:p>
            <a:r>
              <a:rPr lang="en-US" sz="8800" b="1" dirty="0" smtClean="0"/>
              <a:t>Force and Newton’s Laws</a:t>
            </a:r>
            <a:endParaRPr lang="en-US" sz="8800" b="1" dirty="0"/>
          </a:p>
        </p:txBody>
      </p:sp>
      <p:sp>
        <p:nvSpPr>
          <p:cNvPr id="3" name="Subtitle 2"/>
          <p:cNvSpPr>
            <a:spLocks noGrp="1"/>
          </p:cNvSpPr>
          <p:nvPr>
            <p:ph type="subTitle" idx="1"/>
          </p:nvPr>
        </p:nvSpPr>
        <p:spPr>
          <a:xfrm>
            <a:off x="1378917" y="5110597"/>
            <a:ext cx="9144000" cy="1655762"/>
          </a:xfrm>
        </p:spPr>
        <p:txBody>
          <a:bodyPr/>
          <a:lstStyle/>
          <a:p>
            <a:r>
              <a:rPr lang="en-US" dirty="0" smtClean="0"/>
              <a:t>Chapter 2 Section 1</a:t>
            </a:r>
          </a:p>
          <a:p>
            <a:endParaRPr lang="en-US" dirty="0"/>
          </a:p>
        </p:txBody>
      </p:sp>
    </p:spTree>
    <p:extLst>
      <p:ext uri="{BB962C8B-B14F-4D97-AF65-F5344CB8AC3E}">
        <p14:creationId xmlns:p14="http://schemas.microsoft.com/office/powerpoint/2010/main" val="13315900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Unit of Force</a:t>
            </a:r>
            <a:endParaRPr lang="en-US" dirty="0"/>
          </a:p>
        </p:txBody>
      </p:sp>
      <p:sp>
        <p:nvSpPr>
          <p:cNvPr id="3" name="Content Placeholder 2"/>
          <p:cNvSpPr>
            <a:spLocks noGrp="1"/>
          </p:cNvSpPr>
          <p:nvPr>
            <p:ph idx="1"/>
          </p:nvPr>
        </p:nvSpPr>
        <p:spPr/>
        <p:txBody>
          <a:bodyPr/>
          <a:lstStyle/>
          <a:p>
            <a:pPr marL="0" indent="0">
              <a:buNone/>
            </a:pPr>
            <a:r>
              <a:rPr lang="en-US" sz="3200" dirty="0" smtClean="0"/>
              <a:t>As force is a measurable quantity it has its own S.I. unit of measurement the </a:t>
            </a:r>
            <a:r>
              <a:rPr lang="en-US" sz="3200" dirty="0" smtClean="0">
                <a:solidFill>
                  <a:srgbClr val="FF0000"/>
                </a:solidFill>
              </a:rPr>
              <a:t>Newton</a:t>
            </a:r>
            <a:r>
              <a:rPr lang="en-US" sz="3200" dirty="0" smtClean="0"/>
              <a:t> (N)</a:t>
            </a:r>
          </a:p>
          <a:p>
            <a:pPr marL="0" indent="0">
              <a:buNone/>
            </a:pPr>
            <a:endParaRPr lang="en-US" sz="800" dirty="0"/>
          </a:p>
          <a:p>
            <a:pPr marL="0" indent="0">
              <a:buNone/>
            </a:pPr>
            <a:r>
              <a:rPr lang="en-US" sz="3200" dirty="0" smtClean="0"/>
              <a:t>1 Newton is the amount of force needed to accelerate 1 kg at 1 m/s</a:t>
            </a:r>
            <a:r>
              <a:rPr lang="en-US" sz="3200" baseline="30000" dirty="0" smtClean="0"/>
              <a:t>2</a:t>
            </a:r>
            <a:r>
              <a:rPr lang="en-US" sz="3200" dirty="0" smtClean="0"/>
              <a:t>.</a:t>
            </a:r>
          </a:p>
          <a:p>
            <a:pPr marL="0" indent="0">
              <a:buNone/>
            </a:pPr>
            <a:endParaRPr lang="en-US" sz="800" dirty="0"/>
          </a:p>
          <a:p>
            <a:pPr marL="0" indent="0">
              <a:buNone/>
            </a:pPr>
            <a:r>
              <a:rPr lang="en-US" sz="3200" dirty="0" smtClean="0"/>
              <a:t>The Newton was named after Sir Isaac Newton in recognition of his contributions to science.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clrChange>
              <a:clrFrom>
                <a:srgbClr val="FFFDFA"/>
              </a:clrFrom>
              <a:clrTo>
                <a:srgbClr val="FFFDFA">
                  <a:alpha val="0"/>
                </a:srgbClr>
              </a:clrTo>
            </a:clrChange>
          </a:blip>
          <a:stretch>
            <a:fillRect/>
          </a:stretch>
        </p:blipFill>
        <p:spPr>
          <a:xfrm>
            <a:off x="8699501" y="4839854"/>
            <a:ext cx="3418608" cy="1953490"/>
          </a:xfrm>
          <a:prstGeom prst="rect">
            <a:avLst/>
          </a:prstGeom>
        </p:spPr>
      </p:pic>
    </p:spTree>
    <p:extLst>
      <p:ext uri="{BB962C8B-B14F-4D97-AF65-F5344CB8AC3E}">
        <p14:creationId xmlns:p14="http://schemas.microsoft.com/office/powerpoint/2010/main" val="14812584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Newton’s First Law</a:t>
            </a:r>
            <a:endParaRPr lang="en-US" b="1" dirty="0"/>
          </a:p>
        </p:txBody>
      </p:sp>
      <p:sp>
        <p:nvSpPr>
          <p:cNvPr id="3" name="Content Placeholder 2"/>
          <p:cNvSpPr>
            <a:spLocks noGrp="1"/>
          </p:cNvSpPr>
          <p:nvPr>
            <p:ph idx="1"/>
          </p:nvPr>
        </p:nvSpPr>
        <p:spPr>
          <a:xfrm>
            <a:off x="591128" y="1801091"/>
            <a:ext cx="11212944" cy="4863660"/>
          </a:xfrm>
        </p:spPr>
        <p:txBody>
          <a:bodyPr/>
          <a:lstStyle/>
          <a:p>
            <a:pPr marL="0" indent="0">
              <a:buNone/>
            </a:pPr>
            <a:r>
              <a:rPr lang="en-US" sz="3200" b="1" dirty="0" smtClean="0">
                <a:solidFill>
                  <a:srgbClr val="FF0000"/>
                </a:solidFill>
              </a:rPr>
              <a:t>An object at rest remains at rest and an object in motion maintains its velocity unless it experiences an external force.</a:t>
            </a:r>
          </a:p>
          <a:p>
            <a:pPr marL="0" indent="0">
              <a:buNone/>
            </a:pPr>
            <a:endParaRPr lang="en-US" sz="800" dirty="0"/>
          </a:p>
          <a:p>
            <a:pPr marL="0" indent="0">
              <a:buNone/>
            </a:pPr>
            <a:r>
              <a:rPr lang="en-US" sz="3200" dirty="0" smtClean="0"/>
              <a:t>If I were to slide a book across a desk the book will soon come to a rest. If the surface were much smoother (such as ice) it would take much longer to stop. </a:t>
            </a:r>
          </a:p>
          <a:p>
            <a:pPr marL="0" indent="0">
              <a:buNone/>
            </a:pPr>
            <a:endParaRPr lang="en-US" sz="800" dirty="0"/>
          </a:p>
          <a:p>
            <a:pPr marL="0" indent="0">
              <a:buNone/>
            </a:pPr>
            <a:r>
              <a:rPr lang="en-US" sz="3200" dirty="0" smtClean="0"/>
              <a:t>This is because there is less </a:t>
            </a:r>
            <a:r>
              <a:rPr lang="en-US" sz="3200" dirty="0" smtClean="0">
                <a:solidFill>
                  <a:srgbClr val="FFFF00"/>
                </a:solidFill>
              </a:rPr>
              <a:t>friction </a:t>
            </a:r>
            <a:r>
              <a:rPr lang="en-US" sz="3200" dirty="0" smtClean="0"/>
              <a:t>force between the book and the ice than there is between the book and the desk.</a:t>
            </a:r>
            <a:endParaRPr lang="en-US" sz="3200" dirty="0"/>
          </a:p>
        </p:txBody>
      </p:sp>
    </p:spTree>
    <p:extLst>
      <p:ext uri="{BB962C8B-B14F-4D97-AF65-F5344CB8AC3E}">
        <p14:creationId xmlns:p14="http://schemas.microsoft.com/office/powerpoint/2010/main" val="36360464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5E-6 -3.33333E-6 L 5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Inertia</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rgbClr val="00B050"/>
                </a:solidFill>
              </a:rPr>
              <a:t>Newton’s 1</a:t>
            </a:r>
            <a:r>
              <a:rPr lang="en-US" sz="3200" baseline="30000" dirty="0" smtClean="0">
                <a:solidFill>
                  <a:srgbClr val="00B050"/>
                </a:solidFill>
              </a:rPr>
              <a:t>st</a:t>
            </a:r>
            <a:r>
              <a:rPr lang="en-US" sz="3200" dirty="0" smtClean="0">
                <a:solidFill>
                  <a:srgbClr val="00B050"/>
                </a:solidFill>
              </a:rPr>
              <a:t> law </a:t>
            </a:r>
            <a:r>
              <a:rPr lang="en-US" sz="3200" dirty="0" smtClean="0"/>
              <a:t>is often referred to as the law of </a:t>
            </a:r>
            <a:r>
              <a:rPr lang="en-US" sz="3200" dirty="0" smtClean="0">
                <a:solidFill>
                  <a:srgbClr val="FF0000"/>
                </a:solidFill>
              </a:rPr>
              <a:t>inertia</a:t>
            </a:r>
            <a:r>
              <a:rPr lang="en-US" sz="3200" dirty="0" smtClean="0"/>
              <a:t>. </a:t>
            </a:r>
          </a:p>
          <a:p>
            <a:pPr marL="0" indent="0">
              <a:buNone/>
            </a:pPr>
            <a:endParaRPr lang="en-US" sz="800" dirty="0"/>
          </a:p>
          <a:p>
            <a:pPr marL="0" indent="0">
              <a:buNone/>
            </a:pPr>
            <a:r>
              <a:rPr lang="en-US" sz="3200" b="1" dirty="0">
                <a:solidFill>
                  <a:srgbClr val="FF0000"/>
                </a:solidFill>
              </a:rPr>
              <a:t>Inertia</a:t>
            </a:r>
            <a:r>
              <a:rPr lang="en-US" sz="3200" dirty="0"/>
              <a:t> is the resistance of any physical object to any change in its state of motion, including changes to its speed and direction</a:t>
            </a:r>
            <a:r>
              <a:rPr lang="en-US" sz="3200" dirty="0" smtClean="0"/>
              <a:t>.</a:t>
            </a:r>
          </a:p>
          <a:p>
            <a:pPr marL="0" indent="0">
              <a:buNone/>
            </a:pPr>
            <a:endParaRPr lang="en-US" sz="800" dirty="0" smtClean="0"/>
          </a:p>
          <a:p>
            <a:pPr marL="0" indent="0">
              <a:buNone/>
            </a:pPr>
            <a:r>
              <a:rPr lang="en-US" sz="3200" dirty="0" smtClean="0"/>
              <a:t>It </a:t>
            </a:r>
            <a:r>
              <a:rPr lang="en-US" sz="3200" dirty="0"/>
              <a:t>is the tendency of objects to keep moving in a straight line at constant </a:t>
            </a:r>
            <a:r>
              <a:rPr lang="en-US" sz="3200" dirty="0" smtClean="0">
                <a:solidFill>
                  <a:srgbClr val="00B050"/>
                </a:solidFill>
              </a:rPr>
              <a:t>velocity</a:t>
            </a:r>
            <a:r>
              <a:rPr lang="en-US" sz="3200" dirty="0" smtClean="0"/>
              <a:t>, or to remain at rest. </a:t>
            </a:r>
            <a:endParaRPr lang="en-US" sz="3200" dirty="0"/>
          </a:p>
          <a:p>
            <a:pPr marL="0" indent="0">
              <a:buNone/>
            </a:pPr>
            <a:endParaRPr lang="en-US" dirty="0"/>
          </a:p>
        </p:txBody>
      </p:sp>
      <p:pic>
        <p:nvPicPr>
          <p:cNvPr id="5" name="Picture 4"/>
          <p:cNvPicPr>
            <a:picLocks noChangeAspect="1"/>
          </p:cNvPicPr>
          <p:nvPr/>
        </p:nvPicPr>
        <p:blipFill>
          <a:blip r:embed="rId2"/>
          <a:stretch>
            <a:fillRect/>
          </a:stretch>
        </p:blipFill>
        <p:spPr>
          <a:xfrm>
            <a:off x="8885381" y="4407791"/>
            <a:ext cx="2605866" cy="2321192"/>
          </a:xfrm>
          <a:prstGeom prst="rect">
            <a:avLst/>
          </a:prstGeom>
        </p:spPr>
      </p:pic>
    </p:spTree>
    <p:extLst>
      <p:ext uri="{BB962C8B-B14F-4D97-AF65-F5344CB8AC3E}">
        <p14:creationId xmlns:p14="http://schemas.microsoft.com/office/powerpoint/2010/main" val="1642666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2447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is related to an objects mass</a:t>
            </a:r>
            <a:endParaRPr lang="en-US" dirty="0"/>
          </a:p>
        </p:txBody>
      </p:sp>
      <p:sp>
        <p:nvSpPr>
          <p:cNvPr id="3" name="Content Placeholder 2"/>
          <p:cNvSpPr>
            <a:spLocks noGrp="1"/>
          </p:cNvSpPr>
          <p:nvPr>
            <p:ph idx="1"/>
          </p:nvPr>
        </p:nvSpPr>
        <p:spPr>
          <a:xfrm>
            <a:off x="591126" y="1825624"/>
            <a:ext cx="7319391" cy="4716577"/>
          </a:xfrm>
        </p:spPr>
        <p:txBody>
          <a:bodyPr>
            <a:normAutofit/>
          </a:bodyPr>
          <a:lstStyle/>
          <a:p>
            <a:pPr marL="0" indent="0">
              <a:buNone/>
            </a:pPr>
            <a:r>
              <a:rPr lang="en-US" sz="4000" dirty="0" smtClean="0">
                <a:solidFill>
                  <a:srgbClr val="FF0000"/>
                </a:solidFill>
              </a:rPr>
              <a:t>Inertia</a:t>
            </a:r>
            <a:r>
              <a:rPr lang="en-US" sz="4000" dirty="0" smtClean="0"/>
              <a:t> is the tendency of an object at rest to remain at rest.</a:t>
            </a:r>
          </a:p>
          <a:p>
            <a:pPr marL="0" indent="0">
              <a:buNone/>
            </a:pPr>
            <a:endParaRPr lang="en-US" sz="4000" dirty="0"/>
          </a:p>
          <a:p>
            <a:pPr marL="0" indent="0">
              <a:buNone/>
            </a:pPr>
            <a:r>
              <a:rPr lang="en-US" sz="4000" dirty="0" smtClean="0"/>
              <a:t>If moving, to continue to move or remain at a constant velocity.</a:t>
            </a:r>
          </a:p>
          <a:p>
            <a:pPr marL="0" indent="0">
              <a:buNone/>
            </a:pPr>
            <a:endParaRPr lang="en-US" sz="900" dirty="0"/>
          </a:p>
        </p:txBody>
      </p:sp>
      <p:pic>
        <p:nvPicPr>
          <p:cNvPr id="4" name="Picture 3"/>
          <p:cNvPicPr>
            <a:picLocks noChangeAspect="1"/>
          </p:cNvPicPr>
          <p:nvPr/>
        </p:nvPicPr>
        <p:blipFill>
          <a:blip r:embed="rId2"/>
          <a:stretch>
            <a:fillRect/>
          </a:stretch>
        </p:blipFill>
        <p:spPr>
          <a:xfrm>
            <a:off x="7980870" y="1511088"/>
            <a:ext cx="3752850" cy="2397994"/>
          </a:xfrm>
          <a:prstGeom prst="rect">
            <a:avLst/>
          </a:prstGeom>
        </p:spPr>
      </p:pic>
      <p:pic>
        <p:nvPicPr>
          <p:cNvPr id="5" name="Picture 4"/>
          <p:cNvPicPr>
            <a:picLocks noChangeAspect="1"/>
          </p:cNvPicPr>
          <p:nvPr/>
        </p:nvPicPr>
        <p:blipFill>
          <a:blip r:embed="rId3"/>
          <a:stretch>
            <a:fillRect/>
          </a:stretch>
        </p:blipFill>
        <p:spPr>
          <a:xfrm>
            <a:off x="7980870" y="3909082"/>
            <a:ext cx="1924050" cy="2633120"/>
          </a:xfrm>
          <a:prstGeom prst="rect">
            <a:avLst/>
          </a:prstGeom>
        </p:spPr>
      </p:pic>
      <p:pic>
        <p:nvPicPr>
          <p:cNvPr id="6" name="Picture 5"/>
          <p:cNvPicPr>
            <a:picLocks noChangeAspect="1"/>
          </p:cNvPicPr>
          <p:nvPr/>
        </p:nvPicPr>
        <p:blipFill>
          <a:blip r:embed="rId4"/>
          <a:stretch>
            <a:fillRect/>
          </a:stretch>
        </p:blipFill>
        <p:spPr>
          <a:xfrm>
            <a:off x="9904920" y="3909082"/>
            <a:ext cx="1828800" cy="2633120"/>
          </a:xfrm>
          <a:prstGeom prst="rect">
            <a:avLst/>
          </a:prstGeom>
        </p:spPr>
      </p:pic>
    </p:spTree>
    <p:extLst>
      <p:ext uri="{BB962C8B-B14F-4D97-AF65-F5344CB8AC3E}">
        <p14:creationId xmlns:p14="http://schemas.microsoft.com/office/powerpoint/2010/main" val="23412972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a:t>
            </a:r>
            <a:endParaRPr lang="en-US" dirty="0"/>
          </a:p>
        </p:txBody>
      </p:sp>
      <p:sp>
        <p:nvSpPr>
          <p:cNvPr id="3" name="Content Placeholder 2"/>
          <p:cNvSpPr>
            <a:spLocks noGrp="1"/>
          </p:cNvSpPr>
          <p:nvPr>
            <p:ph idx="1"/>
          </p:nvPr>
        </p:nvSpPr>
        <p:spPr>
          <a:xfrm>
            <a:off x="591127" y="1838036"/>
            <a:ext cx="6506359" cy="4728226"/>
          </a:xfrm>
        </p:spPr>
        <p:txBody>
          <a:bodyPr>
            <a:normAutofit lnSpcReduction="10000"/>
          </a:bodyPr>
          <a:lstStyle/>
          <a:p>
            <a:pPr marL="0" indent="0">
              <a:buNone/>
            </a:pPr>
            <a:r>
              <a:rPr lang="en-US" sz="3200" dirty="0"/>
              <a:t>All objects resist changes in motion so all objects have inertia. </a:t>
            </a:r>
            <a:endParaRPr lang="en-US" sz="3200" dirty="0" smtClean="0"/>
          </a:p>
          <a:p>
            <a:pPr marL="0" indent="0">
              <a:buNone/>
            </a:pPr>
            <a:endParaRPr lang="en-US" sz="900" dirty="0"/>
          </a:p>
          <a:p>
            <a:pPr marL="0" indent="0">
              <a:buNone/>
            </a:pPr>
            <a:r>
              <a:rPr lang="en-US" sz="3200" dirty="0" smtClean="0"/>
              <a:t>Objects </a:t>
            </a:r>
            <a:r>
              <a:rPr lang="en-US" sz="3200" dirty="0"/>
              <a:t>with a small mass can be accelerated by a small force but objects with a large mass require larger forces.</a:t>
            </a:r>
          </a:p>
          <a:p>
            <a:pPr marL="0" indent="0">
              <a:buNone/>
            </a:pPr>
            <a:endParaRPr lang="en-US" sz="900" dirty="0"/>
          </a:p>
          <a:p>
            <a:pPr marL="0" indent="0">
              <a:buNone/>
            </a:pPr>
            <a:r>
              <a:rPr lang="en-US" sz="3200" dirty="0">
                <a:solidFill>
                  <a:srgbClr val="00B050"/>
                </a:solidFill>
              </a:rPr>
              <a:t>Therefore an object with a small mass has less inertia than an object with a large mass.</a:t>
            </a:r>
          </a:p>
          <a:p>
            <a:pPr marL="0" indent="0">
              <a:buNone/>
            </a:pPr>
            <a:endParaRPr lang="en-US" dirty="0"/>
          </a:p>
        </p:txBody>
      </p:sp>
      <p:pic>
        <p:nvPicPr>
          <p:cNvPr id="3074" name="Picture 2" descr="http://images-cdn.9gag.com/photo/5870292_700b_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65" y="1297858"/>
            <a:ext cx="5702947" cy="68824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113437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1.48148E-6 L 0.49896 -0.00208 " pathEditMode="relative" rAng="0" ptsTypes="AA">
                                      <p:cBhvr>
                                        <p:cTn id="18" dur="2000" fill="hold"/>
                                        <p:tgtEl>
                                          <p:spTgt spid="2"/>
                                        </p:tgtEl>
                                        <p:attrNameLst>
                                          <p:attrName>ppt_x</p:attrName>
                                          <p:attrName>ppt_y</p:attrName>
                                        </p:attrNameLst>
                                      </p:cBhvr>
                                      <p:rCtr x="24948"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of Inertia</a:t>
            </a:r>
            <a:endParaRPr lang="en-US" dirty="0"/>
          </a:p>
        </p:txBody>
      </p:sp>
      <p:sp>
        <p:nvSpPr>
          <p:cNvPr id="13" name="Content Placeholder 2"/>
          <p:cNvSpPr>
            <a:spLocks noGrp="1"/>
          </p:cNvSpPr>
          <p:nvPr>
            <p:ph idx="1"/>
          </p:nvPr>
        </p:nvSpPr>
        <p:spPr>
          <a:xfrm>
            <a:off x="591128" y="1825625"/>
            <a:ext cx="11212944" cy="4351338"/>
          </a:xfrm>
        </p:spPr>
        <p:txBody>
          <a:bodyPr>
            <a:normAutofit/>
          </a:bodyPr>
          <a:lstStyle/>
          <a:p>
            <a:pPr marL="0" lvl="0" indent="0">
              <a:buNone/>
            </a:pPr>
            <a:r>
              <a:rPr lang="en-US" altLang="en-US" sz="4000" dirty="0">
                <a:solidFill>
                  <a:srgbClr val="444444"/>
                </a:solidFill>
              </a:rPr>
              <a:t>The </a:t>
            </a:r>
            <a:r>
              <a:rPr lang="en-US" altLang="en-US" sz="4000" i="1" dirty="0">
                <a:solidFill>
                  <a:srgbClr val="FF0000"/>
                </a:solidFill>
              </a:rPr>
              <a:t>moment of inertia</a:t>
            </a:r>
            <a:r>
              <a:rPr lang="en-US" altLang="en-US" sz="4000" dirty="0">
                <a:solidFill>
                  <a:srgbClr val="444444"/>
                </a:solidFill>
              </a:rPr>
              <a:t> of an object, usually denoted </a:t>
            </a:r>
            <a:r>
              <a:rPr lang="en-US" altLang="en-US" sz="3600" dirty="0"/>
              <a:t> I</a:t>
            </a:r>
            <a:r>
              <a:rPr lang="en-US" altLang="en-US" sz="4000" dirty="0" smtClean="0">
                <a:solidFill>
                  <a:srgbClr val="444444"/>
                </a:solidFill>
              </a:rPr>
              <a:t>, </a:t>
            </a:r>
            <a:r>
              <a:rPr lang="en-US" altLang="en-US" sz="4000" dirty="0">
                <a:solidFill>
                  <a:srgbClr val="444444"/>
                </a:solidFill>
              </a:rPr>
              <a:t>measures the object's resistance to rotation about an axis</a:t>
            </a:r>
            <a:r>
              <a:rPr lang="en-US" altLang="en-US" sz="4000" dirty="0" smtClean="0">
                <a:solidFill>
                  <a:srgbClr val="444444"/>
                </a:solidFill>
              </a:rPr>
              <a:t>.</a:t>
            </a:r>
          </a:p>
          <a:p>
            <a:pPr marL="0" lvl="0" indent="0">
              <a:buNone/>
            </a:pPr>
            <a:endParaRPr lang="en-US" altLang="en-US" sz="1050" dirty="0">
              <a:solidFill>
                <a:srgbClr val="444444"/>
              </a:solidFill>
            </a:endParaRPr>
          </a:p>
          <a:p>
            <a:pPr marL="0" lvl="0" indent="0">
              <a:buNone/>
            </a:pPr>
            <a:endParaRPr lang="en-US" altLang="en-US" sz="1050" dirty="0">
              <a:solidFill>
                <a:srgbClr val="444444"/>
              </a:solidFill>
            </a:endParaRPr>
          </a:p>
          <a:p>
            <a:pPr marL="0" lvl="0" indent="0">
              <a:buNone/>
            </a:pPr>
            <a:r>
              <a:rPr lang="en-US" altLang="en-US" sz="4000" dirty="0" smtClean="0">
                <a:solidFill>
                  <a:srgbClr val="444444"/>
                </a:solidFill>
              </a:rPr>
              <a:t>So </a:t>
            </a:r>
            <a:r>
              <a:rPr lang="en-US" altLang="en-US" sz="4000" dirty="0">
                <a:solidFill>
                  <a:srgbClr val="444444"/>
                </a:solidFill>
              </a:rPr>
              <a:t>moment of inertia depends on both the object being rotated and the axis about which it is being rotated.</a:t>
            </a:r>
            <a:r>
              <a:rPr lang="en-US" altLang="en-US" sz="3600" dirty="0"/>
              <a:t> </a:t>
            </a:r>
            <a:endParaRPr lang="en-US" altLang="en-US" sz="8000" dirty="0"/>
          </a:p>
          <a:p>
            <a:endParaRPr lang="en-US" dirty="0"/>
          </a:p>
        </p:txBody>
      </p:sp>
      <p:pic>
        <p:nvPicPr>
          <p:cNvPr id="15" name="Picture 8" descr="http://calculus.seas.upenn.edu/pub/latexcache/66def408e25b7f909c632091848a16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136525"/>
            <a:ext cx="76200" cy="1143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7805057" y="5326144"/>
            <a:ext cx="4386943" cy="1531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t>I = mr</a:t>
            </a:r>
            <a:r>
              <a:rPr lang="en-US" sz="2400" i="1" baseline="30000" dirty="0" smtClean="0"/>
              <a:t>2</a:t>
            </a:r>
          </a:p>
          <a:p>
            <a:pPr algn="ctr"/>
            <a:r>
              <a:rPr lang="en-US" sz="2400" dirty="0" smtClean="0">
                <a:solidFill>
                  <a:srgbClr val="FFFF00"/>
                </a:solidFill>
              </a:rPr>
              <a:t>r = distance from axis of rotation</a:t>
            </a:r>
          </a:p>
          <a:p>
            <a:pPr algn="ctr"/>
            <a:r>
              <a:rPr lang="en-US" sz="2400" dirty="0" smtClean="0">
                <a:solidFill>
                  <a:srgbClr val="FFFF00"/>
                </a:solidFill>
              </a:rPr>
              <a:t>M= Mass</a:t>
            </a:r>
            <a:endParaRPr lang="en-US" sz="2400" dirty="0">
              <a:solidFill>
                <a:srgbClr val="FFFF00"/>
              </a:solidFill>
            </a:endParaRPr>
          </a:p>
        </p:txBody>
      </p:sp>
    </p:spTree>
    <p:extLst>
      <p:ext uri="{BB962C8B-B14F-4D97-AF65-F5344CB8AC3E}">
        <p14:creationId xmlns:p14="http://schemas.microsoft.com/office/powerpoint/2010/main" val="8773980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 calcmode="lin" valueType="num">
                                      <p:cBhvr additive="base">
                                        <p:cTn id="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of Inertia</a:t>
            </a:r>
            <a:endParaRPr lang="en-US" dirty="0"/>
          </a:p>
        </p:txBody>
      </p:sp>
      <p:sp>
        <p:nvSpPr>
          <p:cNvPr id="3" name="Content Placeholder 2"/>
          <p:cNvSpPr>
            <a:spLocks noGrp="1"/>
          </p:cNvSpPr>
          <p:nvPr>
            <p:ph idx="1"/>
          </p:nvPr>
        </p:nvSpPr>
        <p:spPr/>
        <p:txBody>
          <a:bodyPr/>
          <a:lstStyle/>
          <a:p>
            <a:pPr marL="0" lvl="0" indent="0">
              <a:buNone/>
            </a:pPr>
            <a:r>
              <a:rPr lang="en-US" altLang="en-US" sz="3600" dirty="0">
                <a:solidFill>
                  <a:srgbClr val="444444"/>
                </a:solidFill>
              </a:rPr>
              <a:t>To get an intuitive understanding of moment of inertia consider swinging a hammer by its handle (higher </a:t>
            </a:r>
            <a:r>
              <a:rPr lang="en-US" altLang="en-US" sz="3600" dirty="0">
                <a:solidFill>
                  <a:srgbClr val="FF0000"/>
                </a:solidFill>
              </a:rPr>
              <a:t>moment of inertia</a:t>
            </a:r>
            <a:r>
              <a:rPr lang="en-US" altLang="en-US" sz="3600" dirty="0">
                <a:solidFill>
                  <a:srgbClr val="444444"/>
                </a:solidFill>
              </a:rPr>
              <a:t>, harder to swing) versus swinging a hammer by its head (lower moment of inertia, easier to swing</a:t>
            </a:r>
            <a:r>
              <a:rPr lang="en-US" altLang="en-US" sz="3600" dirty="0" smtClean="0">
                <a:solidFill>
                  <a:srgbClr val="444444"/>
                </a:solidFill>
              </a:rPr>
              <a:t>).</a:t>
            </a:r>
          </a:p>
          <a:p>
            <a:pPr marL="0" lvl="0" indent="0">
              <a:buNone/>
            </a:pPr>
            <a:endParaRPr lang="en-US" altLang="en-US" sz="3600" dirty="0">
              <a:solidFill>
                <a:srgbClr val="444444"/>
              </a:solidFill>
            </a:endParaRPr>
          </a:p>
          <a:p>
            <a:pPr marL="0" lvl="0" indent="0">
              <a:buNone/>
            </a:pPr>
            <a:r>
              <a:rPr lang="en-US" altLang="en-US" sz="3600" dirty="0" smtClean="0">
                <a:solidFill>
                  <a:srgbClr val="444444"/>
                </a:solidFill>
              </a:rPr>
              <a:t>Which way would be more effective for hammering a nail?</a:t>
            </a:r>
            <a:endParaRPr lang="en-US" altLang="en-US" sz="3600" dirty="0">
              <a:solidFill>
                <a:srgbClr val="444444"/>
              </a:solidFill>
            </a:endParaRPr>
          </a:p>
          <a:p>
            <a:endParaRPr lang="en-US" dirty="0"/>
          </a:p>
        </p:txBody>
      </p:sp>
      <p:pic>
        <p:nvPicPr>
          <p:cNvPr id="4" name="Picture 2" descr="http://calculus.seas.upenn.edu/uploads/Main/Hammer.gif"/>
          <p:cNvPicPr>
            <a:picLocks noChangeAspect="1" noChangeArrowheads="1" noCrop="1"/>
          </p:cNvPicPr>
          <p:nvPr/>
        </p:nvPicPr>
        <p:blipFill>
          <a:blip r:embed="rId2">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7920446" y="0"/>
            <a:ext cx="38100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79795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 Forces</a:t>
            </a:r>
            <a:endParaRPr lang="en-US" dirty="0"/>
          </a:p>
        </p:txBody>
      </p:sp>
      <p:sp>
        <p:nvSpPr>
          <p:cNvPr id="3" name="Content Placeholder 2"/>
          <p:cNvSpPr>
            <a:spLocks noGrp="1"/>
          </p:cNvSpPr>
          <p:nvPr>
            <p:ph idx="1"/>
          </p:nvPr>
        </p:nvSpPr>
        <p:spPr>
          <a:xfrm>
            <a:off x="591127" y="1845992"/>
            <a:ext cx="11212945" cy="4676728"/>
          </a:xfrm>
        </p:spPr>
        <p:txBody>
          <a:bodyPr>
            <a:normAutofit/>
          </a:bodyPr>
          <a:lstStyle/>
          <a:p>
            <a:pPr marL="0" indent="0">
              <a:buNone/>
            </a:pPr>
            <a:r>
              <a:rPr lang="en-US" sz="3200" dirty="0" smtClean="0">
                <a:solidFill>
                  <a:srgbClr val="FF0000"/>
                </a:solidFill>
              </a:rPr>
              <a:t>Static Friction</a:t>
            </a:r>
            <a:r>
              <a:rPr lang="en-US" sz="3200" dirty="0" smtClean="0"/>
              <a:t>: This is caused by the attraction between atoms on two surfaces and the roughness of the surfaces. </a:t>
            </a:r>
          </a:p>
          <a:p>
            <a:pPr marL="0" indent="0">
              <a:buNone/>
            </a:pPr>
            <a:endParaRPr lang="en-US" dirty="0" smtClean="0"/>
          </a:p>
          <a:p>
            <a:pPr marL="0" indent="0">
              <a:buNone/>
            </a:pPr>
            <a:r>
              <a:rPr lang="en-US" sz="3200" dirty="0" smtClean="0">
                <a:solidFill>
                  <a:srgbClr val="00B050"/>
                </a:solidFill>
              </a:rPr>
              <a:t>Sliding Friction</a:t>
            </a:r>
            <a:r>
              <a:rPr lang="en-US" sz="3200" dirty="0" smtClean="0"/>
              <a:t>: </a:t>
            </a:r>
          </a:p>
          <a:p>
            <a:pPr marL="0" indent="0">
              <a:buNone/>
            </a:pPr>
            <a:r>
              <a:rPr lang="en-US" sz="3200" dirty="0" smtClean="0"/>
              <a:t>Sliding friction slows down</a:t>
            </a:r>
          </a:p>
          <a:p>
            <a:pPr marL="0" indent="0">
              <a:buNone/>
            </a:pPr>
            <a:r>
              <a:rPr lang="en-US" sz="3200" dirty="0" smtClean="0"/>
              <a:t> an object that slides. This is </a:t>
            </a:r>
          </a:p>
          <a:p>
            <a:pPr marL="0" indent="0">
              <a:buNone/>
            </a:pPr>
            <a:r>
              <a:rPr lang="en-US" sz="3200" dirty="0" smtClean="0"/>
              <a:t>caused by microscopic </a:t>
            </a:r>
          </a:p>
          <a:p>
            <a:pPr marL="0" indent="0">
              <a:buNone/>
            </a:pPr>
            <a:r>
              <a:rPr lang="en-US" sz="3200" dirty="0" smtClean="0"/>
              <a:t>roughness on two surfaces. </a:t>
            </a:r>
            <a:endParaRPr lang="en-US" sz="32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269160" y="2457542"/>
            <a:ext cx="6669024" cy="4065178"/>
          </a:xfrm>
          <a:prstGeom prst="rect">
            <a:avLst/>
          </a:prstGeom>
        </p:spPr>
      </p:pic>
    </p:spTree>
    <p:extLst>
      <p:ext uri="{BB962C8B-B14F-4D97-AF65-F5344CB8AC3E}">
        <p14:creationId xmlns:p14="http://schemas.microsoft.com/office/powerpoint/2010/main" val="31443603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Friction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If you are on a bike or in a car and you are rolling down a hill you are experiencing </a:t>
            </a:r>
            <a:r>
              <a:rPr lang="en-US" sz="3200" dirty="0" smtClean="0">
                <a:solidFill>
                  <a:srgbClr val="FF0000"/>
                </a:solidFill>
              </a:rPr>
              <a:t>rolling friction</a:t>
            </a:r>
            <a:r>
              <a:rPr lang="en-US" sz="3200" dirty="0" smtClean="0"/>
              <a:t>. </a:t>
            </a:r>
          </a:p>
          <a:p>
            <a:pPr marL="0" indent="0">
              <a:buNone/>
            </a:pPr>
            <a:endParaRPr lang="en-US" sz="800" dirty="0"/>
          </a:p>
          <a:p>
            <a:pPr marL="0" indent="0">
              <a:buNone/>
            </a:pPr>
            <a:r>
              <a:rPr lang="en-US" sz="3200" dirty="0" smtClean="0"/>
              <a:t>The size of this friction force is usually much less than the size of force experienced in sliding friction. </a:t>
            </a:r>
          </a:p>
          <a:p>
            <a:pPr marL="0" indent="0">
              <a:buNone/>
            </a:pPr>
            <a:endParaRPr lang="en-US" sz="800" dirty="0"/>
          </a:p>
          <a:p>
            <a:pPr marL="0" indent="0">
              <a:buNone/>
            </a:pPr>
            <a:r>
              <a:rPr lang="en-US" sz="3200" dirty="0" smtClean="0"/>
              <a:t>This is why wheels make things easier to push or pull. </a:t>
            </a:r>
            <a:endParaRPr lang="en-US" sz="3200" dirty="0"/>
          </a:p>
        </p:txBody>
      </p:sp>
      <p:pic>
        <p:nvPicPr>
          <p:cNvPr id="4" name="Picture 3"/>
          <p:cNvPicPr>
            <a:picLocks noChangeAspect="1"/>
          </p:cNvPicPr>
          <p:nvPr/>
        </p:nvPicPr>
        <p:blipFill rotWithShape="1">
          <a:blip r:embed="rId2"/>
          <a:srcRect b="12856"/>
          <a:stretch/>
        </p:blipFill>
        <p:spPr>
          <a:xfrm>
            <a:off x="7622454" y="4833206"/>
            <a:ext cx="4569546" cy="2024794"/>
          </a:xfrm>
          <a:prstGeom prst="rect">
            <a:avLst/>
          </a:prstGeom>
        </p:spPr>
      </p:pic>
    </p:spTree>
    <p:extLst>
      <p:ext uri="{BB962C8B-B14F-4D97-AF65-F5344CB8AC3E}">
        <p14:creationId xmlns:p14="http://schemas.microsoft.com/office/powerpoint/2010/main" val="2143357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1" y="365125"/>
            <a:ext cx="10567219" cy="1325563"/>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p:spPr>
        <p:txBody>
          <a:bodyPr/>
          <a:lstStyle/>
          <a:p>
            <a:r>
              <a:rPr lang="en-US" b="1" dirty="0" smtClean="0"/>
              <a:t>Sir Isaac Newton (1642-1727)</a:t>
            </a:r>
            <a:endParaRPr lang="en-US" b="1" dirty="0"/>
          </a:p>
        </p:txBody>
      </p:sp>
      <p:sp>
        <p:nvSpPr>
          <p:cNvPr id="8" name="Content Placeholder 7"/>
          <p:cNvSpPr>
            <a:spLocks noGrp="1"/>
          </p:cNvSpPr>
          <p:nvPr>
            <p:ph sz="half" idx="1"/>
          </p:nvPr>
        </p:nvSpPr>
        <p:spPr>
          <a:xfrm>
            <a:off x="786581" y="1825625"/>
            <a:ext cx="6962727" cy="4351338"/>
          </a:xfrm>
          <a:gradFill flip="none" rotWithShape="1">
            <a:gsLst>
              <a:gs pos="0">
                <a:schemeClr val="bg1">
                  <a:lumMod val="85000"/>
                  <a:shade val="30000"/>
                  <a:satMod val="115000"/>
                  <a:alpha val="70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p:spPr>
        <p:txBody>
          <a:bodyPr>
            <a:normAutofit lnSpcReduction="10000"/>
          </a:bodyPr>
          <a:lstStyle/>
          <a:p>
            <a:pPr marL="0" indent="0">
              <a:buNone/>
            </a:pPr>
            <a:r>
              <a:rPr lang="en-US" sz="3600" dirty="0" smtClean="0"/>
              <a:t>Sir </a:t>
            </a:r>
            <a:r>
              <a:rPr lang="en-US" sz="3600" dirty="0" smtClean="0">
                <a:solidFill>
                  <a:srgbClr val="FF0000"/>
                </a:solidFill>
              </a:rPr>
              <a:t>Isaac Newton </a:t>
            </a:r>
            <a:r>
              <a:rPr lang="en-US" sz="3600" dirty="0" smtClean="0"/>
              <a:t>was a British physicist and mathematician.</a:t>
            </a:r>
          </a:p>
          <a:p>
            <a:pPr marL="0" indent="0">
              <a:buNone/>
            </a:pPr>
            <a:endParaRPr lang="en-US" sz="900" dirty="0"/>
          </a:p>
          <a:p>
            <a:pPr marL="0" indent="0">
              <a:buNone/>
            </a:pPr>
            <a:r>
              <a:rPr lang="en-US" sz="3600" dirty="0" smtClean="0"/>
              <a:t>He is widely regarded as one of the most influential scientists of all time.</a:t>
            </a:r>
          </a:p>
          <a:p>
            <a:pPr marL="0" indent="0">
              <a:buNone/>
            </a:pPr>
            <a:endParaRPr lang="en-US" sz="900" dirty="0" smtClean="0"/>
          </a:p>
          <a:p>
            <a:pPr marL="0" indent="0">
              <a:buNone/>
            </a:pPr>
            <a:r>
              <a:rPr lang="en-US" sz="3600" dirty="0" smtClean="0"/>
              <a:t>He was a key figure in the scientific revolution that resulted in the emergence of modern science.</a:t>
            </a:r>
          </a:p>
          <a:p>
            <a:pPr marL="0" indent="0">
              <a:buNone/>
            </a:pPr>
            <a:endParaRPr lang="en-US" dirty="0" smtClean="0"/>
          </a:p>
          <a:p>
            <a:pPr marL="0" indent="0">
              <a:buNone/>
            </a:pPr>
            <a:endParaRPr lang="en-US" dirty="0"/>
          </a:p>
        </p:txBody>
      </p:sp>
      <p:pic>
        <p:nvPicPr>
          <p:cNvPr id="1026" name="Picture 2" descr="http://whatthafact.cyberpanthers.netdna-cdn.com/wp-content/uploads/2013/10/isaac-newton-portrai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4999" y="1406014"/>
            <a:ext cx="4595949" cy="50994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667104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Objects tend to maintain their state of motion</a:t>
            </a:r>
            <a:endParaRPr lang="en-US" sz="4000" b="1" dirty="0"/>
          </a:p>
        </p:txBody>
      </p:sp>
      <p:sp>
        <p:nvSpPr>
          <p:cNvPr id="3" name="Content Placeholder 2"/>
          <p:cNvSpPr>
            <a:spLocks noGrp="1"/>
          </p:cNvSpPr>
          <p:nvPr>
            <p:ph idx="1"/>
          </p:nvPr>
        </p:nvSpPr>
        <p:spPr>
          <a:xfrm>
            <a:off x="591128" y="1825625"/>
            <a:ext cx="6622472" cy="4351338"/>
          </a:xfrm>
        </p:spPr>
        <p:txBody>
          <a:bodyPr>
            <a:normAutofit/>
          </a:bodyPr>
          <a:lstStyle/>
          <a:p>
            <a:pPr marL="0" indent="0">
              <a:buNone/>
            </a:pPr>
            <a:r>
              <a:rPr lang="en-US" sz="3200" dirty="0" smtClean="0"/>
              <a:t>If I were to push a hockey puck on an ice rink that was infinitely long and frictionless the puck would keep moving forever!</a:t>
            </a:r>
          </a:p>
          <a:p>
            <a:pPr marL="0" indent="0">
              <a:buNone/>
            </a:pPr>
            <a:endParaRPr lang="en-US" sz="2400" dirty="0"/>
          </a:p>
          <a:p>
            <a:pPr marL="0" indent="0">
              <a:buNone/>
            </a:pPr>
            <a:r>
              <a:rPr lang="en-US" sz="3200" dirty="0" smtClean="0"/>
              <a:t>Obviously no such ice rink exists and even the smoothest surface in fact has many bumps and recesses on it that will cause some friction. </a:t>
            </a:r>
          </a:p>
          <a:p>
            <a:pPr marL="0" indent="0">
              <a:buNone/>
            </a:pPr>
            <a:endParaRPr lang="en-US" dirty="0"/>
          </a:p>
        </p:txBody>
      </p:sp>
      <p:pic>
        <p:nvPicPr>
          <p:cNvPr id="2050" name="Picture 2" descr="http://www.softintegration.com/docs/ch/qanimate/examples/blocks_spring/blocks_spr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70172" y="1825625"/>
            <a:ext cx="4533900" cy="43513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359720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Friction</a:t>
            </a:r>
            <a:endParaRPr lang="en-US" b="1" dirty="0"/>
          </a:p>
        </p:txBody>
      </p:sp>
      <p:sp>
        <p:nvSpPr>
          <p:cNvPr id="3" name="Content Placeholder 2"/>
          <p:cNvSpPr>
            <a:spLocks noGrp="1"/>
          </p:cNvSpPr>
          <p:nvPr>
            <p:ph idx="1"/>
          </p:nvPr>
        </p:nvSpPr>
        <p:spPr/>
        <p:txBody>
          <a:bodyPr>
            <a:normAutofit/>
          </a:bodyPr>
          <a:lstStyle/>
          <a:p>
            <a:pPr marL="0" indent="0">
              <a:buNone/>
            </a:pPr>
            <a:r>
              <a:rPr lang="en-US" sz="3900" dirty="0"/>
              <a:t>In the real world where truly frictionless surfaces do not exist friction (an outside force) will eventually cause the puck to slow-down and stop</a:t>
            </a:r>
            <a:r>
              <a:rPr lang="en-US" sz="3900" dirty="0" smtClean="0"/>
              <a:t>.</a:t>
            </a:r>
          </a:p>
          <a:p>
            <a:pPr marL="0" indent="0">
              <a:buNone/>
            </a:pPr>
            <a:endParaRPr lang="en-US" sz="900" dirty="0"/>
          </a:p>
          <a:p>
            <a:endParaRPr lang="en-US" dirty="0"/>
          </a:p>
        </p:txBody>
      </p:sp>
      <p:pic>
        <p:nvPicPr>
          <p:cNvPr id="1026" name="Picture 2" descr="http://www.thetrc.org/pda_content/texasphysics/e-BookData/Images/SB/58/LR/Friction%20Examp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806" y="3551548"/>
            <a:ext cx="4501266" cy="3228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015712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Friction</a:t>
            </a:r>
          </a:p>
        </p:txBody>
      </p:sp>
      <p:sp>
        <p:nvSpPr>
          <p:cNvPr id="3" name="Content Placeholder 2"/>
          <p:cNvSpPr>
            <a:spLocks noGrp="1"/>
          </p:cNvSpPr>
          <p:nvPr>
            <p:ph idx="1"/>
          </p:nvPr>
        </p:nvSpPr>
        <p:spPr/>
        <p:txBody>
          <a:bodyPr/>
          <a:lstStyle/>
          <a:p>
            <a:pPr marL="0" indent="0">
              <a:buNone/>
            </a:pPr>
            <a:r>
              <a:rPr lang="en-US" sz="4000" dirty="0">
                <a:solidFill>
                  <a:srgbClr val="FF0000"/>
                </a:solidFill>
              </a:rPr>
              <a:t>Friction is the reason why we sometimes find Newton’s first law to be a little counter intuitive. </a:t>
            </a:r>
          </a:p>
          <a:p>
            <a:pPr marL="0" indent="0">
              <a:buNone/>
            </a:pPr>
            <a:endParaRPr lang="en-US" sz="1050" dirty="0"/>
          </a:p>
          <a:p>
            <a:pPr marL="0" indent="0">
              <a:buNone/>
            </a:pPr>
            <a:r>
              <a:rPr lang="en-US" sz="4000" dirty="0"/>
              <a:t>We constantly encounter friction. For this reason we sometimes forget that it is there.</a:t>
            </a:r>
          </a:p>
          <a:p>
            <a:pPr marL="0" indent="0">
              <a:buNone/>
            </a:pPr>
            <a:endParaRPr lang="en-US" dirty="0"/>
          </a:p>
        </p:txBody>
      </p:sp>
    </p:spTree>
    <p:extLst>
      <p:ext uri="{BB962C8B-B14F-4D97-AF65-F5344CB8AC3E}">
        <p14:creationId xmlns:p14="http://schemas.microsoft.com/office/powerpoint/2010/main" val="3635095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Newton’s First Law of Motion: Summary</a:t>
            </a:r>
            <a:endParaRPr lang="en-US" b="1" dirty="0"/>
          </a:p>
        </p:txBody>
      </p:sp>
      <p:sp>
        <p:nvSpPr>
          <p:cNvPr id="3" name="Content Placeholder 2"/>
          <p:cNvSpPr>
            <a:spLocks noGrp="1"/>
          </p:cNvSpPr>
          <p:nvPr>
            <p:ph idx="1"/>
          </p:nvPr>
        </p:nvSpPr>
        <p:spPr/>
        <p:txBody>
          <a:bodyPr>
            <a:normAutofit/>
          </a:bodyPr>
          <a:lstStyle/>
          <a:p>
            <a:pPr marL="0" indent="0">
              <a:buNone/>
            </a:pPr>
            <a:r>
              <a:rPr lang="en-US" sz="3600" b="1" dirty="0" smtClean="0">
                <a:solidFill>
                  <a:srgbClr val="FF0000"/>
                </a:solidFill>
              </a:rPr>
              <a:t>An object at rest tends to stay at rest, and an object in motion tends to stay in motion unless it experiences a net force</a:t>
            </a:r>
            <a:r>
              <a:rPr lang="en-US" sz="3600" dirty="0" smtClean="0">
                <a:solidFill>
                  <a:srgbClr val="FF0000"/>
                </a:solidFill>
              </a:rPr>
              <a:t>.</a:t>
            </a:r>
          </a:p>
          <a:p>
            <a:pPr marL="0" indent="0">
              <a:buNone/>
            </a:pPr>
            <a:endParaRPr lang="en-US" sz="3600" dirty="0"/>
          </a:p>
          <a:p>
            <a:pPr marL="0" indent="0">
              <a:buNone/>
            </a:pPr>
            <a:r>
              <a:rPr lang="en-US" sz="3600" dirty="0" smtClean="0"/>
              <a:t>Newton’s first law of motion is often called the law of inertia.</a:t>
            </a:r>
          </a:p>
          <a:p>
            <a:pPr marL="0" indent="0">
              <a:buNone/>
            </a:pPr>
            <a:endParaRPr lang="en-US" dirty="0"/>
          </a:p>
        </p:txBody>
      </p:sp>
    </p:spTree>
    <p:extLst>
      <p:ext uri="{BB962C8B-B14F-4D97-AF65-F5344CB8AC3E}">
        <p14:creationId xmlns:p14="http://schemas.microsoft.com/office/powerpoint/2010/main" val="1686018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Newton’s First Law of Motion: Summary</a:t>
            </a:r>
            <a:endParaRPr lang="en-US" dirty="0"/>
          </a:p>
        </p:txBody>
      </p:sp>
      <p:sp>
        <p:nvSpPr>
          <p:cNvPr id="3" name="Content Placeholder 2"/>
          <p:cNvSpPr>
            <a:spLocks noGrp="1"/>
          </p:cNvSpPr>
          <p:nvPr>
            <p:ph idx="1"/>
          </p:nvPr>
        </p:nvSpPr>
        <p:spPr>
          <a:xfrm>
            <a:off x="591128" y="1819564"/>
            <a:ext cx="11212944" cy="4835760"/>
          </a:xfrm>
        </p:spPr>
        <p:txBody>
          <a:bodyPr>
            <a:normAutofit/>
          </a:bodyPr>
          <a:lstStyle/>
          <a:p>
            <a:pPr marL="0" indent="0">
              <a:buNone/>
            </a:pPr>
            <a:r>
              <a:rPr lang="en-US" sz="3200" dirty="0">
                <a:solidFill>
                  <a:srgbClr val="FF0000"/>
                </a:solidFill>
              </a:rPr>
              <a:t>Matter resists any change in motion. This property of matter is called inertia.</a:t>
            </a:r>
          </a:p>
          <a:p>
            <a:pPr marL="0" indent="0">
              <a:buNone/>
            </a:pPr>
            <a:endParaRPr lang="en-US" sz="800" dirty="0"/>
          </a:p>
          <a:p>
            <a:pPr marL="0" indent="0">
              <a:buNone/>
            </a:pPr>
            <a:r>
              <a:rPr lang="en-US" sz="3200" dirty="0"/>
              <a:t>An object with a small </a:t>
            </a:r>
            <a:r>
              <a:rPr lang="en-US" sz="3200" dirty="0">
                <a:solidFill>
                  <a:srgbClr val="FF0000"/>
                </a:solidFill>
              </a:rPr>
              <a:t>mass</a:t>
            </a:r>
            <a:r>
              <a:rPr lang="en-US" sz="3200" dirty="0"/>
              <a:t> has less inertia than an object with a large mass</a:t>
            </a:r>
            <a:r>
              <a:rPr lang="en-US" sz="3200" dirty="0" smtClean="0"/>
              <a:t>. We also know that shape will play a role in determining an objects inertia.</a:t>
            </a:r>
            <a:endParaRPr lang="en-US" sz="3200" dirty="0"/>
          </a:p>
          <a:p>
            <a:pPr marL="0" indent="0">
              <a:buNone/>
            </a:pPr>
            <a:endParaRPr lang="en-US" sz="800" dirty="0"/>
          </a:p>
          <a:p>
            <a:pPr marL="0" indent="0">
              <a:buNone/>
            </a:pPr>
            <a:r>
              <a:rPr lang="en-US" sz="3200" dirty="0"/>
              <a:t>Inertia is the reason it takes time for a car to slow down. When a car stops the seatbelt and the friction between you and the seat stop your forward motion. </a:t>
            </a:r>
          </a:p>
          <a:p>
            <a:endParaRPr lang="en-US" dirty="0"/>
          </a:p>
        </p:txBody>
      </p:sp>
    </p:spTree>
    <p:extLst>
      <p:ext uri="{BB962C8B-B14F-4D97-AF65-F5344CB8AC3E}">
        <p14:creationId xmlns:p14="http://schemas.microsoft.com/office/powerpoint/2010/main" val="1484396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Newton’s Second Law</a:t>
            </a:r>
            <a:endParaRPr lang="en-US" b="1" dirty="0"/>
          </a:p>
        </p:txBody>
      </p:sp>
      <p:sp>
        <p:nvSpPr>
          <p:cNvPr id="3" name="Content Placeholder 2"/>
          <p:cNvSpPr>
            <a:spLocks noGrp="1"/>
          </p:cNvSpPr>
          <p:nvPr>
            <p:ph idx="1"/>
          </p:nvPr>
        </p:nvSpPr>
        <p:spPr>
          <a:xfrm>
            <a:off x="591127" y="1838036"/>
            <a:ext cx="6964218" cy="4723020"/>
          </a:xfrm>
        </p:spPr>
        <p:txBody>
          <a:bodyPr>
            <a:normAutofit/>
          </a:bodyPr>
          <a:lstStyle/>
          <a:p>
            <a:pPr marL="0" indent="0">
              <a:buNone/>
            </a:pPr>
            <a:r>
              <a:rPr lang="en-US" sz="3200" dirty="0" smtClean="0">
                <a:solidFill>
                  <a:srgbClr val="FF0000"/>
                </a:solidFill>
              </a:rPr>
              <a:t>Newton’s first law describes what happens when no net force is acting on an object. </a:t>
            </a:r>
          </a:p>
          <a:p>
            <a:pPr marL="0" indent="0">
              <a:buNone/>
            </a:pPr>
            <a:endParaRPr lang="en-US" dirty="0"/>
          </a:p>
          <a:p>
            <a:pPr marL="0" indent="0">
              <a:buNone/>
            </a:pPr>
            <a:r>
              <a:rPr lang="en-US" sz="3200" dirty="0" smtClean="0"/>
              <a:t>When the net force (an external force experienced by an object) is not zero Newton’s second law applies.</a:t>
            </a:r>
          </a:p>
          <a:p>
            <a:pPr marL="0" indent="0">
              <a:buNone/>
            </a:pPr>
            <a:endParaRPr lang="en-US" dirty="0"/>
          </a:p>
        </p:txBody>
      </p:sp>
      <p:pic>
        <p:nvPicPr>
          <p:cNvPr id="3074" name="Picture 2" descr="http://dj1hlxw0wr920.cloudfront.net/userfiles/wyzfiles/85126b91-1594-4b67-8cb9-c7a470c7b3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990" y="1838036"/>
            <a:ext cx="4236181" cy="3174312"/>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http://physics-formulas.com/Newtons_Second_Law_of_Motion.gif"/>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80363" y="5012348"/>
            <a:ext cx="5421746" cy="17824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824116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Newton’s 2nd Law</a:t>
            </a:r>
            <a:endParaRPr lang="en-US" b="1" dirty="0"/>
          </a:p>
        </p:txBody>
      </p:sp>
      <p:sp>
        <p:nvSpPr>
          <p:cNvPr id="3" name="Content Placeholder 2"/>
          <p:cNvSpPr>
            <a:spLocks noGrp="1"/>
          </p:cNvSpPr>
          <p:nvPr>
            <p:ph idx="1"/>
          </p:nvPr>
        </p:nvSpPr>
        <p:spPr/>
        <p:txBody>
          <a:bodyPr/>
          <a:lstStyle/>
          <a:p>
            <a:pPr marL="0" indent="0">
              <a:buNone/>
            </a:pPr>
            <a:r>
              <a:rPr lang="en-US" sz="4000" dirty="0"/>
              <a:t>The unbalanced force acting on an object equals the object’s mass times its acceleration.</a:t>
            </a:r>
          </a:p>
          <a:p>
            <a:pPr marL="0" indent="0">
              <a:buNone/>
            </a:pPr>
            <a:endParaRPr lang="en-US" dirty="0"/>
          </a:p>
          <a:p>
            <a:pPr marL="0" indent="0" algn="ctr">
              <a:buNone/>
            </a:pPr>
            <a:r>
              <a:rPr lang="en-US" i="1" dirty="0"/>
              <a:t>	</a:t>
            </a:r>
            <a:r>
              <a:rPr lang="en-US" sz="5400" b="1" i="1" dirty="0">
                <a:solidFill>
                  <a:srgbClr val="7030A0"/>
                </a:solidFill>
              </a:rPr>
              <a:t>net force = mass x acceleration		</a:t>
            </a:r>
            <a:endParaRPr lang="en-US" sz="5400" b="1" i="1" dirty="0" smtClean="0">
              <a:solidFill>
                <a:srgbClr val="7030A0"/>
              </a:solidFill>
            </a:endParaRPr>
          </a:p>
          <a:p>
            <a:pPr marL="0" indent="0" algn="ctr">
              <a:buNone/>
            </a:pPr>
            <a:r>
              <a:rPr lang="en-US" sz="5400" b="1" i="1" dirty="0">
                <a:solidFill>
                  <a:srgbClr val="7030A0"/>
                </a:solidFill>
              </a:rPr>
              <a:t>	F=ma</a:t>
            </a:r>
          </a:p>
          <a:p>
            <a:endParaRPr lang="en-US" dirty="0"/>
          </a:p>
        </p:txBody>
      </p:sp>
    </p:spTree>
    <p:extLst>
      <p:ext uri="{BB962C8B-B14F-4D97-AF65-F5344CB8AC3E}">
        <p14:creationId xmlns:p14="http://schemas.microsoft.com/office/powerpoint/2010/main" val="37868198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Force = Mass x Acceleration</a:t>
            </a:r>
            <a:endParaRPr lang="en-US" b="1" dirty="0"/>
          </a:p>
        </p:txBody>
      </p:sp>
      <mc:AlternateContent xmlns:mc="http://schemas.openxmlformats.org/markup-compatibility/2006" xmlns:a14="http://schemas.microsoft.com/office/drawing/2010/main">
        <mc:Choice Requires="a14">
          <p:sp>
            <p:nvSpPr>
              <p:cNvPr id="11" name="TextBox 10"/>
              <p:cNvSpPr txBox="1"/>
              <p:nvPr/>
            </p:nvSpPr>
            <p:spPr>
              <a:xfrm>
                <a:off x="454991" y="2218235"/>
                <a:ext cx="11349081" cy="4203843"/>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p:spPr>
            <p:txBody>
              <a:bodyPr wrap="square" rtlCol="0">
                <a:spAutoFit/>
              </a:bodyPr>
              <a:lstStyle/>
              <a:p>
                <a:r>
                  <a:rPr lang="en-US" sz="4000" b="1" i="1" dirty="0" smtClean="0"/>
                  <a:t>F = ma</a:t>
                </a:r>
              </a:p>
              <a:p>
                <a:endParaRPr lang="en-US" sz="4000" b="1" i="1" dirty="0"/>
              </a:p>
              <a:p>
                <a:r>
                  <a:rPr lang="en-US" sz="4000" b="1" i="1" dirty="0" smtClean="0"/>
                  <a:t>	m = </a:t>
                </a:r>
                <a14:m>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𝑭</m:t>
                        </m:r>
                      </m:num>
                      <m:den>
                        <m:r>
                          <a:rPr lang="en-US" sz="4000" b="1" i="1" smtClean="0">
                            <a:latin typeface="Cambria Math" panose="02040503050406030204" pitchFamily="18" charset="0"/>
                          </a:rPr>
                          <m:t>𝒂</m:t>
                        </m:r>
                      </m:den>
                    </m:f>
                  </m:oMath>
                </a14:m>
                <a:endParaRPr lang="en-US" sz="2400" b="1" i="1" dirty="0" smtClean="0"/>
              </a:p>
              <a:p>
                <a:endParaRPr lang="en-US" sz="2400" b="1" i="1" dirty="0" smtClean="0"/>
              </a:p>
              <a:p>
                <a:endParaRPr lang="en-US" sz="2400" b="1" i="1" dirty="0"/>
              </a:p>
              <a:p>
                <a:r>
                  <a:rPr lang="en-US" sz="4000" b="1" i="1" dirty="0" smtClean="0"/>
                  <a:t>		a </a:t>
                </a:r>
                <a:r>
                  <a:rPr lang="en-US" sz="4000" b="1" i="1" dirty="0"/>
                  <a:t>= </a:t>
                </a:r>
                <a14:m>
                  <m:oMath xmlns:m="http://schemas.openxmlformats.org/officeDocument/2006/math">
                    <m:f>
                      <m:fPr>
                        <m:ctrlPr>
                          <a:rPr lang="en-US" sz="4000" b="1" i="1">
                            <a:latin typeface="Cambria Math" panose="02040503050406030204" pitchFamily="18" charset="0"/>
                          </a:rPr>
                        </m:ctrlPr>
                      </m:fPr>
                      <m:num>
                        <m:r>
                          <a:rPr lang="en-US" sz="4000" b="1" i="1">
                            <a:latin typeface="Cambria Math" panose="02040503050406030204" pitchFamily="18" charset="0"/>
                          </a:rPr>
                          <m:t>𝑭</m:t>
                        </m:r>
                      </m:num>
                      <m:den>
                        <m:r>
                          <a:rPr lang="en-US" sz="4000" b="1" i="1" smtClean="0">
                            <a:latin typeface="Cambria Math" panose="02040503050406030204" pitchFamily="18" charset="0"/>
                          </a:rPr>
                          <m:t>𝒎</m:t>
                        </m:r>
                      </m:den>
                    </m:f>
                  </m:oMath>
                </a14:m>
                <a:endParaRPr lang="en-US" sz="4000" b="1" i="1" dirty="0" smtClean="0"/>
              </a:p>
              <a:p>
                <a:endParaRPr lang="en-US" sz="2400" b="1"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454991" y="2218235"/>
                <a:ext cx="11349081" cy="4203843"/>
              </a:xfrm>
              <a:prstGeom prst="rect">
                <a:avLst/>
              </a:prstGeom>
              <a:blipFill rotWithShape="0">
                <a:blip r:embed="rId2"/>
                <a:stretch>
                  <a:fillRect l="-1934" t="-2612"/>
                </a:stretch>
              </a:blipFill>
            </p:spPr>
            <p:txBody>
              <a:bodyPr/>
              <a:lstStyle/>
              <a:p>
                <a:r>
                  <a:rPr lang="en-US">
                    <a:noFill/>
                  </a:rPr>
                  <a:t> </a:t>
                </a:r>
              </a:p>
            </p:txBody>
          </p:sp>
        </mc:Fallback>
      </mc:AlternateContent>
      <p:grpSp>
        <p:nvGrpSpPr>
          <p:cNvPr id="4" name="Group 3"/>
          <p:cNvGrpSpPr/>
          <p:nvPr/>
        </p:nvGrpSpPr>
        <p:grpSpPr>
          <a:xfrm>
            <a:off x="4335972" y="1457464"/>
            <a:ext cx="5941884" cy="5187176"/>
            <a:chOff x="3479292" y="1503712"/>
            <a:chExt cx="1947672" cy="2661856"/>
          </a:xfrm>
        </p:grpSpPr>
        <p:sp>
          <p:nvSpPr>
            <p:cNvPr id="5" name="Isosceles Triangle 4"/>
            <p:cNvSpPr/>
            <p:nvPr/>
          </p:nvSpPr>
          <p:spPr>
            <a:xfrm>
              <a:off x="3479292" y="1503712"/>
              <a:ext cx="1947672" cy="26618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Connector 5"/>
            <p:cNvCxnSpPr/>
            <p:nvPr/>
          </p:nvCxnSpPr>
          <p:spPr>
            <a:xfrm>
              <a:off x="4425696" y="3172968"/>
              <a:ext cx="0" cy="9926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40480" y="3172968"/>
              <a:ext cx="1225296" cy="0"/>
            </a:xfrm>
            <a:prstGeom prst="line">
              <a:avLst/>
            </a:prstGeom>
          </p:spPr>
          <p:style>
            <a:lnRef idx="1">
              <a:schemeClr val="dk1"/>
            </a:lnRef>
            <a:fillRef idx="0">
              <a:schemeClr val="dk1"/>
            </a:fillRef>
            <a:effectRef idx="0">
              <a:schemeClr val="dk1"/>
            </a:effectRef>
            <a:fontRef idx="minor">
              <a:schemeClr val="tx1"/>
            </a:fontRef>
          </p:style>
        </p:cxnSp>
        <p:sp>
          <p:nvSpPr>
            <p:cNvPr id="8" name="TextBox 5"/>
            <p:cNvSpPr txBox="1"/>
            <p:nvPr/>
          </p:nvSpPr>
          <p:spPr>
            <a:xfrm>
              <a:off x="4662297" y="3314252"/>
              <a:ext cx="420624" cy="5244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i="1" dirty="0"/>
                <a:t>a</a:t>
              </a:r>
            </a:p>
          </p:txBody>
        </p:sp>
        <p:sp>
          <p:nvSpPr>
            <p:cNvPr id="9" name="TextBox 4"/>
            <p:cNvSpPr txBox="1"/>
            <p:nvPr/>
          </p:nvSpPr>
          <p:spPr>
            <a:xfrm>
              <a:off x="3959352" y="3306735"/>
              <a:ext cx="466344" cy="5244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i="1" dirty="0"/>
                <a:t>m</a:t>
              </a:r>
            </a:p>
          </p:txBody>
        </p:sp>
        <p:sp>
          <p:nvSpPr>
            <p:cNvPr id="10" name="TextBox 3"/>
            <p:cNvSpPr txBox="1"/>
            <p:nvPr/>
          </p:nvSpPr>
          <p:spPr>
            <a:xfrm>
              <a:off x="4340714" y="2382341"/>
              <a:ext cx="310896" cy="5244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i="1" dirty="0"/>
                <a:t>F</a:t>
              </a:r>
            </a:p>
          </p:txBody>
        </p:sp>
      </p:grpSp>
    </p:spTree>
    <p:extLst>
      <p:ext uri="{BB962C8B-B14F-4D97-AF65-F5344CB8AC3E}">
        <p14:creationId xmlns:p14="http://schemas.microsoft.com/office/powerpoint/2010/main" val="20458624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 calcmode="lin" valueType="num">
                                      <p:cBhvr additive="base">
                                        <p:cTn id="26"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365125"/>
            <a:ext cx="11434465" cy="1325563"/>
          </a:xfrm>
        </p:spPr>
        <p:txBody>
          <a:bodyPr>
            <a:normAutofit/>
          </a:bodyPr>
          <a:lstStyle/>
          <a:p>
            <a:r>
              <a:rPr lang="en-US" sz="4800" b="1" dirty="0" smtClean="0"/>
              <a:t>For equal forces a larger mass accelerates less</a:t>
            </a:r>
            <a:endParaRPr lang="en-US" sz="4800" b="1" dirty="0"/>
          </a:p>
        </p:txBody>
      </p:sp>
      <p:sp>
        <p:nvSpPr>
          <p:cNvPr id="3" name="Content Placeholder 2"/>
          <p:cNvSpPr>
            <a:spLocks noGrp="1"/>
          </p:cNvSpPr>
          <p:nvPr>
            <p:ph idx="1"/>
          </p:nvPr>
        </p:nvSpPr>
        <p:spPr>
          <a:xfrm>
            <a:off x="591128" y="1825624"/>
            <a:ext cx="6450696" cy="4898571"/>
          </a:xfrm>
        </p:spPr>
        <p:txBody>
          <a:bodyPr>
            <a:normAutofit lnSpcReduction="10000"/>
          </a:bodyPr>
          <a:lstStyle/>
          <a:p>
            <a:pPr marL="0" indent="0">
              <a:buNone/>
            </a:pPr>
            <a:r>
              <a:rPr lang="en-US" sz="4800" dirty="0" smtClean="0"/>
              <a:t>Consider 2 scenarios of a car being pushed along a road.</a:t>
            </a:r>
          </a:p>
          <a:p>
            <a:pPr marL="0" indent="0">
              <a:buNone/>
            </a:pPr>
            <a:endParaRPr lang="en-US" sz="1200" dirty="0"/>
          </a:p>
          <a:p>
            <a:pPr marL="0" indent="0">
              <a:buNone/>
            </a:pPr>
            <a:r>
              <a:rPr lang="en-US" sz="4800" dirty="0" smtClean="0"/>
              <a:t>A car full of people will have a greater </a:t>
            </a:r>
            <a:r>
              <a:rPr lang="en-US" sz="4800" dirty="0" smtClean="0">
                <a:solidFill>
                  <a:srgbClr val="FF0000"/>
                </a:solidFill>
              </a:rPr>
              <a:t>mass</a:t>
            </a:r>
            <a:r>
              <a:rPr lang="en-US" sz="4800" dirty="0" smtClean="0"/>
              <a:t> than a car with a single person</a:t>
            </a:r>
          </a:p>
          <a:p>
            <a:pPr marL="0" indent="0">
              <a:buNone/>
            </a:pPr>
            <a:endParaRPr lang="en-US" sz="800" dirty="0"/>
          </a:p>
          <a:p>
            <a:pPr marL="0" indent="0">
              <a:buNone/>
            </a:pPr>
            <a:endParaRPr lang="en-US" dirty="0" smtClean="0"/>
          </a:p>
          <a:p>
            <a:pPr marL="0" indent="0">
              <a:buNone/>
            </a:pPr>
            <a:endParaRPr lang="en-US" dirty="0"/>
          </a:p>
        </p:txBody>
      </p:sp>
      <p:pic>
        <p:nvPicPr>
          <p:cNvPr id="5122" name="Picture 2" descr="https://geekonfilm.files.wordpress.com/2009/08/when-in-r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6090" y="1611984"/>
            <a:ext cx="4889502" cy="259727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136090" y="4209258"/>
            <a:ext cx="4889502" cy="2514937"/>
          </a:xfrm>
          <a:prstGeom prst="rect">
            <a:avLst/>
          </a:prstGeom>
        </p:spPr>
      </p:pic>
    </p:spTree>
    <p:extLst>
      <p:ext uri="{BB962C8B-B14F-4D97-AF65-F5344CB8AC3E}">
        <p14:creationId xmlns:p14="http://schemas.microsoft.com/office/powerpoint/2010/main" val="7783007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5" y="365125"/>
            <a:ext cx="11462327" cy="1325563"/>
          </a:xfrm>
        </p:spPr>
        <p:txBody>
          <a:bodyPr>
            <a:normAutofit fontScale="90000"/>
          </a:bodyPr>
          <a:lstStyle/>
          <a:p>
            <a:r>
              <a:rPr lang="en-US" dirty="0"/>
              <a:t>For equal forces a larger mass accelerates less</a:t>
            </a:r>
          </a:p>
        </p:txBody>
      </p:sp>
      <p:sp>
        <p:nvSpPr>
          <p:cNvPr id="3" name="Content Placeholder 2"/>
          <p:cNvSpPr>
            <a:spLocks noGrp="1"/>
          </p:cNvSpPr>
          <p:nvPr>
            <p:ph idx="1"/>
          </p:nvPr>
        </p:nvSpPr>
        <p:spPr>
          <a:xfrm>
            <a:off x="341745" y="1856715"/>
            <a:ext cx="11462328" cy="4351338"/>
          </a:xfrm>
        </p:spPr>
        <p:txBody>
          <a:bodyPr/>
          <a:lstStyle/>
          <a:p>
            <a:pPr marL="0" indent="0">
              <a:buNone/>
            </a:pPr>
            <a:r>
              <a:rPr lang="en-US" sz="5400" dirty="0"/>
              <a:t>If the same amount of force is applied in both instances the car with less mass will experience greater </a:t>
            </a:r>
            <a:r>
              <a:rPr lang="en-US" sz="5400" dirty="0">
                <a:solidFill>
                  <a:srgbClr val="FF0000"/>
                </a:solidFill>
              </a:rPr>
              <a:t>acceleration</a:t>
            </a:r>
            <a:r>
              <a:rPr lang="en-US" sz="5400" dirty="0"/>
              <a:t>.</a:t>
            </a:r>
          </a:p>
          <a:p>
            <a:pPr marL="0" indent="0">
              <a:buNone/>
            </a:pPr>
            <a:endParaRPr lang="en-US" sz="1400" dirty="0"/>
          </a:p>
          <a:p>
            <a:pPr marL="0" indent="0">
              <a:buNone/>
            </a:pPr>
            <a:r>
              <a:rPr lang="en-US" sz="5400" b="1" dirty="0">
                <a:solidFill>
                  <a:srgbClr val="00B050"/>
                </a:solidFill>
              </a:rPr>
              <a:t>This is an example of Newton’s second law in action. </a:t>
            </a:r>
          </a:p>
          <a:p>
            <a:endParaRPr lang="en-US" dirty="0"/>
          </a:p>
        </p:txBody>
      </p:sp>
    </p:spTree>
    <p:extLst>
      <p:ext uri="{BB962C8B-B14F-4D97-AF65-F5344CB8AC3E}">
        <p14:creationId xmlns:p14="http://schemas.microsoft.com/office/powerpoint/2010/main" val="39360674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876693" y="521634"/>
            <a:ext cx="6306532" cy="2092881"/>
          </a:xfrm>
          <a:prstGeom prst="rect">
            <a:avLst/>
          </a:prstGeom>
          <a:noFill/>
        </p:spPr>
        <p:txBody>
          <a:bodyPr wrap="square" rtlCol="0">
            <a:spAutoFit/>
          </a:bodyPr>
          <a:lstStyle/>
          <a:p>
            <a:r>
              <a:rPr lang="en-US" sz="2800" dirty="0">
                <a:solidFill>
                  <a:schemeClr val="bg1"/>
                </a:solidFill>
              </a:rPr>
              <a:t>Many people are familiar with the story of Newton formulating the theory of gravitation after seeing an apple fall from a tree.</a:t>
            </a:r>
          </a:p>
          <a:p>
            <a:endParaRPr lang="en-US" dirty="0">
              <a:solidFill>
                <a:schemeClr val="bg1"/>
              </a:solidFill>
            </a:endParaRPr>
          </a:p>
        </p:txBody>
      </p:sp>
      <p:sp>
        <p:nvSpPr>
          <p:cNvPr id="7" name="Rectangle 6"/>
          <p:cNvSpPr/>
          <p:nvPr/>
        </p:nvSpPr>
        <p:spPr>
          <a:xfrm>
            <a:off x="2677212" y="6061435"/>
            <a:ext cx="4506013" cy="659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93373" y="2395318"/>
            <a:ext cx="8101160" cy="29882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“If I have seen further than others it is by standing upon the shoulders of giants”</a:t>
            </a:r>
            <a:endParaRPr lang="en-US" sz="4000" dirty="0"/>
          </a:p>
        </p:txBody>
      </p:sp>
    </p:spTree>
    <p:extLst>
      <p:ext uri="{BB962C8B-B14F-4D97-AF65-F5344CB8AC3E}">
        <p14:creationId xmlns:p14="http://schemas.microsoft.com/office/powerpoint/2010/main" val="21364553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1125" y="1799331"/>
            <a:ext cx="3333451" cy="2108845"/>
          </a:xfrm>
          <a:prstGeom prst="rect">
            <a:avLst/>
          </a:prstGeom>
        </p:spPr>
      </p:pic>
      <p:sp>
        <p:nvSpPr>
          <p:cNvPr id="2" name="Title 1"/>
          <p:cNvSpPr>
            <a:spLocks noGrp="1"/>
          </p:cNvSpPr>
          <p:nvPr>
            <p:ph type="title"/>
          </p:nvPr>
        </p:nvSpPr>
        <p:spPr/>
        <p:txBody>
          <a:bodyPr>
            <a:normAutofit fontScale="90000"/>
          </a:bodyPr>
          <a:lstStyle/>
          <a:p>
            <a:r>
              <a:rPr lang="en-US" dirty="0" smtClean="0"/>
              <a:t>It takes more force to move an object with more mass or more inertia</a:t>
            </a:r>
            <a:endParaRPr lang="en-US" dirty="0"/>
          </a:p>
        </p:txBody>
      </p:sp>
      <p:pic>
        <p:nvPicPr>
          <p:cNvPr id="5" name="Picture 4"/>
          <p:cNvPicPr>
            <a:picLocks noChangeAspect="1"/>
          </p:cNvPicPr>
          <p:nvPr/>
        </p:nvPicPr>
        <p:blipFill>
          <a:blip r:embed="rId3"/>
          <a:stretch>
            <a:fillRect/>
          </a:stretch>
        </p:blipFill>
        <p:spPr>
          <a:xfrm>
            <a:off x="4131626" y="1799331"/>
            <a:ext cx="5092403" cy="4652265"/>
          </a:xfrm>
          <a:prstGeom prst="rect">
            <a:avLst/>
          </a:prstGeom>
        </p:spPr>
      </p:pic>
      <p:pic>
        <p:nvPicPr>
          <p:cNvPr id="6" name="Picture 5"/>
          <p:cNvPicPr>
            <a:picLocks noChangeAspect="1"/>
          </p:cNvPicPr>
          <p:nvPr/>
        </p:nvPicPr>
        <p:blipFill>
          <a:blip r:embed="rId4"/>
          <a:stretch>
            <a:fillRect/>
          </a:stretch>
        </p:blipFill>
        <p:spPr>
          <a:xfrm>
            <a:off x="591126" y="4016820"/>
            <a:ext cx="3333451" cy="2543420"/>
          </a:xfrm>
          <a:prstGeom prst="rect">
            <a:avLst/>
          </a:prstGeom>
        </p:spPr>
      </p:pic>
      <p:pic>
        <p:nvPicPr>
          <p:cNvPr id="7" name="Picture 6"/>
          <p:cNvPicPr>
            <a:picLocks noChangeAspect="1"/>
          </p:cNvPicPr>
          <p:nvPr/>
        </p:nvPicPr>
        <p:blipFill>
          <a:blip r:embed="rId5"/>
          <a:stretch>
            <a:fillRect/>
          </a:stretch>
        </p:blipFill>
        <p:spPr>
          <a:xfrm>
            <a:off x="9431078" y="1793909"/>
            <a:ext cx="2372994" cy="2352160"/>
          </a:xfrm>
          <a:prstGeom prst="rect">
            <a:avLst/>
          </a:prstGeom>
        </p:spPr>
      </p:pic>
      <p:pic>
        <p:nvPicPr>
          <p:cNvPr id="8" name="Picture 7"/>
          <p:cNvPicPr>
            <a:picLocks noChangeAspect="1"/>
          </p:cNvPicPr>
          <p:nvPr/>
        </p:nvPicPr>
        <p:blipFill>
          <a:blip r:embed="rId6"/>
          <a:stretch>
            <a:fillRect/>
          </a:stretch>
        </p:blipFill>
        <p:spPr>
          <a:xfrm>
            <a:off x="9431078" y="4249290"/>
            <a:ext cx="2372994" cy="2202306"/>
          </a:xfrm>
          <a:prstGeom prst="rect">
            <a:avLst/>
          </a:prstGeom>
        </p:spPr>
      </p:pic>
    </p:spTree>
    <p:extLst>
      <p:ext uri="{BB962C8B-B14F-4D97-AF65-F5344CB8AC3E}">
        <p14:creationId xmlns:p14="http://schemas.microsoft.com/office/powerpoint/2010/main" val="29890716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is measured in Newton's</a:t>
            </a:r>
            <a:endParaRPr lang="en-US" dirty="0"/>
          </a:p>
        </p:txBody>
      </p:sp>
      <p:sp>
        <p:nvSpPr>
          <p:cNvPr id="3" name="Content Placeholder 2"/>
          <p:cNvSpPr>
            <a:spLocks noGrp="1"/>
          </p:cNvSpPr>
          <p:nvPr>
            <p:ph idx="1"/>
          </p:nvPr>
        </p:nvSpPr>
        <p:spPr>
          <a:xfrm>
            <a:off x="591127" y="1856715"/>
            <a:ext cx="11212946" cy="4774994"/>
          </a:xfrm>
        </p:spPr>
        <p:txBody>
          <a:bodyPr>
            <a:noAutofit/>
          </a:bodyPr>
          <a:lstStyle/>
          <a:p>
            <a:pPr marL="0" indent="0">
              <a:buNone/>
            </a:pPr>
            <a:r>
              <a:rPr lang="en-US" sz="3200" dirty="0" smtClean="0"/>
              <a:t>Newton’s second law can be used to derive the SI unit of force – the </a:t>
            </a:r>
            <a:r>
              <a:rPr lang="en-US" sz="3200" dirty="0">
                <a:solidFill>
                  <a:srgbClr val="FF0000"/>
                </a:solidFill>
              </a:rPr>
              <a:t>N</a:t>
            </a:r>
            <a:r>
              <a:rPr lang="en-US" sz="3200" dirty="0" smtClean="0">
                <a:solidFill>
                  <a:srgbClr val="FF0000"/>
                </a:solidFill>
              </a:rPr>
              <a:t>ewton</a:t>
            </a:r>
            <a:r>
              <a:rPr lang="en-US" sz="3200" dirty="0" smtClean="0"/>
              <a:t> (N).</a:t>
            </a:r>
          </a:p>
          <a:p>
            <a:pPr marL="0" indent="0">
              <a:buNone/>
            </a:pPr>
            <a:endParaRPr lang="en-US" sz="800" dirty="0"/>
          </a:p>
          <a:p>
            <a:pPr marL="0" indent="0">
              <a:buNone/>
            </a:pPr>
            <a:r>
              <a:rPr lang="en-US" sz="3200" dirty="0" smtClean="0"/>
              <a:t>1 newton is the force that gives a mass of one kilogram an acceleration of one meter per second squared:</a:t>
            </a:r>
          </a:p>
          <a:p>
            <a:pPr marL="0" indent="0">
              <a:buNone/>
            </a:pPr>
            <a:endParaRPr lang="en-US" sz="800" dirty="0"/>
          </a:p>
          <a:p>
            <a:pPr marL="0" indent="0" algn="ctr">
              <a:buNone/>
            </a:pPr>
            <a:r>
              <a:rPr lang="en-US" sz="3200" dirty="0" smtClean="0">
                <a:solidFill>
                  <a:srgbClr val="FFFF00"/>
                </a:solidFill>
              </a:rPr>
              <a:t>1N  = 1kg mass accelerating @ 1m/s</a:t>
            </a:r>
            <a:r>
              <a:rPr lang="en-US" sz="3200" baseline="30000" dirty="0" smtClean="0">
                <a:solidFill>
                  <a:srgbClr val="FFFF00"/>
                </a:solidFill>
              </a:rPr>
              <a:t>2</a:t>
            </a:r>
          </a:p>
          <a:p>
            <a:pPr marL="0" indent="0" algn="ctr">
              <a:buNone/>
            </a:pPr>
            <a:r>
              <a:rPr lang="en-US" sz="3200" baseline="30000" dirty="0" smtClean="0">
                <a:solidFill>
                  <a:srgbClr val="FFFF00"/>
                </a:solidFill>
              </a:rPr>
              <a:t>(1kg = 9.81N if we calculate the weight 1kg)</a:t>
            </a:r>
          </a:p>
          <a:p>
            <a:pPr marL="0" indent="0" algn="ctr">
              <a:buNone/>
            </a:pPr>
            <a:endParaRPr lang="en-US" sz="800" baseline="30000" dirty="0"/>
          </a:p>
          <a:p>
            <a:pPr marL="0" indent="0">
              <a:buNone/>
            </a:pPr>
            <a:r>
              <a:rPr lang="en-US" sz="3200" dirty="0" smtClean="0"/>
              <a:t>The </a:t>
            </a:r>
            <a:r>
              <a:rPr lang="en-US" sz="3200" dirty="0" err="1" smtClean="0"/>
              <a:t>lb</a:t>
            </a:r>
            <a:r>
              <a:rPr lang="en-US" sz="3200" dirty="0" smtClean="0"/>
              <a:t> or lb</a:t>
            </a:r>
            <a:r>
              <a:rPr lang="en-US" sz="3200" baseline="-25000" dirty="0" smtClean="0"/>
              <a:t>f</a:t>
            </a:r>
            <a:r>
              <a:rPr lang="en-US" sz="3200" dirty="0" smtClean="0"/>
              <a:t> is sometimes used as a unit of force. One Newton is equal to  0.225 lb. Therefore 1lb = 4.45 N.</a:t>
            </a:r>
            <a:endParaRPr lang="en-US" sz="3200" dirty="0"/>
          </a:p>
        </p:txBody>
      </p:sp>
    </p:spTree>
    <p:extLst>
      <p:ext uri="{BB962C8B-B14F-4D97-AF65-F5344CB8AC3E}">
        <p14:creationId xmlns:p14="http://schemas.microsoft.com/office/powerpoint/2010/main" val="36972344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Newton's 3</a:t>
            </a:r>
            <a:r>
              <a:rPr lang="en-US" baseline="30000" dirty="0" smtClean="0"/>
              <a:t>rd</a:t>
            </a:r>
            <a:r>
              <a:rPr lang="en-US" dirty="0" smtClean="0"/>
              <a:t> Law</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Every action has an equal and opposite reaction</a:t>
            </a:r>
          </a:p>
          <a:p>
            <a:pPr marL="0" indent="0">
              <a:buNone/>
            </a:pPr>
            <a:endParaRPr lang="en-US" sz="800" dirty="0">
              <a:solidFill>
                <a:srgbClr val="FF0000"/>
              </a:solidFill>
            </a:endParaRPr>
          </a:p>
          <a:p>
            <a:pPr marL="0" indent="0">
              <a:buNone/>
            </a:pPr>
            <a:r>
              <a:rPr lang="en-US" sz="3600" dirty="0" smtClean="0"/>
              <a:t>When an object exerts a force on another object it experiences a force of the same magnitude.</a:t>
            </a:r>
          </a:p>
          <a:p>
            <a:pPr marL="0" indent="0">
              <a:buNone/>
            </a:pPr>
            <a:endParaRPr lang="en-US" sz="800" dirty="0"/>
          </a:p>
          <a:p>
            <a:pPr marL="0" indent="0">
              <a:buNone/>
            </a:pPr>
            <a:r>
              <a:rPr lang="en-US" sz="3600" dirty="0" smtClean="0"/>
              <a:t>The force will be experienced in the opposite direction </a:t>
            </a:r>
            <a:endParaRPr lang="en-US" sz="3600" dirty="0"/>
          </a:p>
        </p:txBody>
      </p:sp>
      <p:pic>
        <p:nvPicPr>
          <p:cNvPr id="5" name="Picture 4"/>
          <p:cNvPicPr>
            <a:picLocks noChangeAspect="1"/>
          </p:cNvPicPr>
          <p:nvPr/>
        </p:nvPicPr>
        <p:blipFill>
          <a:blip r:embed="rId2"/>
          <a:stretch>
            <a:fillRect/>
          </a:stretch>
        </p:blipFill>
        <p:spPr>
          <a:xfrm>
            <a:off x="3364288" y="4633125"/>
            <a:ext cx="4884165" cy="2099334"/>
          </a:xfrm>
          <a:prstGeom prst="rect">
            <a:avLst/>
          </a:prstGeom>
        </p:spPr>
      </p:pic>
    </p:spTree>
    <p:extLst>
      <p:ext uri="{BB962C8B-B14F-4D97-AF65-F5344CB8AC3E}">
        <p14:creationId xmlns:p14="http://schemas.microsoft.com/office/powerpoint/2010/main" val="3378116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Action and Reaction Forces</a:t>
            </a:r>
            <a:endParaRPr lang="en-US" b="1" dirty="0"/>
          </a:p>
        </p:txBody>
      </p:sp>
      <p:sp>
        <p:nvSpPr>
          <p:cNvPr id="3" name="Content Placeholder 2"/>
          <p:cNvSpPr>
            <a:spLocks noGrp="1"/>
          </p:cNvSpPr>
          <p:nvPr>
            <p:ph idx="1"/>
          </p:nvPr>
        </p:nvSpPr>
        <p:spPr>
          <a:xfrm>
            <a:off x="591128" y="1825624"/>
            <a:ext cx="11212944" cy="4641163"/>
          </a:xfrm>
        </p:spPr>
        <p:txBody>
          <a:bodyPr>
            <a:normAutofit lnSpcReduction="10000"/>
          </a:bodyPr>
          <a:lstStyle/>
          <a:p>
            <a:pPr marL="0" indent="0">
              <a:buNone/>
            </a:pPr>
            <a:r>
              <a:rPr lang="en-US" sz="4000" dirty="0" smtClean="0"/>
              <a:t>If you were to kick a football you may notice a very obvious </a:t>
            </a:r>
            <a:r>
              <a:rPr lang="en-US" sz="4000" dirty="0" smtClean="0">
                <a:solidFill>
                  <a:srgbClr val="FF0000"/>
                </a:solidFill>
              </a:rPr>
              <a:t>action</a:t>
            </a:r>
            <a:r>
              <a:rPr lang="en-US" sz="4000" dirty="0" smtClean="0"/>
              <a:t> on the ball.</a:t>
            </a:r>
          </a:p>
          <a:p>
            <a:pPr marL="0" indent="0">
              <a:buNone/>
            </a:pPr>
            <a:endParaRPr lang="en-US" sz="800" dirty="0"/>
          </a:p>
          <a:p>
            <a:pPr marL="0" indent="0">
              <a:buNone/>
            </a:pPr>
            <a:r>
              <a:rPr lang="en-US" sz="4000" dirty="0" smtClean="0"/>
              <a:t>But do you notice anything on your foot? </a:t>
            </a:r>
          </a:p>
          <a:p>
            <a:pPr marL="0" indent="0">
              <a:buNone/>
            </a:pPr>
            <a:endParaRPr lang="en-US" sz="800" dirty="0" smtClean="0"/>
          </a:p>
          <a:p>
            <a:pPr marL="0" indent="0">
              <a:buNone/>
            </a:pPr>
            <a:r>
              <a:rPr lang="en-US" sz="4000" dirty="0" smtClean="0"/>
              <a:t>Is the only </a:t>
            </a:r>
            <a:r>
              <a:rPr lang="en-US" sz="4000" dirty="0" smtClean="0">
                <a:solidFill>
                  <a:srgbClr val="00B050"/>
                </a:solidFill>
              </a:rPr>
              <a:t>force</a:t>
            </a:r>
            <a:r>
              <a:rPr lang="en-US" sz="4000" dirty="0" smtClean="0"/>
              <a:t> present the force that acts on the ball? </a:t>
            </a:r>
          </a:p>
          <a:p>
            <a:pPr marL="0" indent="0">
              <a:buNone/>
            </a:pPr>
            <a:endParaRPr lang="en-US" sz="800" dirty="0"/>
          </a:p>
          <a:p>
            <a:pPr marL="0" indent="0">
              <a:buNone/>
            </a:pPr>
            <a:r>
              <a:rPr lang="en-US" sz="4000" dirty="0" smtClean="0"/>
              <a:t>What would the outcome be if the ball were made of concrete?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60700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Forces always occur in pairs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The moment that you kick a football the football exerts an </a:t>
            </a:r>
            <a:r>
              <a:rPr lang="en-US" dirty="0" smtClean="0">
                <a:solidFill>
                  <a:srgbClr val="FF0000"/>
                </a:solidFill>
              </a:rPr>
              <a:t>equal and opposite</a:t>
            </a:r>
            <a:r>
              <a:rPr lang="en-US" dirty="0" smtClean="0"/>
              <a:t> force on your foot. </a:t>
            </a:r>
          </a:p>
          <a:p>
            <a:pPr marL="0" indent="0">
              <a:buNone/>
            </a:pPr>
            <a:endParaRPr lang="en-US" dirty="0"/>
          </a:p>
          <a:p>
            <a:pPr marL="0" indent="0">
              <a:buNone/>
            </a:pPr>
            <a:r>
              <a:rPr lang="en-US" dirty="0" smtClean="0"/>
              <a:t>The force exerted on the football is called the </a:t>
            </a:r>
            <a:r>
              <a:rPr lang="en-US" b="1" dirty="0" smtClean="0">
                <a:solidFill>
                  <a:srgbClr val="00B050"/>
                </a:solidFill>
              </a:rPr>
              <a:t>action force</a:t>
            </a:r>
            <a:r>
              <a:rPr lang="en-US" dirty="0">
                <a:solidFill>
                  <a:srgbClr val="00B050"/>
                </a:solidFill>
              </a:rPr>
              <a:t> </a:t>
            </a:r>
            <a:r>
              <a:rPr lang="en-US" dirty="0" smtClean="0"/>
              <a:t>and the force exerted on your foot by the ball is called the </a:t>
            </a:r>
            <a:r>
              <a:rPr lang="en-US" b="1" dirty="0" smtClean="0">
                <a:solidFill>
                  <a:srgbClr val="0070C0"/>
                </a:solidFill>
              </a:rPr>
              <a:t>reaction force</a:t>
            </a:r>
            <a:r>
              <a:rPr lang="en-US" dirty="0" smtClean="0"/>
              <a:t>. </a:t>
            </a:r>
          </a:p>
          <a:p>
            <a:pPr marL="0" indent="0">
              <a:buNone/>
            </a:pPr>
            <a:endParaRPr lang="en-US" dirty="0"/>
          </a:p>
          <a:p>
            <a:pPr marL="0" indent="0">
              <a:buNone/>
            </a:pPr>
            <a:r>
              <a:rPr lang="en-US" dirty="0" smtClean="0"/>
              <a:t>This pair of forces gives an example of </a:t>
            </a:r>
            <a:r>
              <a:rPr lang="en-US" b="1" dirty="0" smtClean="0"/>
              <a:t>Newton’ s 3</a:t>
            </a:r>
            <a:r>
              <a:rPr lang="en-US" b="1" baseline="30000" dirty="0" smtClean="0"/>
              <a:t>rd</a:t>
            </a:r>
            <a:r>
              <a:rPr lang="en-US" b="1" dirty="0" smtClean="0"/>
              <a:t> law of motion</a:t>
            </a:r>
            <a:r>
              <a:rPr lang="en-US" dirty="0" smtClean="0"/>
              <a:t>;</a:t>
            </a:r>
          </a:p>
          <a:p>
            <a:pPr marL="0" indent="0">
              <a:buNone/>
            </a:pPr>
            <a:endParaRPr lang="en-US" dirty="0"/>
          </a:p>
          <a:p>
            <a:pPr marL="0" indent="0">
              <a:buNone/>
            </a:pPr>
            <a:r>
              <a:rPr lang="en-US" b="1" dirty="0" smtClean="0">
                <a:solidFill>
                  <a:srgbClr val="FF0000"/>
                </a:solidFill>
              </a:rPr>
              <a:t>For every action force there is an equal and opposite reaction force. </a:t>
            </a:r>
            <a:endParaRPr lang="en-US" b="1" dirty="0">
              <a:solidFill>
                <a:srgbClr val="FF0000"/>
              </a:solidFill>
            </a:endParaRPr>
          </a:p>
        </p:txBody>
      </p:sp>
    </p:spTree>
    <p:extLst>
      <p:ext uri="{BB962C8B-B14F-4D97-AF65-F5344CB8AC3E}">
        <p14:creationId xmlns:p14="http://schemas.microsoft.com/office/powerpoint/2010/main" val="374560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Newton’s 3</a:t>
            </a:r>
            <a:r>
              <a:rPr lang="en-US" b="1" baseline="30000" dirty="0" smtClean="0"/>
              <a:t>rd</a:t>
            </a:r>
            <a:r>
              <a:rPr lang="en-US" b="1" dirty="0" smtClean="0"/>
              <a:t> Law</a:t>
            </a:r>
            <a:endParaRPr lang="en-US" b="1" dirty="0"/>
          </a:p>
        </p:txBody>
      </p:sp>
      <p:sp>
        <p:nvSpPr>
          <p:cNvPr id="3" name="Content Placeholder 2"/>
          <p:cNvSpPr>
            <a:spLocks noGrp="1"/>
          </p:cNvSpPr>
          <p:nvPr>
            <p:ph idx="1"/>
          </p:nvPr>
        </p:nvSpPr>
        <p:spPr>
          <a:xfrm>
            <a:off x="591126" y="1801091"/>
            <a:ext cx="11212945" cy="4918498"/>
          </a:xfrm>
        </p:spPr>
        <p:txBody>
          <a:bodyPr/>
          <a:lstStyle/>
          <a:p>
            <a:pPr marL="0" indent="0">
              <a:buNone/>
            </a:pPr>
            <a:r>
              <a:rPr lang="en-US" b="1" dirty="0" smtClean="0">
                <a:solidFill>
                  <a:srgbClr val="FF0000"/>
                </a:solidFill>
              </a:rPr>
              <a:t>When one object exerts a force on a second object, the second object exerts a force equal in size and opposite in direction on the first object</a:t>
            </a:r>
            <a:r>
              <a:rPr lang="en-US" dirty="0" smtClean="0">
                <a:solidFill>
                  <a:srgbClr val="FF0000"/>
                </a:solidFill>
              </a:rPr>
              <a: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312" y="2804922"/>
            <a:ext cx="3947415" cy="2960561"/>
          </a:xfrm>
          <a:prstGeom prst="rect">
            <a:avLst/>
          </a:prstGeom>
        </p:spPr>
      </p:pic>
      <p:sp>
        <p:nvSpPr>
          <p:cNvPr id="5" name="TextBox 4"/>
          <p:cNvSpPr txBox="1"/>
          <p:nvPr/>
        </p:nvSpPr>
        <p:spPr>
          <a:xfrm>
            <a:off x="1007235" y="5758238"/>
            <a:ext cx="10259568" cy="954107"/>
          </a:xfrm>
          <a:prstGeom prst="rect">
            <a:avLst/>
          </a:prstGeom>
          <a:noFill/>
        </p:spPr>
        <p:txBody>
          <a:bodyPr wrap="square" rtlCol="0">
            <a:spAutoFit/>
          </a:bodyPr>
          <a:lstStyle/>
          <a:p>
            <a:r>
              <a:rPr lang="en-US" sz="2800" dirty="0" smtClean="0"/>
              <a:t>Even if we don’t see any motion the reaction forces are still occurring in pairs. </a:t>
            </a:r>
            <a:endParaRPr lang="en-US" sz="2800" dirty="0"/>
          </a:p>
        </p:txBody>
      </p:sp>
    </p:spTree>
    <p:extLst>
      <p:ext uri="{BB962C8B-B14F-4D97-AF65-F5344CB8AC3E}">
        <p14:creationId xmlns:p14="http://schemas.microsoft.com/office/powerpoint/2010/main" val="1642677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39" y="208014"/>
            <a:ext cx="10631054" cy="1325563"/>
          </a:xfrm>
        </p:spPr>
        <p:txBody>
          <a:bodyPr/>
          <a:lstStyle/>
          <a:p>
            <a:pPr algn="ctr"/>
            <a:r>
              <a:rPr lang="en-US" b="1" dirty="0" smtClean="0"/>
              <a:t>How is movement even possible?</a:t>
            </a:r>
            <a:endParaRPr lang="en-US" b="1" dirty="0"/>
          </a:p>
        </p:txBody>
      </p:sp>
      <p:pic>
        <p:nvPicPr>
          <p:cNvPr id="4" name="Content Placeholder 3"/>
          <p:cNvPicPr>
            <a:picLocks noGrp="1" noChangeAspect="1"/>
          </p:cNvPicPr>
          <p:nvPr>
            <p:ph idx="1"/>
          </p:nvPr>
        </p:nvPicPr>
        <p:blipFill>
          <a:blip r:embed="rId2"/>
          <a:stretch>
            <a:fillRect/>
          </a:stretch>
        </p:blipFill>
        <p:spPr>
          <a:xfrm>
            <a:off x="685039" y="2077353"/>
            <a:ext cx="10898909" cy="4494319"/>
          </a:xfrm>
          <a:prstGeom prst="rect">
            <a:avLst/>
          </a:prstGeom>
        </p:spPr>
      </p:pic>
      <p:sp>
        <p:nvSpPr>
          <p:cNvPr id="5" name="Oval Callout 4"/>
          <p:cNvSpPr/>
          <p:nvPr/>
        </p:nvSpPr>
        <p:spPr>
          <a:xfrm>
            <a:off x="4813192" y="1202285"/>
            <a:ext cx="4911365" cy="1750137"/>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If I pull you in this cart it will just pull back with the same force so movement is impossible. Therefore you may as well pull me. </a:t>
            </a:r>
            <a:endParaRPr lang="en-US" dirty="0"/>
          </a:p>
        </p:txBody>
      </p:sp>
    </p:spTree>
    <p:extLst>
      <p:ext uri="{BB962C8B-B14F-4D97-AF65-F5344CB8AC3E}">
        <p14:creationId xmlns:p14="http://schemas.microsoft.com/office/powerpoint/2010/main" val="1867361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Forces in a force pair do not act on the same object</a:t>
            </a:r>
            <a:endParaRPr lang="en-US" sz="4000" b="1" dirty="0"/>
          </a:p>
        </p:txBody>
      </p:sp>
      <p:sp>
        <p:nvSpPr>
          <p:cNvPr id="3" name="Content Placeholder 2"/>
          <p:cNvSpPr>
            <a:spLocks noGrp="1"/>
          </p:cNvSpPr>
          <p:nvPr>
            <p:ph idx="1"/>
          </p:nvPr>
        </p:nvSpPr>
        <p:spPr/>
        <p:txBody>
          <a:bodyPr>
            <a:normAutofit/>
          </a:bodyPr>
          <a:lstStyle/>
          <a:p>
            <a:pPr marL="0" indent="0">
              <a:buNone/>
            </a:pPr>
            <a:r>
              <a:rPr lang="en-US" dirty="0" smtClean="0"/>
              <a:t>Even though the forces in a force pair are equal and in opposite directions they do not cancel each other out because they act on different objects. </a:t>
            </a:r>
          </a:p>
          <a:p>
            <a:pPr marL="0" indent="0">
              <a:buNone/>
            </a:pPr>
            <a:endParaRPr lang="en-US" sz="900" dirty="0"/>
          </a:p>
          <a:p>
            <a:pPr marL="0" indent="0">
              <a:buNone/>
            </a:pPr>
            <a:r>
              <a:rPr lang="en-US" dirty="0" smtClean="0">
                <a:solidFill>
                  <a:srgbClr val="7030A0"/>
                </a:solidFill>
              </a:rPr>
              <a:t>For example a swimmer exerts an action force on the water and the water exerts an action force on the swimmers hands and feet. The swimmer pushes the water back and the water pushes the swimmer forwards.</a:t>
            </a:r>
          </a:p>
          <a:p>
            <a:pPr marL="0" indent="0">
              <a:buNone/>
            </a:pPr>
            <a:endParaRPr lang="en-US" sz="800" dirty="0"/>
          </a:p>
          <a:p>
            <a:pPr marL="0" indent="0">
              <a:buNone/>
            </a:pPr>
            <a:r>
              <a:rPr lang="en-US" dirty="0" smtClean="0"/>
              <a:t>The action and reaction forces occur at the same time but they never act on the same object. </a:t>
            </a:r>
            <a:endParaRPr lang="en-US" dirty="0"/>
          </a:p>
        </p:txBody>
      </p:sp>
    </p:spTree>
    <p:extLst>
      <p:ext uri="{BB962C8B-B14F-4D97-AF65-F5344CB8AC3E}">
        <p14:creationId xmlns:p14="http://schemas.microsoft.com/office/powerpoint/2010/main" val="2536500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Equal forces don’t always have equal effects</a:t>
            </a:r>
            <a:endParaRPr lang="en-US" sz="4000" b="1" dirty="0"/>
          </a:p>
        </p:txBody>
      </p:sp>
      <p:sp>
        <p:nvSpPr>
          <p:cNvPr id="3" name="Content Placeholder 2"/>
          <p:cNvSpPr>
            <a:spLocks noGrp="1"/>
          </p:cNvSpPr>
          <p:nvPr>
            <p:ph idx="1"/>
          </p:nvPr>
        </p:nvSpPr>
        <p:spPr/>
        <p:txBody>
          <a:bodyPr>
            <a:normAutofit/>
          </a:bodyPr>
          <a:lstStyle/>
          <a:p>
            <a:pPr marL="0" indent="0">
              <a:buNone/>
            </a:pPr>
            <a:r>
              <a:rPr lang="en-US" dirty="0" smtClean="0"/>
              <a:t>When you drop a ball the force of gravity pulls the ball to the Earth. This is the </a:t>
            </a:r>
            <a:r>
              <a:rPr lang="en-US" b="1" dirty="0">
                <a:solidFill>
                  <a:schemeClr val="accent1">
                    <a:lumMod val="75000"/>
                  </a:schemeClr>
                </a:solidFill>
              </a:rPr>
              <a:t>action</a:t>
            </a:r>
            <a:r>
              <a:rPr lang="en-US" dirty="0">
                <a:solidFill>
                  <a:schemeClr val="accent1">
                    <a:lumMod val="75000"/>
                  </a:schemeClr>
                </a:solidFill>
              </a:rPr>
              <a:t> </a:t>
            </a:r>
            <a:r>
              <a:rPr lang="en-US" dirty="0" smtClean="0"/>
              <a:t>force exerted on the </a:t>
            </a:r>
            <a:r>
              <a:rPr lang="en-US" b="1" dirty="0" smtClean="0">
                <a:solidFill>
                  <a:schemeClr val="accent1">
                    <a:lumMod val="75000"/>
                  </a:schemeClr>
                </a:solidFill>
              </a:rPr>
              <a:t>ball</a:t>
            </a:r>
            <a:r>
              <a:rPr lang="en-US" dirty="0" smtClean="0">
                <a:solidFill>
                  <a:schemeClr val="accent1">
                    <a:lumMod val="75000"/>
                  </a:schemeClr>
                </a:solidFill>
              </a:rPr>
              <a:t> </a:t>
            </a:r>
            <a:r>
              <a:rPr lang="en-US" dirty="0" smtClean="0"/>
              <a:t>by the </a:t>
            </a:r>
            <a:r>
              <a:rPr lang="en-US" b="1" dirty="0" smtClean="0">
                <a:solidFill>
                  <a:schemeClr val="accent1">
                    <a:lumMod val="75000"/>
                  </a:schemeClr>
                </a:solidFill>
              </a:rPr>
              <a:t>Earth</a:t>
            </a:r>
            <a:r>
              <a:rPr lang="en-US" dirty="0" smtClean="0"/>
              <a:t>.</a:t>
            </a:r>
          </a:p>
          <a:p>
            <a:pPr marL="0" indent="0">
              <a:buNone/>
            </a:pPr>
            <a:endParaRPr lang="en-US" sz="1500" dirty="0"/>
          </a:p>
          <a:p>
            <a:pPr marL="0" indent="0">
              <a:buNone/>
            </a:pPr>
            <a:r>
              <a:rPr lang="en-US" dirty="0" smtClean="0"/>
              <a:t>The same force of gravity also pulls the </a:t>
            </a:r>
            <a:r>
              <a:rPr lang="en-US" dirty="0"/>
              <a:t>Earth </a:t>
            </a:r>
            <a:r>
              <a:rPr lang="en-US" dirty="0" smtClean="0"/>
              <a:t>towards the </a:t>
            </a:r>
            <a:r>
              <a:rPr lang="en-US" dirty="0"/>
              <a:t>ball</a:t>
            </a:r>
            <a:r>
              <a:rPr lang="en-US" dirty="0" smtClean="0"/>
              <a:t>. This is the </a:t>
            </a:r>
            <a:r>
              <a:rPr lang="en-US" b="1" dirty="0" smtClean="0">
                <a:solidFill>
                  <a:srgbClr val="FF0000"/>
                </a:solidFill>
              </a:rPr>
              <a:t>reaction</a:t>
            </a:r>
            <a:r>
              <a:rPr lang="en-US" dirty="0" smtClean="0">
                <a:solidFill>
                  <a:srgbClr val="FF0000"/>
                </a:solidFill>
              </a:rPr>
              <a:t> </a:t>
            </a:r>
            <a:r>
              <a:rPr lang="en-US" dirty="0" smtClean="0"/>
              <a:t>force exerted by the </a:t>
            </a:r>
            <a:r>
              <a:rPr lang="en-US" b="1" dirty="0" smtClean="0">
                <a:solidFill>
                  <a:srgbClr val="FF0000"/>
                </a:solidFill>
              </a:rPr>
              <a:t>ball</a:t>
            </a:r>
            <a:r>
              <a:rPr lang="en-US" dirty="0" smtClean="0">
                <a:solidFill>
                  <a:srgbClr val="FF0000"/>
                </a:solidFill>
              </a:rPr>
              <a:t> </a:t>
            </a:r>
            <a:r>
              <a:rPr lang="en-US" dirty="0" smtClean="0"/>
              <a:t>on the </a:t>
            </a:r>
            <a:r>
              <a:rPr lang="en-US" b="1" dirty="0" smtClean="0">
                <a:solidFill>
                  <a:srgbClr val="FF0000"/>
                </a:solidFill>
              </a:rPr>
              <a:t>Earth</a:t>
            </a:r>
            <a:r>
              <a:rPr lang="en-US" dirty="0" smtClean="0"/>
              <a:t>.</a:t>
            </a:r>
          </a:p>
          <a:p>
            <a:pPr marL="0" indent="0">
              <a:buNone/>
            </a:pPr>
            <a:endParaRPr lang="en-US" sz="1500" dirty="0"/>
          </a:p>
        </p:txBody>
      </p:sp>
      <p:pic>
        <p:nvPicPr>
          <p:cNvPr id="5" name="Picture 4"/>
          <p:cNvPicPr>
            <a:picLocks noChangeAspect="1"/>
          </p:cNvPicPr>
          <p:nvPr/>
        </p:nvPicPr>
        <p:blipFill>
          <a:blip r:embed="rId2"/>
          <a:stretch>
            <a:fillRect/>
          </a:stretch>
        </p:blipFill>
        <p:spPr>
          <a:xfrm>
            <a:off x="4002464" y="3933825"/>
            <a:ext cx="3810000" cy="2924175"/>
          </a:xfrm>
          <a:prstGeom prst="rect">
            <a:avLst/>
          </a:prstGeom>
        </p:spPr>
      </p:pic>
    </p:spTree>
    <p:extLst>
      <p:ext uri="{BB962C8B-B14F-4D97-AF65-F5344CB8AC3E}">
        <p14:creationId xmlns:p14="http://schemas.microsoft.com/office/powerpoint/2010/main" val="34746072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365125"/>
            <a:ext cx="11212946" cy="1325563"/>
          </a:xfrm>
        </p:spPr>
        <p:txBody>
          <a:bodyPr>
            <a:normAutofit fontScale="90000"/>
          </a:bodyPr>
          <a:lstStyle/>
          <a:p>
            <a:r>
              <a:rPr lang="en-US" dirty="0"/>
              <a:t>Equal forces don’t always have equal effects</a:t>
            </a:r>
          </a:p>
        </p:txBody>
      </p:sp>
      <p:sp>
        <p:nvSpPr>
          <p:cNvPr id="3" name="Content Placeholder 2"/>
          <p:cNvSpPr>
            <a:spLocks noGrp="1"/>
          </p:cNvSpPr>
          <p:nvPr>
            <p:ph idx="1"/>
          </p:nvPr>
        </p:nvSpPr>
        <p:spPr/>
        <p:txBody>
          <a:bodyPr/>
          <a:lstStyle/>
          <a:p>
            <a:pPr marL="0" indent="0">
              <a:buNone/>
            </a:pPr>
            <a:r>
              <a:rPr lang="en-US" sz="3600" dirty="0">
                <a:solidFill>
                  <a:srgbClr val="FF0000"/>
                </a:solidFill>
              </a:rPr>
              <a:t>The effect of the action force is easy to see. We don’t see the effect of the reaction force due to Newton’s 2</a:t>
            </a:r>
            <a:r>
              <a:rPr lang="en-US" sz="3600" baseline="30000" dirty="0">
                <a:solidFill>
                  <a:srgbClr val="FF0000"/>
                </a:solidFill>
              </a:rPr>
              <a:t>nd</a:t>
            </a:r>
            <a:r>
              <a:rPr lang="en-US" sz="3600" dirty="0">
                <a:solidFill>
                  <a:srgbClr val="FF0000"/>
                </a:solidFill>
              </a:rPr>
              <a:t> law</a:t>
            </a:r>
          </a:p>
          <a:p>
            <a:pPr marL="0" indent="0">
              <a:buNone/>
            </a:pPr>
            <a:endParaRPr lang="en-US" sz="1400" dirty="0"/>
          </a:p>
          <a:p>
            <a:pPr marL="0" indent="0">
              <a:buNone/>
            </a:pPr>
            <a:r>
              <a:rPr lang="en-US" sz="3600" dirty="0">
                <a:solidFill>
                  <a:srgbClr val="00B0F0"/>
                </a:solidFill>
              </a:rPr>
              <a:t> </a:t>
            </a:r>
            <a:r>
              <a:rPr lang="en-US" sz="3600" dirty="0">
                <a:solidFill>
                  <a:srgbClr val="FFFF00"/>
                </a:solidFill>
              </a:rPr>
              <a:t>– </a:t>
            </a:r>
            <a:r>
              <a:rPr lang="en-US" sz="3600" i="1" dirty="0">
                <a:solidFill>
                  <a:srgbClr val="FFFF00"/>
                </a:solidFill>
              </a:rPr>
              <a:t>an objects acceleration is equal to the force applied to the object divided by its mass. </a:t>
            </a:r>
          </a:p>
          <a:p>
            <a:pPr marL="0" indent="0">
              <a:buNone/>
            </a:pPr>
            <a:endParaRPr lang="en-US" sz="1400" dirty="0"/>
          </a:p>
          <a:p>
            <a:pPr marL="0" indent="0">
              <a:buNone/>
            </a:pPr>
            <a:r>
              <a:rPr lang="en-US" sz="3600" dirty="0"/>
              <a:t>Since the Earth’ mass is much larger than the balls the Earth’s acceleration is almost imperceptible. </a:t>
            </a:r>
          </a:p>
          <a:p>
            <a:endParaRPr lang="en-US" dirty="0"/>
          </a:p>
        </p:txBody>
      </p:sp>
    </p:spTree>
    <p:extLst>
      <p:ext uri="{BB962C8B-B14F-4D97-AF65-F5344CB8AC3E}">
        <p14:creationId xmlns:p14="http://schemas.microsoft.com/office/powerpoint/2010/main" val="3571952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Force</a:t>
            </a:r>
            <a:endParaRPr lang="en-US" b="1" dirty="0"/>
          </a:p>
        </p:txBody>
      </p:sp>
      <p:sp>
        <p:nvSpPr>
          <p:cNvPr id="3" name="Content Placeholder 2"/>
          <p:cNvSpPr>
            <a:spLocks noGrp="1"/>
          </p:cNvSpPr>
          <p:nvPr>
            <p:ph idx="1"/>
          </p:nvPr>
        </p:nvSpPr>
        <p:spPr>
          <a:xfrm>
            <a:off x="591127" y="1825625"/>
            <a:ext cx="7657327" cy="4351338"/>
          </a:xfrm>
        </p:spPr>
        <p:txBody>
          <a:bodyPr>
            <a:normAutofit/>
          </a:bodyPr>
          <a:lstStyle/>
          <a:p>
            <a:pPr marL="0" indent="0">
              <a:buNone/>
            </a:pPr>
            <a:r>
              <a:rPr lang="en-US" sz="4000" dirty="0" smtClean="0"/>
              <a:t>Every change in motion that you observe or feel is caused by a </a:t>
            </a:r>
            <a:r>
              <a:rPr lang="en-US" sz="4000" dirty="0" smtClean="0">
                <a:solidFill>
                  <a:srgbClr val="FF0000"/>
                </a:solidFill>
              </a:rPr>
              <a:t>force</a:t>
            </a:r>
            <a:r>
              <a:rPr lang="en-US" sz="4000" dirty="0" smtClean="0"/>
              <a:t>.</a:t>
            </a:r>
          </a:p>
          <a:p>
            <a:pPr marL="0" indent="0">
              <a:buNone/>
            </a:pPr>
            <a:endParaRPr lang="en-US" sz="800" dirty="0" smtClean="0"/>
          </a:p>
          <a:p>
            <a:pPr marL="0" indent="0">
              <a:buNone/>
            </a:pPr>
            <a:r>
              <a:rPr lang="en-US" sz="4000" dirty="0" smtClean="0"/>
              <a:t>In physics a force is any influence which causes an object to undergo a change, either in its </a:t>
            </a:r>
            <a:r>
              <a:rPr lang="en-US" sz="4000" dirty="0" smtClean="0">
                <a:solidFill>
                  <a:srgbClr val="FF0000"/>
                </a:solidFill>
              </a:rPr>
              <a:t>movement</a:t>
            </a:r>
            <a:r>
              <a:rPr lang="en-US" sz="4000" dirty="0" smtClean="0"/>
              <a:t>, </a:t>
            </a:r>
            <a:r>
              <a:rPr lang="en-US" sz="4000" dirty="0" smtClean="0">
                <a:solidFill>
                  <a:srgbClr val="FF0000"/>
                </a:solidFill>
              </a:rPr>
              <a:t>direction</a:t>
            </a:r>
            <a:r>
              <a:rPr lang="en-US" sz="4000" dirty="0" smtClean="0"/>
              <a:t> or its geometrical </a:t>
            </a:r>
            <a:r>
              <a:rPr lang="en-US" sz="4000" dirty="0" smtClean="0">
                <a:solidFill>
                  <a:srgbClr val="FF0000"/>
                </a:solidFill>
              </a:rPr>
              <a:t>construction</a:t>
            </a:r>
            <a:r>
              <a:rPr lang="en-US" sz="4000" dirty="0" smtClean="0"/>
              <a:t>.</a:t>
            </a:r>
            <a:endParaRPr lang="en-US" sz="4000" dirty="0"/>
          </a:p>
          <a:p>
            <a:pPr marL="0" indent="0">
              <a:buNone/>
            </a:pPr>
            <a:endParaRPr lang="en-US" dirty="0"/>
          </a:p>
        </p:txBody>
      </p:sp>
      <p:pic>
        <p:nvPicPr>
          <p:cNvPr id="2050" name="Picture 2" descr="https://www.komar.de/fileadmin/media/DecoSticker_Bilder/14721_Star_Wars_Yoda_m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7717" y="511916"/>
            <a:ext cx="4146355" cy="59233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2809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365125"/>
            <a:ext cx="11484609" cy="1325563"/>
          </a:xfrm>
        </p:spPr>
        <p:txBody>
          <a:bodyPr>
            <a:normAutofit fontScale="90000"/>
          </a:bodyPr>
          <a:lstStyle/>
          <a:p>
            <a:r>
              <a:rPr lang="en-US" dirty="0" smtClean="0"/>
              <a:t>Change in Motion Depends on Change in Mass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0000"/>
                </a:solidFill>
              </a:rPr>
              <a:t>You don’t always notice the effect of forces in an action-reaction pair. </a:t>
            </a:r>
          </a:p>
          <a:p>
            <a:pPr marL="0" indent="0">
              <a:buNone/>
            </a:pPr>
            <a:endParaRPr lang="en-US" sz="800" dirty="0"/>
          </a:p>
          <a:p>
            <a:pPr marL="0" indent="0">
              <a:buNone/>
            </a:pPr>
            <a:r>
              <a:rPr lang="en-US" sz="3200" dirty="0" smtClean="0"/>
              <a:t>For example when you walk you push backwards on the Earth. The Earth then pushes back on you. </a:t>
            </a:r>
          </a:p>
          <a:p>
            <a:pPr marL="0" indent="0">
              <a:buNone/>
            </a:pPr>
            <a:endParaRPr lang="en-US" sz="800" dirty="0"/>
          </a:p>
          <a:p>
            <a:pPr marL="0" indent="0">
              <a:buNone/>
            </a:pPr>
            <a:r>
              <a:rPr lang="en-US" sz="3200" dirty="0" smtClean="0"/>
              <a:t>Because the Earth is so </a:t>
            </a:r>
            <a:r>
              <a:rPr lang="en-US" sz="3200" dirty="0" smtClean="0">
                <a:solidFill>
                  <a:srgbClr val="FF0000"/>
                </a:solidFill>
              </a:rPr>
              <a:t>massive </a:t>
            </a:r>
            <a:r>
              <a:rPr lang="en-US" sz="3200" dirty="0" smtClean="0"/>
              <a:t>the </a:t>
            </a:r>
            <a:r>
              <a:rPr lang="en-US" sz="3200" dirty="0" smtClean="0">
                <a:solidFill>
                  <a:srgbClr val="00B050"/>
                </a:solidFill>
              </a:rPr>
              <a:t>acceleration</a:t>
            </a:r>
            <a:r>
              <a:rPr lang="en-US" sz="3200" dirty="0" smtClean="0"/>
              <a:t> you cause on it produces almost no movement but the </a:t>
            </a:r>
            <a:r>
              <a:rPr lang="en-US" sz="3200" dirty="0" smtClean="0">
                <a:solidFill>
                  <a:srgbClr val="00B050"/>
                </a:solidFill>
              </a:rPr>
              <a:t>acceleration</a:t>
            </a:r>
            <a:r>
              <a:rPr lang="en-US" sz="3200" dirty="0" smtClean="0"/>
              <a:t> it causes on you propels you forward. </a:t>
            </a:r>
            <a:endParaRPr lang="en-US" sz="3200" dirty="0"/>
          </a:p>
        </p:txBody>
      </p:sp>
      <p:pic>
        <p:nvPicPr>
          <p:cNvPr id="4" name="Picture 3"/>
          <p:cNvPicPr>
            <a:picLocks noChangeAspect="1"/>
          </p:cNvPicPr>
          <p:nvPr/>
        </p:nvPicPr>
        <p:blipFill>
          <a:blip r:embed="rId2"/>
          <a:stretch>
            <a:fillRect/>
          </a:stretch>
        </p:blipFill>
        <p:spPr>
          <a:xfrm>
            <a:off x="8377382" y="5252678"/>
            <a:ext cx="3274490" cy="1605321"/>
          </a:xfrm>
          <a:prstGeom prst="rect">
            <a:avLst/>
          </a:prstGeom>
        </p:spPr>
      </p:pic>
    </p:spTree>
    <p:extLst>
      <p:ext uri="{BB962C8B-B14F-4D97-AF65-F5344CB8AC3E}">
        <p14:creationId xmlns:p14="http://schemas.microsoft.com/office/powerpoint/2010/main" val="830566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Which experiences the </a:t>
            </a:r>
            <a:r>
              <a:rPr lang="en-US" smtClean="0"/>
              <a:t>larger force?</a:t>
            </a:r>
            <a:endParaRPr lang="en-US" dirty="0"/>
          </a:p>
        </p:txBody>
      </p:sp>
      <p:pic>
        <p:nvPicPr>
          <p:cNvPr id="7170" name="Picture 2" descr="http://14ofbh43mhks2blp6o3lj28g.wpengine.netdna-cdn.com/wp-content/uploads/2014/01/school-bu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0981" y="2363723"/>
            <a:ext cx="6547137" cy="3891455"/>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https://www.maricopa.gov/EnvSvc/VectorControl/images/MuscaDomestica.jpg"/>
          <p:cNvPicPr>
            <a:picLocks noChangeAspect="1" noChangeArrowheads="1"/>
          </p:cNvPicPr>
          <p:nvPr/>
        </p:nvPicPr>
        <p:blipFill>
          <a:blip r:embed="rId3">
            <a:clrChange>
              <a:clrFrom>
                <a:srgbClr val="FEFFF9"/>
              </a:clrFrom>
              <a:clrTo>
                <a:srgbClr val="FEFFF9">
                  <a:alpha val="0"/>
                </a:srgbClr>
              </a:clrTo>
            </a:clrChange>
            <a:extLst>
              <a:ext uri="{28A0092B-C50C-407E-A947-70E740481C1C}">
                <a14:useLocalDpi xmlns:a14="http://schemas.microsoft.com/office/drawing/2010/main" val="0"/>
              </a:ext>
            </a:extLst>
          </a:blip>
          <a:srcRect/>
          <a:stretch>
            <a:fillRect/>
          </a:stretch>
        </p:blipFill>
        <p:spPr bwMode="auto">
          <a:xfrm>
            <a:off x="6692717" y="1243091"/>
            <a:ext cx="3419475"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s://www.maricopa.gov/EnvSvc/VectorControl/images/MuscaDomestica.jpg"/>
          <p:cNvPicPr>
            <a:picLocks noChangeAspect="1" noChangeArrowheads="1"/>
          </p:cNvPicPr>
          <p:nvPr/>
        </p:nvPicPr>
        <p:blipFill>
          <a:blip r:embed="rId4" cstate="print">
            <a:clrChange>
              <a:clrFrom>
                <a:srgbClr val="FEFFF9"/>
              </a:clrFrom>
              <a:clrTo>
                <a:srgbClr val="FEFFF9">
                  <a:alpha val="0"/>
                </a:srgbClr>
              </a:clrTo>
            </a:clrChange>
            <a:extLst>
              <a:ext uri="{28A0092B-C50C-407E-A947-70E740481C1C}">
                <a14:useLocalDpi xmlns:a14="http://schemas.microsoft.com/office/drawing/2010/main" val="0"/>
              </a:ext>
            </a:extLst>
          </a:blip>
          <a:srcRect/>
          <a:stretch>
            <a:fillRect/>
          </a:stretch>
        </p:blipFill>
        <p:spPr bwMode="auto">
          <a:xfrm>
            <a:off x="7791844" y="3067208"/>
            <a:ext cx="159037" cy="132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394826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style.rotation</p:attrName>
                                        </p:attrNameLst>
                                      </p:cBhvr>
                                      <p:tavLst>
                                        <p:tav tm="0">
                                          <p:val>
                                            <p:fltVal val="90"/>
                                          </p:val>
                                        </p:tav>
                                        <p:tav tm="100000">
                                          <p:val>
                                            <p:fltVal val="0"/>
                                          </p:val>
                                        </p:tav>
                                      </p:tavLst>
                                    </p:anim>
                                    <p:animEffect transition="in" filter="fade">
                                      <p:cBhvr>
                                        <p:cTn id="10"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car move?</a:t>
            </a:r>
            <a:endParaRPr lang="en-US" dirty="0"/>
          </a:p>
        </p:txBody>
      </p:sp>
      <p:sp>
        <p:nvSpPr>
          <p:cNvPr id="3" name="Content Placeholder 2"/>
          <p:cNvSpPr>
            <a:spLocks noGrp="1"/>
          </p:cNvSpPr>
          <p:nvPr>
            <p:ph idx="1"/>
          </p:nvPr>
        </p:nvSpPr>
        <p:spPr>
          <a:xfrm>
            <a:off x="1380066" y="1891612"/>
            <a:ext cx="9973733" cy="4351338"/>
          </a:xfrm>
        </p:spPr>
        <p:txBody>
          <a:bodyPr>
            <a:normAutofit fontScale="92500"/>
          </a:bodyPr>
          <a:lstStyle/>
          <a:p>
            <a:pPr marL="0" indent="0">
              <a:buNone/>
            </a:pPr>
            <a:r>
              <a:rPr lang="en-US" dirty="0">
                <a:solidFill>
                  <a:srgbClr val="FF0000"/>
                </a:solidFill>
                <a:latin typeface="verdana" panose="020B0604030504040204" pitchFamily="34" charset="0"/>
              </a:rPr>
              <a:t>Gravity</a:t>
            </a:r>
            <a:r>
              <a:rPr lang="en-US" dirty="0">
                <a:solidFill>
                  <a:srgbClr val="333333"/>
                </a:solidFill>
                <a:latin typeface="verdana" panose="020B0604030504040204" pitchFamily="34" charset="0"/>
              </a:rPr>
              <a:t> pulls down on the </a:t>
            </a:r>
            <a:r>
              <a:rPr lang="en-US" dirty="0" smtClean="0">
                <a:solidFill>
                  <a:srgbClr val="333333"/>
                </a:solidFill>
                <a:latin typeface="verdana" panose="020B0604030504040204" pitchFamily="34" charset="0"/>
              </a:rPr>
              <a:t>car</a:t>
            </a:r>
          </a:p>
          <a:p>
            <a:pPr marL="0" indent="0">
              <a:buNone/>
            </a:pPr>
            <a:endParaRPr lang="en-US" dirty="0">
              <a:solidFill>
                <a:srgbClr val="333333"/>
              </a:solidFill>
              <a:latin typeface="verdana" panose="020B0604030504040204" pitchFamily="34" charset="0"/>
            </a:endParaRPr>
          </a:p>
          <a:p>
            <a:pPr marL="0" indent="0">
              <a:buNone/>
            </a:pPr>
            <a:r>
              <a:rPr lang="en-US" dirty="0">
                <a:solidFill>
                  <a:srgbClr val="333333"/>
                </a:solidFill>
                <a:latin typeface="verdana" panose="020B0604030504040204" pitchFamily="34" charset="0"/>
              </a:rPr>
              <a:t>The </a:t>
            </a:r>
            <a:r>
              <a:rPr lang="en-US" dirty="0">
                <a:solidFill>
                  <a:srgbClr val="FF0000"/>
                </a:solidFill>
                <a:latin typeface="verdana" panose="020B0604030504040204" pitchFamily="34" charset="0"/>
              </a:rPr>
              <a:t>reaction</a:t>
            </a:r>
            <a:r>
              <a:rPr lang="en-US" dirty="0">
                <a:solidFill>
                  <a:srgbClr val="333333"/>
                </a:solidFill>
                <a:latin typeface="verdana" panose="020B0604030504040204" pitchFamily="34" charset="0"/>
              </a:rPr>
              <a:t> force from the road pushes up on the </a:t>
            </a:r>
            <a:r>
              <a:rPr lang="en-US" dirty="0" smtClean="0">
                <a:solidFill>
                  <a:srgbClr val="333333"/>
                </a:solidFill>
                <a:latin typeface="verdana" panose="020B0604030504040204" pitchFamily="34" charset="0"/>
              </a:rPr>
              <a:t>wheels</a:t>
            </a:r>
          </a:p>
          <a:p>
            <a:pPr marL="0" indent="0">
              <a:buNone/>
            </a:pPr>
            <a:endParaRPr lang="en-US" dirty="0">
              <a:solidFill>
                <a:srgbClr val="333333"/>
              </a:solidFill>
              <a:latin typeface="verdana" panose="020B0604030504040204" pitchFamily="34" charset="0"/>
            </a:endParaRPr>
          </a:p>
          <a:p>
            <a:pPr marL="0" indent="0">
              <a:buNone/>
            </a:pPr>
            <a:r>
              <a:rPr lang="en-US" dirty="0">
                <a:solidFill>
                  <a:srgbClr val="333333"/>
                </a:solidFill>
                <a:latin typeface="verdana" panose="020B0604030504040204" pitchFamily="34" charset="0"/>
              </a:rPr>
              <a:t>The driving force from the engine </a:t>
            </a:r>
            <a:r>
              <a:rPr lang="en-US" dirty="0">
                <a:solidFill>
                  <a:srgbClr val="FF0000"/>
                </a:solidFill>
                <a:latin typeface="verdana" panose="020B0604030504040204" pitchFamily="34" charset="0"/>
              </a:rPr>
              <a:t>pushes</a:t>
            </a:r>
            <a:r>
              <a:rPr lang="en-US" dirty="0">
                <a:solidFill>
                  <a:srgbClr val="333333"/>
                </a:solidFill>
                <a:latin typeface="verdana" panose="020B0604030504040204" pitchFamily="34" charset="0"/>
              </a:rPr>
              <a:t> the car </a:t>
            </a:r>
            <a:r>
              <a:rPr lang="en-US" dirty="0" smtClean="0">
                <a:solidFill>
                  <a:srgbClr val="333333"/>
                </a:solidFill>
                <a:latin typeface="verdana" panose="020B0604030504040204" pitchFamily="34" charset="0"/>
              </a:rPr>
              <a:t>along</a:t>
            </a:r>
          </a:p>
          <a:p>
            <a:pPr marL="0" indent="0">
              <a:buNone/>
            </a:pPr>
            <a:endParaRPr lang="en-US" dirty="0">
              <a:solidFill>
                <a:srgbClr val="333333"/>
              </a:solidFill>
              <a:latin typeface="verdana" panose="020B0604030504040204" pitchFamily="34" charset="0"/>
            </a:endParaRPr>
          </a:p>
          <a:p>
            <a:pPr marL="0" indent="0">
              <a:buNone/>
            </a:pPr>
            <a:r>
              <a:rPr lang="en-US" dirty="0">
                <a:solidFill>
                  <a:srgbClr val="333333"/>
                </a:solidFill>
                <a:latin typeface="verdana" panose="020B0604030504040204" pitchFamily="34" charset="0"/>
              </a:rPr>
              <a:t>There is </a:t>
            </a:r>
            <a:r>
              <a:rPr lang="en-US" dirty="0">
                <a:solidFill>
                  <a:srgbClr val="FF0000"/>
                </a:solidFill>
                <a:latin typeface="verdana" panose="020B0604030504040204" pitchFamily="34" charset="0"/>
              </a:rPr>
              <a:t>friction</a:t>
            </a:r>
            <a:r>
              <a:rPr lang="en-US" dirty="0">
                <a:solidFill>
                  <a:srgbClr val="333333"/>
                </a:solidFill>
                <a:latin typeface="verdana" panose="020B0604030504040204" pitchFamily="34" charset="0"/>
              </a:rPr>
              <a:t> between the road and the </a:t>
            </a:r>
            <a:r>
              <a:rPr lang="en-US" dirty="0" smtClean="0">
                <a:solidFill>
                  <a:srgbClr val="333333"/>
                </a:solidFill>
                <a:latin typeface="verdana" panose="020B0604030504040204" pitchFamily="34" charset="0"/>
              </a:rPr>
              <a:t>tires</a:t>
            </a:r>
          </a:p>
          <a:p>
            <a:pPr marL="0" indent="0">
              <a:buNone/>
            </a:pPr>
            <a:endParaRPr lang="en-US" dirty="0">
              <a:solidFill>
                <a:srgbClr val="333333"/>
              </a:solidFill>
              <a:latin typeface="verdana" panose="020B0604030504040204" pitchFamily="34" charset="0"/>
            </a:endParaRPr>
          </a:p>
          <a:p>
            <a:pPr marL="0" indent="0">
              <a:buNone/>
            </a:pPr>
            <a:r>
              <a:rPr lang="en-US" dirty="0">
                <a:solidFill>
                  <a:srgbClr val="FF0000"/>
                </a:solidFill>
                <a:latin typeface="verdana" panose="020B0604030504040204" pitchFamily="34" charset="0"/>
              </a:rPr>
              <a:t>Air resistance </a:t>
            </a:r>
            <a:r>
              <a:rPr lang="en-US" dirty="0">
                <a:solidFill>
                  <a:srgbClr val="333333"/>
                </a:solidFill>
                <a:latin typeface="verdana" panose="020B0604030504040204" pitchFamily="34" charset="0"/>
              </a:rPr>
              <a:t>acts on the front of the car</a:t>
            </a:r>
          </a:p>
          <a:p>
            <a:endParaRPr lang="en-US" dirty="0"/>
          </a:p>
        </p:txBody>
      </p:sp>
      <p:pic>
        <p:nvPicPr>
          <p:cNvPr id="4" name="Picture 3"/>
          <p:cNvPicPr>
            <a:picLocks noChangeAspect="1"/>
          </p:cNvPicPr>
          <p:nvPr/>
        </p:nvPicPr>
        <p:blipFill>
          <a:blip r:embed="rId2"/>
          <a:stretch>
            <a:fillRect/>
          </a:stretch>
        </p:blipFill>
        <p:spPr>
          <a:xfrm>
            <a:off x="7859791" y="0"/>
            <a:ext cx="4102823" cy="2860254"/>
          </a:xfrm>
          <a:prstGeom prst="rect">
            <a:avLst/>
          </a:prstGeom>
        </p:spPr>
      </p:pic>
    </p:spTree>
    <p:extLst>
      <p:ext uri="{BB962C8B-B14F-4D97-AF65-F5344CB8AC3E}">
        <p14:creationId xmlns:p14="http://schemas.microsoft.com/office/powerpoint/2010/main" val="27335421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car move?</a:t>
            </a:r>
            <a:endParaRPr lang="en-US" dirty="0"/>
          </a:p>
        </p:txBody>
      </p:sp>
      <p:sp>
        <p:nvSpPr>
          <p:cNvPr id="3" name="Content Placeholder 2"/>
          <p:cNvSpPr>
            <a:spLocks noGrp="1"/>
          </p:cNvSpPr>
          <p:nvPr>
            <p:ph idx="1"/>
          </p:nvPr>
        </p:nvSpPr>
        <p:spPr>
          <a:xfrm>
            <a:off x="591128" y="1825625"/>
            <a:ext cx="11212944" cy="4678870"/>
          </a:xfrm>
        </p:spPr>
        <p:txBody>
          <a:bodyPr>
            <a:normAutofit/>
          </a:bodyPr>
          <a:lstStyle/>
          <a:p>
            <a:pPr marL="0" indent="0">
              <a:buNone/>
            </a:pPr>
            <a:r>
              <a:rPr lang="en-US" dirty="0">
                <a:solidFill>
                  <a:srgbClr val="FF0000"/>
                </a:solidFill>
              </a:rPr>
              <a:t>When a car is started its wheels spin and grip the </a:t>
            </a:r>
            <a:r>
              <a:rPr lang="en-US" dirty="0" smtClean="0">
                <a:solidFill>
                  <a:srgbClr val="FF0000"/>
                </a:solidFill>
              </a:rPr>
              <a:t>road (traction – an adhesive friction force). </a:t>
            </a:r>
            <a:r>
              <a:rPr lang="en-US" dirty="0">
                <a:solidFill>
                  <a:srgbClr val="FF0000"/>
                </a:solidFill>
              </a:rPr>
              <a:t>This results in a force that pushes the road backwards</a:t>
            </a:r>
            <a:r>
              <a:rPr lang="en-US" dirty="0" smtClean="0">
                <a:solidFill>
                  <a:srgbClr val="FF0000"/>
                </a:solidFill>
              </a:rPr>
              <a:t>.</a:t>
            </a:r>
          </a:p>
          <a:p>
            <a:pPr marL="0" indent="0">
              <a:buNone/>
            </a:pPr>
            <a:endParaRPr lang="en-US" sz="900" dirty="0"/>
          </a:p>
          <a:p>
            <a:pPr marL="0" indent="0">
              <a:buNone/>
            </a:pPr>
            <a:r>
              <a:rPr lang="en-US" dirty="0" smtClean="0"/>
              <a:t>As </a:t>
            </a:r>
            <a:r>
              <a:rPr lang="en-US" dirty="0"/>
              <a:t>the result the road exerts a force equal in size </a:t>
            </a:r>
            <a:r>
              <a:rPr lang="en-US" dirty="0" smtClean="0"/>
              <a:t>on </a:t>
            </a:r>
            <a:r>
              <a:rPr lang="en-US" dirty="0"/>
              <a:t>the wheels but in the opposite </a:t>
            </a:r>
            <a:r>
              <a:rPr lang="en-US" dirty="0" smtClean="0"/>
              <a:t>direction</a:t>
            </a:r>
            <a:r>
              <a:rPr lang="en-US" dirty="0"/>
              <a:t> (</a:t>
            </a:r>
            <a:r>
              <a:rPr lang="en-US" dirty="0" smtClean="0"/>
              <a:t>forward). </a:t>
            </a:r>
            <a:r>
              <a:rPr lang="en-US" dirty="0"/>
              <a:t>This results in the car moving ahead on the road. </a:t>
            </a:r>
            <a:endParaRPr lang="en-US" dirty="0" smtClean="0"/>
          </a:p>
          <a:p>
            <a:pPr marL="0" indent="0">
              <a:buNone/>
            </a:pPr>
            <a:endParaRPr lang="en-US" sz="800" dirty="0"/>
          </a:p>
          <a:p>
            <a:pPr marL="0" indent="0">
              <a:buNone/>
            </a:pPr>
            <a:r>
              <a:rPr lang="en-US" dirty="0" smtClean="0"/>
              <a:t>If the </a:t>
            </a:r>
            <a:r>
              <a:rPr lang="en-US" dirty="0"/>
              <a:t>surface of the road was ice, the wheels wouldn’t be able to grip </a:t>
            </a:r>
            <a:r>
              <a:rPr lang="en-US" dirty="0" smtClean="0"/>
              <a:t>the road </a:t>
            </a:r>
            <a:r>
              <a:rPr lang="en-US" dirty="0"/>
              <a:t>properly. Hence, it would be difficult to exert a force. This is why automobiles find it difficult to move ahead on icy surface and end up skidding.</a:t>
            </a:r>
          </a:p>
        </p:txBody>
      </p:sp>
    </p:spTree>
    <p:extLst>
      <p:ext uri="{BB962C8B-B14F-4D97-AF65-F5344CB8AC3E}">
        <p14:creationId xmlns:p14="http://schemas.microsoft.com/office/powerpoint/2010/main" val="2919894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Hitting a golf ball with Newton’s laws of motion</a:t>
            </a:r>
            <a:endParaRPr lang="en-US" sz="4000" b="1" dirty="0"/>
          </a:p>
        </p:txBody>
      </p:sp>
      <p:sp>
        <p:nvSpPr>
          <p:cNvPr id="3" name="Content Placeholder 2"/>
          <p:cNvSpPr>
            <a:spLocks noGrp="1"/>
          </p:cNvSpPr>
          <p:nvPr>
            <p:ph idx="1"/>
          </p:nvPr>
        </p:nvSpPr>
        <p:spPr/>
        <p:txBody>
          <a:bodyPr>
            <a:normAutofit/>
          </a:bodyPr>
          <a:lstStyle/>
          <a:p>
            <a:pPr marL="0" indent="0">
              <a:buNone/>
            </a:pPr>
            <a:r>
              <a:rPr lang="en-US" dirty="0"/>
              <a:t>The golf club hits the ball with an </a:t>
            </a:r>
            <a:r>
              <a:rPr lang="en-US" b="1" dirty="0">
                <a:solidFill>
                  <a:srgbClr val="FF0000"/>
                </a:solidFill>
              </a:rPr>
              <a:t>action</a:t>
            </a:r>
            <a:r>
              <a:rPr lang="en-US" dirty="0">
                <a:solidFill>
                  <a:srgbClr val="FF0000"/>
                </a:solidFill>
              </a:rPr>
              <a:t> </a:t>
            </a:r>
            <a:r>
              <a:rPr lang="en-US" b="1" dirty="0">
                <a:solidFill>
                  <a:srgbClr val="FF0000"/>
                </a:solidFill>
              </a:rPr>
              <a:t>force</a:t>
            </a:r>
            <a:r>
              <a:rPr lang="en-US" dirty="0"/>
              <a:t>. The </a:t>
            </a:r>
            <a:r>
              <a:rPr lang="en-US" b="1" dirty="0"/>
              <a:t>equal but opposite force </a:t>
            </a:r>
            <a:r>
              <a:rPr lang="en-US" dirty="0"/>
              <a:t>exerted by the ball on the club is the </a:t>
            </a:r>
            <a:r>
              <a:rPr lang="en-US" b="1" dirty="0">
                <a:solidFill>
                  <a:srgbClr val="0070C0"/>
                </a:solidFill>
              </a:rPr>
              <a:t>reaction force</a:t>
            </a:r>
            <a:r>
              <a:rPr lang="en-US" dirty="0"/>
              <a:t>. </a:t>
            </a:r>
            <a:endParaRPr lang="en-US" dirty="0" smtClean="0"/>
          </a:p>
          <a:p>
            <a:pPr marL="0" indent="0">
              <a:buNone/>
            </a:pPr>
            <a:endParaRPr lang="en-US" sz="800" dirty="0"/>
          </a:p>
          <a:p>
            <a:pPr marL="0" indent="0">
              <a:buNone/>
            </a:pPr>
            <a:r>
              <a:rPr lang="en-US" dirty="0" smtClean="0"/>
              <a:t>The club head hits the ball with a </a:t>
            </a:r>
            <a:r>
              <a:rPr lang="en-US" b="1" dirty="0" smtClean="0"/>
              <a:t>force</a:t>
            </a:r>
            <a:r>
              <a:rPr lang="en-US" dirty="0" smtClean="0"/>
              <a:t> and the </a:t>
            </a:r>
            <a:r>
              <a:rPr lang="en-US" dirty="0"/>
              <a:t>club transfers some of its </a:t>
            </a:r>
            <a:r>
              <a:rPr lang="en-US" b="1" dirty="0">
                <a:solidFill>
                  <a:srgbClr val="FF0000"/>
                </a:solidFill>
              </a:rPr>
              <a:t>momentum</a:t>
            </a:r>
            <a:r>
              <a:rPr lang="en-US" dirty="0">
                <a:solidFill>
                  <a:srgbClr val="FF0000"/>
                </a:solidFill>
              </a:rPr>
              <a:t> </a:t>
            </a:r>
            <a:r>
              <a:rPr lang="en-US" dirty="0"/>
              <a:t>to the ball and the ball moves forward. The ball has a small </a:t>
            </a:r>
            <a:r>
              <a:rPr lang="en-US" b="1" dirty="0"/>
              <a:t>mass</a:t>
            </a:r>
            <a:r>
              <a:rPr lang="en-US" dirty="0"/>
              <a:t>, therefore a small </a:t>
            </a:r>
            <a:r>
              <a:rPr lang="en-US" b="1" dirty="0"/>
              <a:t>inertia</a:t>
            </a:r>
            <a:r>
              <a:rPr lang="en-US" dirty="0"/>
              <a:t> and will travel a long distance when a large force is applied (hopefully).</a:t>
            </a:r>
          </a:p>
          <a:p>
            <a:pPr marL="0" indent="0">
              <a:buNone/>
            </a:pPr>
            <a:endParaRPr lang="en-US" sz="1500" dirty="0"/>
          </a:p>
          <a:p>
            <a:endParaRPr lang="en-US" dirty="0"/>
          </a:p>
        </p:txBody>
      </p:sp>
      <p:pic>
        <p:nvPicPr>
          <p:cNvPr id="4098" name="Picture 2" descr="http://gaby.fachrul.com/img/golfinstruction/image-golf-swing-iron-tips/ben-taylor-golfer668-x-281-70-kb-jpeg-x.jpg"/>
          <p:cNvPicPr>
            <a:picLocks noChangeAspect="1" noChangeArrowheads="1"/>
          </p:cNvPicPr>
          <p:nvPr/>
        </p:nvPicPr>
        <p:blipFill>
          <a:blip r:embed="rId2">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5248349" y="4230897"/>
            <a:ext cx="6417178" cy="2699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870326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Hitting a golf ball with Newton’s laws of motion</a:t>
            </a:r>
            <a:endParaRPr lang="en-US" sz="4000" dirty="0"/>
          </a:p>
        </p:txBody>
      </p:sp>
      <p:sp>
        <p:nvSpPr>
          <p:cNvPr id="3" name="Content Placeholder 2"/>
          <p:cNvSpPr>
            <a:spLocks noGrp="1"/>
          </p:cNvSpPr>
          <p:nvPr>
            <p:ph idx="1"/>
          </p:nvPr>
        </p:nvSpPr>
        <p:spPr/>
        <p:txBody>
          <a:bodyPr/>
          <a:lstStyle/>
          <a:p>
            <a:pPr marL="0" indent="0">
              <a:buNone/>
            </a:pPr>
            <a:r>
              <a:rPr lang="en-US" sz="3600" dirty="0"/>
              <a:t>The </a:t>
            </a:r>
            <a:r>
              <a:rPr lang="en-US" sz="3600" b="1" dirty="0">
                <a:solidFill>
                  <a:srgbClr val="FF0000"/>
                </a:solidFill>
              </a:rPr>
              <a:t>friction</a:t>
            </a:r>
            <a:r>
              <a:rPr lang="en-US" sz="3600" dirty="0">
                <a:solidFill>
                  <a:srgbClr val="FF0000"/>
                </a:solidFill>
              </a:rPr>
              <a:t> </a:t>
            </a:r>
            <a:r>
              <a:rPr lang="en-US" sz="3600" dirty="0"/>
              <a:t>between the club head and the ball allows the club to push the ball forward. As the ball leaves the club head the </a:t>
            </a:r>
            <a:r>
              <a:rPr lang="en-US" sz="3600" b="1" dirty="0">
                <a:solidFill>
                  <a:srgbClr val="FF0000"/>
                </a:solidFill>
              </a:rPr>
              <a:t>horizontal velocity</a:t>
            </a:r>
            <a:r>
              <a:rPr lang="en-US" sz="3600" b="1" dirty="0"/>
              <a:t> </a:t>
            </a:r>
            <a:r>
              <a:rPr lang="en-US" sz="3600" dirty="0"/>
              <a:t>will be constant. </a:t>
            </a:r>
          </a:p>
          <a:p>
            <a:pPr marL="0" indent="0">
              <a:buNone/>
            </a:pPr>
            <a:endParaRPr lang="en-US" sz="2400" b="1" dirty="0"/>
          </a:p>
          <a:p>
            <a:pPr marL="0" indent="0">
              <a:buNone/>
            </a:pPr>
            <a:r>
              <a:rPr lang="en-US" sz="3600" b="1" dirty="0">
                <a:solidFill>
                  <a:srgbClr val="FF0000"/>
                </a:solidFill>
              </a:rPr>
              <a:t>Gravity</a:t>
            </a:r>
            <a:r>
              <a:rPr lang="en-US" sz="3600" dirty="0">
                <a:solidFill>
                  <a:srgbClr val="FF0000"/>
                </a:solidFill>
              </a:rPr>
              <a:t> </a:t>
            </a:r>
            <a:r>
              <a:rPr lang="en-US" sz="3600" dirty="0"/>
              <a:t>will increase the balls </a:t>
            </a:r>
            <a:r>
              <a:rPr lang="en-US" sz="3600" b="1" dirty="0">
                <a:solidFill>
                  <a:srgbClr val="00B050"/>
                </a:solidFill>
              </a:rPr>
              <a:t>vertical acceleration</a:t>
            </a:r>
            <a:r>
              <a:rPr lang="en-US" sz="3600" dirty="0"/>
              <a:t> pulling the ball to the ground and creating a curved path. Once it hits the ground and rolls toward the hole </a:t>
            </a:r>
            <a:r>
              <a:rPr lang="en-US" sz="3600" b="1" dirty="0"/>
              <a:t>friction</a:t>
            </a:r>
            <a:r>
              <a:rPr lang="en-US" sz="3600" dirty="0"/>
              <a:t> will eventually bring the ball to a stop (hopefully in the hole).</a:t>
            </a:r>
          </a:p>
          <a:p>
            <a:endParaRPr lang="en-US" dirty="0"/>
          </a:p>
        </p:txBody>
      </p:sp>
    </p:spTree>
    <p:extLst>
      <p:ext uri="{BB962C8B-B14F-4D97-AF65-F5344CB8AC3E}">
        <p14:creationId xmlns:p14="http://schemas.microsoft.com/office/powerpoint/2010/main" val="626625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Newton’s Laws</a:t>
            </a:r>
            <a:endParaRPr lang="en-US" b="1" dirty="0"/>
          </a:p>
        </p:txBody>
      </p:sp>
      <p:sp>
        <p:nvSpPr>
          <p:cNvPr id="3" name="Content Placeholder 2"/>
          <p:cNvSpPr>
            <a:spLocks noGrp="1"/>
          </p:cNvSpPr>
          <p:nvPr>
            <p:ph idx="1"/>
          </p:nvPr>
        </p:nvSpPr>
        <p:spPr>
          <a:xfrm>
            <a:off x="591127" y="1825624"/>
            <a:ext cx="11212945" cy="4744857"/>
          </a:xfrm>
        </p:spPr>
        <p:txBody>
          <a:bodyPr>
            <a:normAutofit/>
          </a:bodyPr>
          <a:lstStyle/>
          <a:p>
            <a:r>
              <a:rPr lang="en-US" sz="3600" b="1" dirty="0">
                <a:solidFill>
                  <a:srgbClr val="FF0000"/>
                </a:solidFill>
              </a:rPr>
              <a:t>An object at rest remains at rest and an object in motion maintains its velocity unless it experiences an external force.</a:t>
            </a:r>
          </a:p>
          <a:p>
            <a:endParaRPr lang="en-US" sz="900" dirty="0" smtClean="0"/>
          </a:p>
          <a:p>
            <a:r>
              <a:rPr lang="en-US" sz="4000" i="1" dirty="0">
                <a:solidFill>
                  <a:srgbClr val="002060"/>
                </a:solidFill>
              </a:rPr>
              <a:t>net force = mass x </a:t>
            </a:r>
            <a:r>
              <a:rPr lang="en-US" sz="4000" i="1" dirty="0" smtClean="0">
                <a:solidFill>
                  <a:srgbClr val="002060"/>
                </a:solidFill>
              </a:rPr>
              <a:t>acceleration (f=ma)</a:t>
            </a:r>
          </a:p>
          <a:p>
            <a:endParaRPr lang="en-US" sz="900" i="1" dirty="0">
              <a:solidFill>
                <a:srgbClr val="002060"/>
              </a:solidFill>
            </a:endParaRPr>
          </a:p>
          <a:p>
            <a:r>
              <a:rPr lang="en-US" sz="3600" b="1" dirty="0">
                <a:solidFill>
                  <a:srgbClr val="FF0000"/>
                </a:solidFill>
              </a:rPr>
              <a:t>When one object exerts a force on a second object, the second object exerts a force equal in size and opposite in direction on the first object</a:t>
            </a:r>
            <a:r>
              <a:rPr lang="en-US" sz="3600" dirty="0">
                <a:solidFill>
                  <a:srgbClr val="FF0000"/>
                </a:solidFill>
              </a:rPr>
              <a:t>. </a:t>
            </a:r>
          </a:p>
          <a:p>
            <a:endParaRPr lang="en-US" dirty="0"/>
          </a:p>
        </p:txBody>
      </p:sp>
    </p:spTree>
    <p:extLst>
      <p:ext uri="{BB962C8B-B14F-4D97-AF65-F5344CB8AC3E}">
        <p14:creationId xmlns:p14="http://schemas.microsoft.com/office/powerpoint/2010/main" val="38043560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200915"/>
            <a:ext cx="11168660" cy="1030822"/>
          </a:xfrm>
        </p:spPr>
        <p:txBody>
          <a:bodyPr/>
          <a:lstStyle/>
          <a:p>
            <a:pPr algn="ctr"/>
            <a:r>
              <a:rPr lang="en-US" b="1" dirty="0" smtClean="0"/>
              <a:t>Force</a:t>
            </a:r>
            <a:endParaRPr lang="en-US" b="1" dirty="0"/>
          </a:p>
        </p:txBody>
      </p:sp>
      <p:sp>
        <p:nvSpPr>
          <p:cNvPr id="3" name="Content Placeholder 2"/>
          <p:cNvSpPr>
            <a:spLocks noGrp="1"/>
          </p:cNvSpPr>
          <p:nvPr>
            <p:ph idx="1"/>
          </p:nvPr>
        </p:nvSpPr>
        <p:spPr>
          <a:xfrm>
            <a:off x="350982" y="1344859"/>
            <a:ext cx="5988242" cy="5385879"/>
          </a:xfrm>
        </p:spPr>
        <p:txBody>
          <a:bodyPr>
            <a:normAutofit lnSpcReduction="10000"/>
          </a:bodyPr>
          <a:lstStyle/>
          <a:p>
            <a:pPr marL="0" indent="0">
              <a:buNone/>
            </a:pPr>
            <a:r>
              <a:rPr lang="en-US" sz="3200" dirty="0"/>
              <a:t>Sir Isaac Newton described the relationship between motion and force in three laws which we call </a:t>
            </a:r>
            <a:r>
              <a:rPr lang="en-US" sz="3200" b="1" dirty="0"/>
              <a:t>Newton’s laws of motion</a:t>
            </a:r>
            <a:r>
              <a:rPr lang="en-US" sz="3200" dirty="0"/>
              <a:t>.</a:t>
            </a:r>
          </a:p>
          <a:p>
            <a:pPr marL="0" indent="0">
              <a:buNone/>
            </a:pPr>
            <a:endParaRPr lang="en-US" sz="1000" dirty="0"/>
          </a:p>
          <a:p>
            <a:pPr marL="0" indent="0">
              <a:buNone/>
            </a:pPr>
            <a:r>
              <a:rPr lang="en-US" sz="3200" dirty="0"/>
              <a:t>Newton’s laws apply to a wide range of </a:t>
            </a:r>
            <a:r>
              <a:rPr lang="en-US" sz="3200" dirty="0">
                <a:solidFill>
                  <a:srgbClr val="FF0000"/>
                </a:solidFill>
              </a:rPr>
              <a:t>motions</a:t>
            </a:r>
            <a:r>
              <a:rPr lang="en-US" sz="3200" dirty="0"/>
              <a:t>. </a:t>
            </a:r>
            <a:endParaRPr lang="en-US" sz="3200" dirty="0" smtClean="0"/>
          </a:p>
          <a:p>
            <a:pPr marL="0" indent="0">
              <a:buNone/>
            </a:pPr>
            <a:endParaRPr lang="en-US" sz="900" dirty="0"/>
          </a:p>
          <a:p>
            <a:pPr marL="0" indent="0">
              <a:buNone/>
            </a:pPr>
            <a:r>
              <a:rPr lang="en-US" sz="3200" dirty="0" smtClean="0"/>
              <a:t>From </a:t>
            </a:r>
            <a:r>
              <a:rPr lang="en-US" sz="3200" dirty="0"/>
              <a:t>spiders able to walk across the surface of a body of water to a discus thrower competing at the Olympics to a space rocket leaving the Earths atmosphere.</a:t>
            </a:r>
          </a:p>
          <a:p>
            <a:endParaRPr lang="en-US" dirty="0"/>
          </a:p>
        </p:txBody>
      </p:sp>
      <p:pic>
        <p:nvPicPr>
          <p:cNvPr id="4" name="Picture 3"/>
          <p:cNvPicPr>
            <a:picLocks noChangeAspect="1"/>
          </p:cNvPicPr>
          <p:nvPr/>
        </p:nvPicPr>
        <p:blipFill>
          <a:blip r:embed="rId2"/>
          <a:stretch>
            <a:fillRect/>
          </a:stretch>
        </p:blipFill>
        <p:spPr>
          <a:xfrm>
            <a:off x="6532775" y="1344859"/>
            <a:ext cx="5137608" cy="2708667"/>
          </a:xfrm>
          <a:prstGeom prst="rect">
            <a:avLst/>
          </a:prstGeom>
        </p:spPr>
      </p:pic>
      <p:pic>
        <p:nvPicPr>
          <p:cNvPr id="5" name="Picture 4"/>
          <p:cNvPicPr>
            <a:picLocks noChangeAspect="1"/>
          </p:cNvPicPr>
          <p:nvPr/>
        </p:nvPicPr>
        <p:blipFill>
          <a:blip r:embed="rId3"/>
          <a:stretch>
            <a:fillRect/>
          </a:stretch>
        </p:blipFill>
        <p:spPr>
          <a:xfrm>
            <a:off x="6532775" y="4166648"/>
            <a:ext cx="5137608" cy="2564090"/>
          </a:xfrm>
          <a:prstGeom prst="rect">
            <a:avLst/>
          </a:prstGeom>
        </p:spPr>
      </p:pic>
    </p:spTree>
    <p:extLst>
      <p:ext uri="{BB962C8B-B14F-4D97-AF65-F5344CB8AC3E}">
        <p14:creationId xmlns:p14="http://schemas.microsoft.com/office/powerpoint/2010/main" val="6400712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a:t>
            </a:r>
            <a:endParaRPr lang="en-US" dirty="0"/>
          </a:p>
        </p:txBody>
      </p:sp>
      <p:sp>
        <p:nvSpPr>
          <p:cNvPr id="3" name="Content Placeholder 2"/>
          <p:cNvSpPr>
            <a:spLocks noGrp="1"/>
          </p:cNvSpPr>
          <p:nvPr>
            <p:ph idx="1"/>
          </p:nvPr>
        </p:nvSpPr>
        <p:spPr>
          <a:xfrm>
            <a:off x="591128" y="1893455"/>
            <a:ext cx="11212944" cy="4743014"/>
          </a:xfrm>
        </p:spPr>
        <p:txBody>
          <a:bodyPr>
            <a:normAutofit/>
          </a:bodyPr>
          <a:lstStyle/>
          <a:p>
            <a:r>
              <a:rPr lang="en-US" sz="3200" dirty="0" smtClean="0"/>
              <a:t>A force is a </a:t>
            </a:r>
            <a:r>
              <a:rPr lang="en-US" sz="3200" dirty="0" smtClean="0">
                <a:solidFill>
                  <a:srgbClr val="00B050"/>
                </a:solidFill>
              </a:rPr>
              <a:t>push</a:t>
            </a:r>
            <a:r>
              <a:rPr lang="en-US" sz="3200" dirty="0" smtClean="0"/>
              <a:t> or a </a:t>
            </a:r>
            <a:r>
              <a:rPr lang="en-US" sz="3200" dirty="0" smtClean="0">
                <a:solidFill>
                  <a:srgbClr val="00B050"/>
                </a:solidFill>
              </a:rPr>
              <a:t>pull</a:t>
            </a:r>
            <a:r>
              <a:rPr lang="en-US" sz="3200" dirty="0" smtClean="0"/>
              <a:t> on an object.</a:t>
            </a:r>
          </a:p>
          <a:p>
            <a:endParaRPr lang="en-US" sz="900" dirty="0"/>
          </a:p>
          <a:p>
            <a:r>
              <a:rPr lang="en-US" sz="3200" dirty="0" smtClean="0"/>
              <a:t>A force transfers </a:t>
            </a:r>
            <a:r>
              <a:rPr lang="en-US" sz="3200" dirty="0" smtClean="0">
                <a:solidFill>
                  <a:srgbClr val="7030A0"/>
                </a:solidFill>
              </a:rPr>
              <a:t>energy </a:t>
            </a:r>
            <a:r>
              <a:rPr lang="en-US" sz="3200" dirty="0" smtClean="0"/>
              <a:t>to an object.</a:t>
            </a:r>
          </a:p>
          <a:p>
            <a:endParaRPr lang="en-US" sz="800" dirty="0"/>
          </a:p>
          <a:p>
            <a:r>
              <a:rPr lang="en-US" sz="3200" dirty="0" smtClean="0"/>
              <a:t>The force allows the object to start moving, stop moving or to change direction.</a:t>
            </a:r>
          </a:p>
          <a:p>
            <a:endParaRPr lang="en-US" sz="800" dirty="0"/>
          </a:p>
          <a:p>
            <a:r>
              <a:rPr lang="en-US" sz="3200" dirty="0" smtClean="0"/>
              <a:t>More than one force can act on an object at the same time. </a:t>
            </a:r>
          </a:p>
          <a:p>
            <a:endParaRPr lang="en-US" sz="800" dirty="0"/>
          </a:p>
          <a:p>
            <a:r>
              <a:rPr lang="en-US" sz="3200" dirty="0" smtClean="0"/>
              <a:t>When multiple forces act on an object at the same time it is known as a </a:t>
            </a:r>
            <a:r>
              <a:rPr lang="en-US" sz="3200" dirty="0" smtClean="0">
                <a:solidFill>
                  <a:srgbClr val="FF0000"/>
                </a:solidFill>
              </a:rPr>
              <a:t>net force</a:t>
            </a:r>
            <a:r>
              <a:rPr lang="en-US" sz="3200" dirty="0" smtClean="0"/>
              <a:t>. </a:t>
            </a:r>
            <a:endParaRPr lang="en-US" sz="3200" dirty="0"/>
          </a:p>
        </p:txBody>
      </p:sp>
    </p:spTree>
    <p:extLst>
      <p:ext uri="{BB962C8B-B14F-4D97-AF65-F5344CB8AC3E}">
        <p14:creationId xmlns:p14="http://schemas.microsoft.com/office/powerpoint/2010/main" val="4240787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Forces – No Motion</a:t>
            </a:r>
            <a:endParaRPr lang="en-US" dirty="0"/>
          </a:p>
        </p:txBody>
      </p:sp>
      <p:sp>
        <p:nvSpPr>
          <p:cNvPr id="3" name="Content Placeholder 2"/>
          <p:cNvSpPr>
            <a:spLocks noGrp="1"/>
          </p:cNvSpPr>
          <p:nvPr>
            <p:ph idx="1"/>
          </p:nvPr>
        </p:nvSpPr>
        <p:spPr/>
        <p:txBody>
          <a:bodyPr/>
          <a:lstStyle/>
          <a:p>
            <a:pPr marL="0" indent="0">
              <a:buNone/>
            </a:pPr>
            <a:r>
              <a:rPr lang="en-US" dirty="0" smtClean="0"/>
              <a:t>When two equal forces act on an object at the same time they cancel each other out and are called </a:t>
            </a:r>
            <a:r>
              <a:rPr lang="en-US" dirty="0" smtClean="0">
                <a:solidFill>
                  <a:srgbClr val="FF0000"/>
                </a:solidFill>
              </a:rPr>
              <a:t>balanced forces</a:t>
            </a:r>
            <a:r>
              <a:rPr lang="en-US" dirty="0" smtClean="0"/>
              <a:t>.</a:t>
            </a:r>
          </a:p>
          <a:p>
            <a:endParaRPr lang="en-US" dirty="0"/>
          </a:p>
          <a:p>
            <a:pPr marL="0" indent="0">
              <a:buNone/>
            </a:pPr>
            <a:r>
              <a:rPr lang="en-US" dirty="0" smtClean="0"/>
              <a:t>When the forces are balanced the net forces are zero.</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574275" y="3993134"/>
            <a:ext cx="4320815" cy="2785621"/>
          </a:xfrm>
          <a:prstGeom prst="rect">
            <a:avLst/>
          </a:prstGeom>
        </p:spPr>
      </p:pic>
      <p:pic>
        <p:nvPicPr>
          <p:cNvPr id="5" name="Picture 4"/>
          <p:cNvPicPr>
            <a:picLocks noChangeAspect="1"/>
          </p:cNvPicPr>
          <p:nvPr/>
        </p:nvPicPr>
        <p:blipFill>
          <a:blip r:embed="rId3"/>
          <a:stretch>
            <a:fillRect/>
          </a:stretch>
        </p:blipFill>
        <p:spPr>
          <a:xfrm>
            <a:off x="6326909" y="3993135"/>
            <a:ext cx="4325379" cy="2785621"/>
          </a:xfrm>
          <a:prstGeom prst="rect">
            <a:avLst/>
          </a:prstGeom>
        </p:spPr>
      </p:pic>
    </p:spTree>
    <p:extLst>
      <p:ext uri="{BB962C8B-B14F-4D97-AF65-F5344CB8AC3E}">
        <p14:creationId xmlns:p14="http://schemas.microsoft.com/office/powerpoint/2010/main" val="352502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Forces Cancel Each Other Out</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media.web.britannica.com/eb-media/16/151216-050-9B2355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26" y="1852080"/>
            <a:ext cx="11212945" cy="44431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82117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Forces</a:t>
            </a:r>
            <a:endParaRPr lang="en-US" dirty="0"/>
          </a:p>
        </p:txBody>
      </p:sp>
      <p:sp>
        <p:nvSpPr>
          <p:cNvPr id="3" name="Content Placeholder 2"/>
          <p:cNvSpPr>
            <a:spLocks noGrp="1"/>
          </p:cNvSpPr>
          <p:nvPr>
            <p:ph idx="1"/>
          </p:nvPr>
        </p:nvSpPr>
        <p:spPr/>
        <p:txBody>
          <a:bodyPr/>
          <a:lstStyle/>
          <a:p>
            <a:pPr marL="0" indent="0">
              <a:buNone/>
            </a:pPr>
            <a:r>
              <a:rPr lang="en-US" sz="3200" dirty="0" smtClean="0"/>
              <a:t>When two forces act in the same direction or in opposite directions but to different magnitudes they are called unbalanced forces. </a:t>
            </a:r>
          </a:p>
          <a:p>
            <a:endParaRPr lang="en-US" sz="800" dirty="0"/>
          </a:p>
          <a:p>
            <a:pPr marL="0" indent="0">
              <a:buNone/>
            </a:pPr>
            <a:r>
              <a:rPr lang="en-US" sz="3200" dirty="0" smtClean="0"/>
              <a:t>Unbalanced forces cause an object to move. </a:t>
            </a:r>
            <a:endParaRPr lang="en-US" sz="3200" dirty="0"/>
          </a:p>
        </p:txBody>
      </p:sp>
      <p:pic>
        <p:nvPicPr>
          <p:cNvPr id="4" name="Picture 3"/>
          <p:cNvPicPr>
            <a:picLocks noChangeAspect="1"/>
          </p:cNvPicPr>
          <p:nvPr/>
        </p:nvPicPr>
        <p:blipFill>
          <a:blip r:embed="rId2"/>
          <a:stretch>
            <a:fillRect/>
          </a:stretch>
        </p:blipFill>
        <p:spPr>
          <a:xfrm>
            <a:off x="1794931" y="4187825"/>
            <a:ext cx="5306957" cy="2465524"/>
          </a:xfrm>
          <a:prstGeom prst="rect">
            <a:avLst/>
          </a:prstGeom>
        </p:spPr>
      </p:pic>
      <p:pic>
        <p:nvPicPr>
          <p:cNvPr id="1026" name="Picture 2" descr="http://www.av8n.com/physics/img48/newton-cradl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8871" y="4032384"/>
            <a:ext cx="4539244" cy="26857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47991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6014</TotalTime>
  <Words>2242</Words>
  <Application>Microsoft Office PowerPoint</Application>
  <PresentationFormat>Widescreen</PresentationFormat>
  <Paragraphs>231</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Cambria Math</vt:lpstr>
      <vt:lpstr>verdana</vt:lpstr>
      <vt:lpstr>Office Theme</vt:lpstr>
      <vt:lpstr>Force and Newton’s Laws</vt:lpstr>
      <vt:lpstr>Sir Isaac Newton (1642-1727)</vt:lpstr>
      <vt:lpstr>PowerPoint Presentation</vt:lpstr>
      <vt:lpstr>Force</vt:lpstr>
      <vt:lpstr>Force</vt:lpstr>
      <vt:lpstr>Force</vt:lpstr>
      <vt:lpstr>Balanced Forces – No Motion</vt:lpstr>
      <vt:lpstr>Balanced Forces Cancel Each Other Out</vt:lpstr>
      <vt:lpstr>Unbalanced Forces</vt:lpstr>
      <vt:lpstr>S.I. Unit of Force</vt:lpstr>
      <vt:lpstr>Newton’s First Law</vt:lpstr>
      <vt:lpstr>The law of Inertia</vt:lpstr>
      <vt:lpstr>PowerPoint Presentation</vt:lpstr>
      <vt:lpstr>Inertia is related to an objects mass</vt:lpstr>
      <vt:lpstr>Inertia</vt:lpstr>
      <vt:lpstr>Moment of Inertia</vt:lpstr>
      <vt:lpstr>Moment of Inertia</vt:lpstr>
      <vt:lpstr>Friction Forces</vt:lpstr>
      <vt:lpstr>Rolling Friction</vt:lpstr>
      <vt:lpstr>Objects tend to maintain their state of motion</vt:lpstr>
      <vt:lpstr>Friction</vt:lpstr>
      <vt:lpstr>Friction</vt:lpstr>
      <vt:lpstr>Newton’s First Law of Motion: Summary</vt:lpstr>
      <vt:lpstr>Newton’s First Law of Motion: Summary</vt:lpstr>
      <vt:lpstr>Newton’s Second Law</vt:lpstr>
      <vt:lpstr>Newton’s 2nd Law</vt:lpstr>
      <vt:lpstr>Force = Mass x Acceleration</vt:lpstr>
      <vt:lpstr>For equal forces a larger mass accelerates less</vt:lpstr>
      <vt:lpstr>For equal forces a larger mass accelerates less</vt:lpstr>
      <vt:lpstr>It takes more force to move an object with more mass or more inertia</vt:lpstr>
      <vt:lpstr>Force is measured in Newton's</vt:lpstr>
      <vt:lpstr>Newton's 3rd Law</vt:lpstr>
      <vt:lpstr>Action and Reaction Forces</vt:lpstr>
      <vt:lpstr>Forces always occur in pairs</vt:lpstr>
      <vt:lpstr>Newton’s 3rd Law</vt:lpstr>
      <vt:lpstr>How is movement even possible?</vt:lpstr>
      <vt:lpstr>Forces in a force pair do not act on the same object</vt:lpstr>
      <vt:lpstr>Equal forces don’t always have equal effects</vt:lpstr>
      <vt:lpstr>Equal forces don’t always have equal effects</vt:lpstr>
      <vt:lpstr>Change in Motion Depends on Change in Mass</vt:lpstr>
      <vt:lpstr>Which experiences the larger force?</vt:lpstr>
      <vt:lpstr>How does a car move?</vt:lpstr>
      <vt:lpstr>How does a car move?</vt:lpstr>
      <vt:lpstr>Hitting a golf ball with Newton’s laws of motion</vt:lpstr>
      <vt:lpstr>Hitting a golf ball with Newton’s laws of motion</vt:lpstr>
      <vt:lpstr>Newton’s Laws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First and Second Laws</dc:title>
  <dc:creator>Andrew McLean</dc:creator>
  <cp:lastModifiedBy>Andrew McLean</cp:lastModifiedBy>
  <cp:revision>126</cp:revision>
  <dcterms:created xsi:type="dcterms:W3CDTF">2014-01-13T05:28:12Z</dcterms:created>
  <dcterms:modified xsi:type="dcterms:W3CDTF">2016-02-29T12:52:01Z</dcterms:modified>
</cp:coreProperties>
</file>