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81" r:id="rId6"/>
    <p:sldId id="259" r:id="rId7"/>
    <p:sldId id="260" r:id="rId8"/>
    <p:sldId id="284" r:id="rId9"/>
    <p:sldId id="285" r:id="rId10"/>
    <p:sldId id="262" r:id="rId11"/>
    <p:sldId id="286" r:id="rId12"/>
    <p:sldId id="263" r:id="rId13"/>
    <p:sldId id="287" r:id="rId14"/>
    <p:sldId id="264" r:id="rId15"/>
    <p:sldId id="282" r:id="rId16"/>
    <p:sldId id="265" r:id="rId17"/>
    <p:sldId id="266" r:id="rId18"/>
    <p:sldId id="292" r:id="rId19"/>
    <p:sldId id="293" r:id="rId20"/>
    <p:sldId id="294" r:id="rId21"/>
    <p:sldId id="288" r:id="rId22"/>
    <p:sldId id="283" r:id="rId23"/>
    <p:sldId id="289" r:id="rId24"/>
    <p:sldId id="290" r:id="rId25"/>
    <p:sldId id="267" r:id="rId26"/>
    <p:sldId id="268" r:id="rId27"/>
    <p:sldId id="269" r:id="rId28"/>
    <p:sldId id="270" r:id="rId29"/>
    <p:sldId id="271" r:id="rId30"/>
    <p:sldId id="291" r:id="rId31"/>
    <p:sldId id="272" r:id="rId32"/>
    <p:sldId id="274" r:id="rId33"/>
    <p:sldId id="275" r:id="rId34"/>
    <p:sldId id="276" r:id="rId35"/>
    <p:sldId id="273" r:id="rId36"/>
    <p:sldId id="277"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4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74407-DC7E-447D-8816-F86967BE6055}"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222072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4407-DC7E-447D-8816-F86967BE6055}"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355262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4407-DC7E-447D-8816-F86967BE6055}"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171760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74407-DC7E-447D-8816-F86967BE6055}"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33308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74407-DC7E-447D-8816-F86967BE6055}"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11879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74407-DC7E-447D-8816-F86967BE6055}"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214219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74407-DC7E-447D-8816-F86967BE6055}" type="datetimeFigureOut">
              <a:rPr lang="en-US" smtClean="0"/>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24881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74407-DC7E-447D-8816-F86967BE6055}" type="datetimeFigureOut">
              <a:rPr lang="en-US" smtClean="0"/>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414772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74407-DC7E-447D-8816-F86967BE6055}" type="datetimeFigureOut">
              <a:rPr lang="en-US" smtClean="0"/>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142711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74407-DC7E-447D-8816-F86967BE6055}"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29148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74407-DC7E-447D-8816-F86967BE6055}"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EC4-9BDF-41B9-B43D-05BBBF1EC57F}" type="slidenum">
              <a:rPr lang="en-US" smtClean="0"/>
              <a:t>‹#›</a:t>
            </a:fld>
            <a:endParaRPr lang="en-US"/>
          </a:p>
        </p:txBody>
      </p:sp>
    </p:spTree>
    <p:extLst>
      <p:ext uri="{BB962C8B-B14F-4D97-AF65-F5344CB8AC3E}">
        <p14:creationId xmlns:p14="http://schemas.microsoft.com/office/powerpoint/2010/main" val="4132444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74407-DC7E-447D-8816-F86967BE6055}" type="datetimeFigureOut">
              <a:rPr lang="en-US" smtClean="0"/>
              <a:t>5/7/14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48EC4-9BDF-41B9-B43D-05BBBF1EC57F}" type="slidenum">
              <a:rPr lang="en-US" smtClean="0"/>
              <a:t>‹#›</a:t>
            </a:fld>
            <a:endParaRPr lang="en-US"/>
          </a:p>
        </p:txBody>
      </p:sp>
    </p:spTree>
    <p:extLst>
      <p:ext uri="{BB962C8B-B14F-4D97-AF65-F5344CB8AC3E}">
        <p14:creationId xmlns:p14="http://schemas.microsoft.com/office/powerpoint/2010/main" val="352625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eku.edu/ritchisong/interferon2.gi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WYKOPya042k/UKEfDPhZ4tI/AAAAAAAABzM/HVoalLbvwzo/s1600/macroph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0"/>
            <a:ext cx="12214860" cy="687493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22860" y="0"/>
            <a:ext cx="4061460" cy="1831848"/>
          </a:xfrm>
        </p:spPr>
        <p:txBody>
          <a:bodyPr/>
          <a:lstStyle/>
          <a:p>
            <a:pPr>
              <a:defRPr/>
            </a:pPr>
            <a:r>
              <a:rPr lang="en-US" b="1" dirty="0" smtClean="0">
                <a:effectLst>
                  <a:outerShdw blurRad="38100" dist="38100" dir="2700000" algn="tl">
                    <a:srgbClr val="000000">
                      <a:alpha val="43137"/>
                    </a:srgbClr>
                  </a:outerShdw>
                </a:effectLst>
              </a:rPr>
              <a:t>Immune 	Defense</a:t>
            </a:r>
            <a:endParaRPr lang="en-US" b="1" dirty="0">
              <a:effectLst>
                <a:outerShdw blurRad="38100" dist="38100" dir="2700000" algn="tl">
                  <a:srgbClr val="000000">
                    <a:alpha val="43137"/>
                  </a:srgbClr>
                </a:outerShdw>
              </a:effectLst>
            </a:endParaRPr>
          </a:p>
        </p:txBody>
      </p:sp>
      <p:sp>
        <p:nvSpPr>
          <p:cNvPr id="7171" name="Subtitle 1"/>
          <p:cNvSpPr>
            <a:spLocks noGrp="1"/>
          </p:cNvSpPr>
          <p:nvPr>
            <p:ph type="subTitle" idx="1"/>
          </p:nvPr>
        </p:nvSpPr>
        <p:spPr>
          <a:xfrm>
            <a:off x="8002589" y="4957446"/>
            <a:ext cx="4189411" cy="1101725"/>
          </a:xfrm>
        </p:spPr>
        <p:txBody>
          <a:bodyPr/>
          <a:lstStyle/>
          <a:p>
            <a:pPr eaLnBrk="1" hangingPunct="1"/>
            <a:r>
              <a:rPr lang="en-US" sz="4000" b="1" dirty="0" smtClean="0"/>
              <a:t>Chapter 43</a:t>
            </a:r>
          </a:p>
          <a:p>
            <a:pPr eaLnBrk="1" hangingPunct="1"/>
            <a:endParaRPr lang="en-US" dirty="0" smtClean="0"/>
          </a:p>
        </p:txBody>
      </p:sp>
    </p:spTree>
    <p:extLst>
      <p:ext uri="{BB962C8B-B14F-4D97-AF65-F5344CB8AC3E}">
        <p14:creationId xmlns:p14="http://schemas.microsoft.com/office/powerpoint/2010/main" val="3640925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487362"/>
          </a:xfrm>
        </p:spPr>
        <p:txBody>
          <a:bodyPr/>
          <a:lstStyle/>
          <a:p>
            <a:pPr>
              <a:defRPr/>
            </a:pPr>
            <a:r>
              <a:rPr lang="en-US" sz="2800"/>
              <a:t>Non-specific defenses</a:t>
            </a:r>
          </a:p>
        </p:txBody>
      </p:sp>
      <p:sp>
        <p:nvSpPr>
          <p:cNvPr id="14340" name="Rectangle 4"/>
          <p:cNvSpPr>
            <a:spLocks noGrp="1" noChangeArrowheads="1"/>
          </p:cNvSpPr>
          <p:nvPr>
            <p:ph sz="half" idx="1"/>
          </p:nvPr>
        </p:nvSpPr>
        <p:spPr>
          <a:xfrm>
            <a:off x="350363" y="865697"/>
            <a:ext cx="5669438" cy="5431956"/>
          </a:xfrm>
        </p:spPr>
        <p:txBody>
          <a:bodyPr>
            <a:normAutofit fontScale="92500" lnSpcReduction="20000"/>
          </a:bodyPr>
          <a:lstStyle/>
          <a:p>
            <a:pPr marL="0" indent="0">
              <a:buNone/>
              <a:defRPr/>
            </a:pPr>
            <a:r>
              <a:rPr lang="en-US" sz="2400" dirty="0" smtClean="0"/>
              <a:t>In innate immunity, recognition and response rely on shared traits of pathogens</a:t>
            </a:r>
          </a:p>
          <a:p>
            <a:pPr marL="274320" indent="-274320">
              <a:buFont typeface="Wingdings 2"/>
              <a:buChar char=""/>
              <a:defRPr/>
            </a:pPr>
            <a:endParaRPr lang="en-US" sz="2400" dirty="0" smtClean="0"/>
          </a:p>
          <a:p>
            <a:pPr marL="274320" indent="-274320">
              <a:buFont typeface="Wingdings 2"/>
              <a:buChar char=""/>
              <a:defRPr/>
            </a:pPr>
            <a:r>
              <a:rPr lang="en-US" sz="2400" dirty="0" smtClean="0"/>
              <a:t>Physical barriers</a:t>
            </a:r>
            <a:endParaRPr lang="en-US" sz="2400" dirty="0"/>
          </a:p>
          <a:p>
            <a:pPr marL="339725" indent="403225">
              <a:defRPr/>
            </a:pPr>
            <a:r>
              <a:rPr lang="en-US" sz="2400" dirty="0" smtClean="0"/>
              <a:t>skin</a:t>
            </a:r>
            <a:endParaRPr lang="en-US" sz="2400" dirty="0"/>
          </a:p>
          <a:p>
            <a:pPr marL="339725" indent="403225">
              <a:defRPr/>
            </a:pPr>
            <a:r>
              <a:rPr lang="en-US" sz="2400" dirty="0" smtClean="0"/>
              <a:t> </a:t>
            </a:r>
            <a:r>
              <a:rPr lang="en-US" sz="2400" dirty="0"/>
              <a:t>mucus</a:t>
            </a:r>
          </a:p>
          <a:p>
            <a:pPr marL="339725" indent="403225">
              <a:defRPr/>
            </a:pPr>
            <a:r>
              <a:rPr lang="en-US" sz="2400" dirty="0" smtClean="0"/>
              <a:t> </a:t>
            </a:r>
            <a:r>
              <a:rPr lang="en-US" sz="2400" dirty="0"/>
              <a:t>stream of tears or urine</a:t>
            </a:r>
          </a:p>
          <a:p>
            <a:pPr marL="339725" indent="403225">
              <a:tabLst>
                <a:tab pos="395288" algn="l"/>
              </a:tabLst>
              <a:defRPr/>
            </a:pPr>
            <a:r>
              <a:rPr lang="en-US" sz="2400" dirty="0" smtClean="0"/>
              <a:t> </a:t>
            </a:r>
            <a:r>
              <a:rPr lang="en-US" sz="2400" dirty="0"/>
              <a:t>Inflammation</a:t>
            </a:r>
          </a:p>
          <a:p>
            <a:pPr marL="274320" indent="-274320">
              <a:buNone/>
              <a:defRPr/>
            </a:pPr>
            <a:endParaRPr lang="en-US" sz="2400" dirty="0"/>
          </a:p>
          <a:p>
            <a:pPr marL="274320" indent="-274320">
              <a:buFont typeface="Wingdings 2"/>
              <a:buChar char=""/>
              <a:defRPr/>
            </a:pPr>
            <a:r>
              <a:rPr lang="en-US" sz="2400" dirty="0"/>
              <a:t>Chemical barriers</a:t>
            </a:r>
          </a:p>
          <a:p>
            <a:pPr marL="0" indent="0">
              <a:buNone/>
              <a:defRPr/>
            </a:pPr>
            <a:endParaRPr lang="en-US" sz="2400" dirty="0"/>
          </a:p>
          <a:p>
            <a:pPr marL="635508" lvl="1" indent="-342900">
              <a:buClr>
                <a:schemeClr val="tx1"/>
              </a:buClr>
              <a:defRPr/>
            </a:pPr>
            <a:r>
              <a:rPr lang="en-US" dirty="0">
                <a:solidFill>
                  <a:schemeClr val="tx1"/>
                </a:solidFill>
              </a:rPr>
              <a:t>pH (stomach, vagina)</a:t>
            </a:r>
          </a:p>
          <a:p>
            <a:pPr marL="635508" lvl="1" indent="-342900">
              <a:buClr>
                <a:schemeClr val="tx1"/>
              </a:buClr>
              <a:defRPr/>
            </a:pPr>
            <a:r>
              <a:rPr lang="en-US" dirty="0">
                <a:solidFill>
                  <a:schemeClr val="tx1"/>
                </a:solidFill>
              </a:rPr>
              <a:t> enzymes </a:t>
            </a:r>
            <a:r>
              <a:rPr lang="en-US" dirty="0" smtClean="0">
                <a:solidFill>
                  <a:schemeClr val="tx1"/>
                </a:solidFill>
              </a:rPr>
              <a:t>such as </a:t>
            </a:r>
            <a:r>
              <a:rPr lang="en-US" dirty="0" err="1" smtClean="0">
                <a:solidFill>
                  <a:schemeClr val="tx1"/>
                </a:solidFill>
              </a:rPr>
              <a:t>DNAases</a:t>
            </a:r>
            <a:r>
              <a:rPr lang="en-US" dirty="0" smtClean="0">
                <a:solidFill>
                  <a:schemeClr val="tx1"/>
                </a:solidFill>
              </a:rPr>
              <a:t> (stomach</a:t>
            </a:r>
            <a:r>
              <a:rPr lang="en-US" dirty="0">
                <a:solidFill>
                  <a:schemeClr val="tx1"/>
                </a:solidFill>
              </a:rPr>
              <a:t>, tears)</a:t>
            </a:r>
          </a:p>
          <a:p>
            <a:pPr marL="635508" lvl="1" indent="-342900">
              <a:buClr>
                <a:schemeClr val="tx1"/>
              </a:buClr>
              <a:defRPr/>
            </a:pPr>
            <a:r>
              <a:rPr lang="en-US" dirty="0" err="1">
                <a:solidFill>
                  <a:schemeClr val="tx1"/>
                </a:solidFill>
              </a:rPr>
              <a:t>Interferons</a:t>
            </a:r>
            <a:endParaRPr lang="en-US" dirty="0">
              <a:solidFill>
                <a:schemeClr val="tx1"/>
              </a:solidFill>
            </a:endParaRPr>
          </a:p>
          <a:p>
            <a:pPr marL="635508" lvl="1" indent="-342900">
              <a:buClr>
                <a:schemeClr val="tx1"/>
              </a:buClr>
              <a:defRPr/>
            </a:pPr>
            <a:r>
              <a:rPr lang="en-US" dirty="0">
                <a:solidFill>
                  <a:schemeClr val="tx1"/>
                </a:solidFill>
              </a:rPr>
              <a:t>Complement system</a:t>
            </a:r>
          </a:p>
          <a:p>
            <a:pPr marL="0" indent="0">
              <a:buNone/>
              <a:defRPr/>
            </a:pPr>
            <a:endParaRPr lang="en-US" sz="2400" dirty="0"/>
          </a:p>
        </p:txBody>
      </p:sp>
      <p:pic>
        <p:nvPicPr>
          <p:cNvPr id="13316" name="Picture 7" descr="skin_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471" y="0"/>
            <a:ext cx="4836385" cy="386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0" y="4098848"/>
            <a:ext cx="5297864" cy="2631490"/>
          </a:xfrm>
          <a:prstGeom prst="rect">
            <a:avLst/>
          </a:prstGeom>
          <a:noFill/>
        </p:spPr>
        <p:txBody>
          <a:bodyPr wrap="square" rtlCol="0">
            <a:spAutoFit/>
          </a:bodyPr>
          <a:lstStyle/>
          <a:p>
            <a:r>
              <a:rPr lang="en-US" dirty="0" smtClean="0"/>
              <a:t>Epithelial tissues block the entry of many pathogens. These include skin and mucous membranes</a:t>
            </a:r>
          </a:p>
          <a:p>
            <a:endParaRPr lang="en-US" sz="1000" dirty="0"/>
          </a:p>
          <a:p>
            <a:r>
              <a:rPr lang="en-US" dirty="0" smtClean="0"/>
              <a:t>Certain cells produce mucous that traps microbes and other particles. </a:t>
            </a:r>
            <a:r>
              <a:rPr lang="en-US" dirty="0" err="1" smtClean="0"/>
              <a:t>Cilliated</a:t>
            </a:r>
            <a:r>
              <a:rPr lang="en-US" dirty="0" smtClean="0"/>
              <a:t> epithelial cells sweep the mucous up away from vital organs</a:t>
            </a:r>
          </a:p>
          <a:p>
            <a:endParaRPr lang="en-US" sz="1000" dirty="0"/>
          </a:p>
          <a:p>
            <a:r>
              <a:rPr lang="en-US" dirty="0" smtClean="0"/>
              <a:t>Lysosomes in saliva and tears kills </a:t>
            </a:r>
            <a:r>
              <a:rPr lang="en-US" dirty="0" err="1" smtClean="0"/>
              <a:t>amny</a:t>
            </a:r>
            <a:r>
              <a:rPr lang="en-US" dirty="0" smtClean="0"/>
              <a:t> microbes. The skin releases sebaceous oils that have a low pH (3 to 5) and kills many microorganisms.</a:t>
            </a:r>
            <a:endParaRPr lang="en-US" dirty="0"/>
          </a:p>
        </p:txBody>
      </p:sp>
    </p:spTree>
    <p:extLst>
      <p:ext uri="{BB962C8B-B14F-4D97-AF65-F5344CB8AC3E}">
        <p14:creationId xmlns:p14="http://schemas.microsoft.com/office/powerpoint/2010/main" val="36863367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170" name="Picture 2" descr="http://www.odec.ca/projects/2007/sank7b2/fig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493"/>
            <a:ext cx="12192000" cy="64385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412" y="50161"/>
            <a:ext cx="5258866" cy="584775"/>
          </a:xfrm>
          <a:prstGeom prst="rect">
            <a:avLst/>
          </a:prstGeom>
        </p:spPr>
        <p:txBody>
          <a:bodyPr wrap="square">
            <a:spAutoFit/>
          </a:bodyPr>
          <a:lstStyle/>
          <a:p>
            <a:r>
              <a:rPr lang="en-US" sz="3200" dirty="0" smtClean="0"/>
              <a:t>Inflammation</a:t>
            </a:r>
            <a:endParaRPr lang="en-US" sz="3200" dirty="0"/>
          </a:p>
        </p:txBody>
      </p:sp>
    </p:spTree>
    <p:extLst>
      <p:ext uri="{BB962C8B-B14F-4D97-AF65-F5344CB8AC3E}">
        <p14:creationId xmlns:p14="http://schemas.microsoft.com/office/powerpoint/2010/main" val="3928842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556" y="2080091"/>
            <a:ext cx="56229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0" name="Rectangle 2"/>
          <p:cNvSpPr>
            <a:spLocks noGrp="1" noChangeArrowheads="1"/>
          </p:cNvSpPr>
          <p:nvPr>
            <p:ph type="title"/>
          </p:nvPr>
        </p:nvSpPr>
        <p:spPr>
          <a:xfrm>
            <a:off x="520603" y="475103"/>
            <a:ext cx="8229600" cy="487362"/>
          </a:xfrm>
        </p:spPr>
        <p:txBody>
          <a:bodyPr>
            <a:noAutofit/>
          </a:bodyPr>
          <a:lstStyle/>
          <a:p>
            <a:pPr>
              <a:defRPr/>
            </a:pPr>
            <a:r>
              <a:rPr lang="en-US" sz="4000" dirty="0"/>
              <a:t>Inflammation</a:t>
            </a:r>
          </a:p>
        </p:txBody>
      </p:sp>
      <p:sp>
        <p:nvSpPr>
          <p:cNvPr id="14341" name="Text Box 8"/>
          <p:cNvSpPr txBox="1">
            <a:spLocks noChangeArrowheads="1"/>
          </p:cNvSpPr>
          <p:nvPr/>
        </p:nvSpPr>
        <p:spPr bwMode="auto">
          <a:xfrm>
            <a:off x="251546" y="1108923"/>
            <a:ext cx="647919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eaLnBrk="1" hangingPunct="1">
              <a:spcBef>
                <a:spcPct val="0"/>
              </a:spcBef>
              <a:buClrTx/>
              <a:buSzTx/>
              <a:buFontTx/>
              <a:buNone/>
            </a:pPr>
            <a:r>
              <a:rPr lang="en-US" sz="2400" dirty="0" smtClean="0">
                <a:latin typeface="Arial" panose="020B0604020202020204" pitchFamily="34" charset="0"/>
              </a:rPr>
              <a:t>Mast cells store histamine which is released at the site of tissue damage. </a:t>
            </a:r>
          </a:p>
          <a:p>
            <a:pPr eaLnBrk="1" hangingPunct="1">
              <a:spcBef>
                <a:spcPct val="0"/>
              </a:spcBef>
              <a:buClrTx/>
              <a:buSzTx/>
              <a:buFontTx/>
              <a:buNone/>
            </a:pPr>
            <a:endParaRPr lang="en-US" sz="2400" dirty="0">
              <a:latin typeface="Arial" panose="020B0604020202020204" pitchFamily="34" charset="0"/>
            </a:endParaRPr>
          </a:p>
          <a:p>
            <a:pPr eaLnBrk="1" hangingPunct="1">
              <a:spcBef>
                <a:spcPct val="0"/>
              </a:spcBef>
              <a:buClrTx/>
              <a:buSzTx/>
              <a:buFontTx/>
              <a:buNone/>
            </a:pPr>
            <a:r>
              <a:rPr lang="en-US" sz="2400" dirty="0" smtClean="0">
                <a:latin typeface="Arial" panose="020B0604020202020204" pitchFamily="34" charset="0"/>
              </a:rPr>
              <a:t>Symptoms </a:t>
            </a:r>
            <a:r>
              <a:rPr lang="en-US" sz="2400" dirty="0">
                <a:latin typeface="Arial" panose="020B0604020202020204" pitchFamily="34" charset="0"/>
              </a:rPr>
              <a:t>of inflammation:</a:t>
            </a:r>
          </a:p>
          <a:p>
            <a:pPr eaLnBrk="1" hangingPunct="1">
              <a:spcBef>
                <a:spcPct val="0"/>
              </a:spcBef>
              <a:buClrTx/>
              <a:buSzTx/>
              <a:buFontTx/>
              <a:buNone/>
            </a:pPr>
            <a:endParaRPr lang="en-US" sz="2400" dirty="0">
              <a:latin typeface="Arial" panose="020B0604020202020204" pitchFamily="34" charset="0"/>
            </a:endParaRPr>
          </a:p>
          <a:p>
            <a:pPr eaLnBrk="1" hangingPunct="1">
              <a:spcBef>
                <a:spcPct val="0"/>
              </a:spcBef>
              <a:buClrTx/>
              <a:buSzTx/>
              <a:buFontTx/>
              <a:buChar char="-"/>
            </a:pPr>
            <a:r>
              <a:rPr lang="en-US" sz="2400" dirty="0">
                <a:latin typeface="Arial" panose="020B0604020202020204" pitchFamily="34" charset="0"/>
              </a:rPr>
              <a:t> Redness</a:t>
            </a:r>
          </a:p>
          <a:p>
            <a:pPr eaLnBrk="1" hangingPunct="1">
              <a:spcBef>
                <a:spcPct val="0"/>
              </a:spcBef>
              <a:buClrTx/>
              <a:buSzTx/>
              <a:buFontTx/>
              <a:buChar char="-"/>
            </a:pPr>
            <a:r>
              <a:rPr lang="en-US" sz="2400" dirty="0">
                <a:latin typeface="Arial" panose="020B0604020202020204" pitchFamily="34" charset="0"/>
              </a:rPr>
              <a:t> heat</a:t>
            </a:r>
          </a:p>
          <a:p>
            <a:pPr eaLnBrk="1" hangingPunct="1">
              <a:spcBef>
                <a:spcPct val="0"/>
              </a:spcBef>
              <a:buClrTx/>
              <a:buSzTx/>
              <a:buFontTx/>
              <a:buChar char="-"/>
            </a:pPr>
            <a:r>
              <a:rPr lang="en-US" sz="2400" dirty="0">
                <a:latin typeface="Arial" panose="020B0604020202020204" pitchFamily="34" charset="0"/>
              </a:rPr>
              <a:t> Swelling</a:t>
            </a:r>
          </a:p>
          <a:p>
            <a:pPr eaLnBrk="1" hangingPunct="1">
              <a:spcBef>
                <a:spcPct val="0"/>
              </a:spcBef>
              <a:buClrTx/>
              <a:buSzTx/>
              <a:buFontTx/>
              <a:buChar char="-"/>
            </a:pPr>
            <a:r>
              <a:rPr lang="en-US" sz="2400" dirty="0">
                <a:latin typeface="Arial" panose="020B0604020202020204" pitchFamily="34" charset="0"/>
              </a:rPr>
              <a:t>- pain</a:t>
            </a:r>
          </a:p>
          <a:p>
            <a:pPr eaLnBrk="1" hangingPunct="1">
              <a:spcBef>
                <a:spcPct val="0"/>
              </a:spcBef>
              <a:buClrTx/>
              <a:buSzTx/>
              <a:buFontTx/>
              <a:buChar char="-"/>
            </a:pPr>
            <a:endParaRPr lang="en-US" sz="2400" dirty="0" smtClean="0">
              <a:latin typeface="Arial" panose="020B0604020202020204" pitchFamily="34" charset="0"/>
            </a:endParaRPr>
          </a:p>
          <a:p>
            <a:pPr eaLnBrk="1" hangingPunct="1">
              <a:spcBef>
                <a:spcPct val="0"/>
              </a:spcBef>
              <a:buClrTx/>
              <a:buSzTx/>
              <a:buFontTx/>
              <a:buChar char="-"/>
            </a:pPr>
            <a:r>
              <a:rPr lang="en-US" sz="2400" dirty="0" smtClean="0">
                <a:latin typeface="Arial" panose="020B0604020202020204" pitchFamily="34" charset="0"/>
              </a:rPr>
              <a:t> Various chemical signals attract neutrophils and macrophages. </a:t>
            </a:r>
          </a:p>
          <a:p>
            <a:pPr eaLnBrk="1" hangingPunct="1">
              <a:spcBef>
                <a:spcPct val="0"/>
              </a:spcBef>
              <a:buClrTx/>
              <a:buSzTx/>
              <a:buFontTx/>
              <a:buChar char="-"/>
            </a:pPr>
            <a:endParaRPr lang="en-US" sz="2400" dirty="0">
              <a:latin typeface="Arial" panose="020B0604020202020204" pitchFamily="34" charset="0"/>
            </a:endParaRPr>
          </a:p>
          <a:p>
            <a:pPr eaLnBrk="1" hangingPunct="1">
              <a:spcBef>
                <a:spcPct val="0"/>
              </a:spcBef>
              <a:buClrTx/>
              <a:buSzTx/>
              <a:buFontTx/>
              <a:buChar char="-"/>
            </a:pPr>
            <a:r>
              <a:rPr lang="en-US" sz="2400" dirty="0" smtClean="0">
                <a:latin typeface="Arial" panose="020B0604020202020204" pitchFamily="34" charset="0"/>
              </a:rPr>
              <a:t>Macrophages </a:t>
            </a:r>
            <a:r>
              <a:rPr lang="en-US" sz="2400" dirty="0">
                <a:latin typeface="Arial" panose="020B0604020202020204" pitchFamily="34" charset="0"/>
              </a:rPr>
              <a:t>phagocytize foreign matter and use enzymes to break it down</a:t>
            </a:r>
          </a:p>
        </p:txBody>
      </p:sp>
    </p:spTree>
    <p:extLst>
      <p:ext uri="{BB962C8B-B14F-4D97-AF65-F5344CB8AC3E}">
        <p14:creationId xmlns:p14="http://schemas.microsoft.com/office/powerpoint/2010/main" val="934684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Inflammation Fever</a:t>
            </a:r>
            <a:endParaRPr lang="en-US" dirty="0"/>
          </a:p>
        </p:txBody>
      </p:sp>
      <p:sp>
        <p:nvSpPr>
          <p:cNvPr id="3" name="Content Placeholder 2"/>
          <p:cNvSpPr>
            <a:spLocks noGrp="1"/>
          </p:cNvSpPr>
          <p:nvPr>
            <p:ph sz="half" idx="1"/>
          </p:nvPr>
        </p:nvSpPr>
        <p:spPr>
          <a:xfrm>
            <a:off x="838200" y="1825624"/>
            <a:ext cx="10515600" cy="4763711"/>
          </a:xfrm>
        </p:spPr>
        <p:txBody>
          <a:bodyPr>
            <a:normAutofit fontScale="92500" lnSpcReduction="20000"/>
          </a:bodyPr>
          <a:lstStyle/>
          <a:p>
            <a:pPr marL="0" indent="0">
              <a:buNone/>
            </a:pPr>
            <a:r>
              <a:rPr lang="en-US" dirty="0" smtClean="0"/>
              <a:t>Small injuries result in localized inflammation but larger injuries or infection may trigger a </a:t>
            </a:r>
            <a:r>
              <a:rPr lang="en-US" b="1" dirty="0" smtClean="0"/>
              <a:t>systemic response</a:t>
            </a:r>
            <a:r>
              <a:rPr lang="en-US" dirty="0" smtClean="0"/>
              <a:t>.</a:t>
            </a:r>
          </a:p>
          <a:p>
            <a:pPr marL="0" indent="0">
              <a:buNone/>
            </a:pPr>
            <a:endParaRPr lang="en-US" sz="1300" dirty="0"/>
          </a:p>
          <a:p>
            <a:pPr marL="0" indent="0">
              <a:buNone/>
            </a:pPr>
            <a:r>
              <a:rPr lang="en-US" dirty="0" smtClean="0"/>
              <a:t>White blood cells will be produced and injured or infected tissue may secrete molecules stimulating the release of additional neutrophils</a:t>
            </a:r>
          </a:p>
          <a:p>
            <a:pPr marL="0" indent="0">
              <a:buNone/>
            </a:pPr>
            <a:endParaRPr lang="en-US" sz="1300" dirty="0"/>
          </a:p>
          <a:p>
            <a:pPr marL="0" indent="0">
              <a:buNone/>
            </a:pPr>
            <a:r>
              <a:rPr lang="en-US" dirty="0" smtClean="0"/>
              <a:t>Many activated macrophages (and some toxins released by pathogens) can reset the bodies temperature to a higher level.</a:t>
            </a:r>
          </a:p>
          <a:p>
            <a:pPr marL="0" indent="0">
              <a:buNone/>
            </a:pPr>
            <a:endParaRPr lang="en-US" sz="1200" dirty="0"/>
          </a:p>
          <a:p>
            <a:pPr marL="0" indent="0">
              <a:buNone/>
            </a:pPr>
            <a:r>
              <a:rPr lang="en-US" dirty="0" smtClean="0"/>
              <a:t>The increased temperature may help in phagocytosis and accelerate tissue repair.</a:t>
            </a:r>
          </a:p>
          <a:p>
            <a:pPr marL="0" indent="0">
              <a:buNone/>
            </a:pPr>
            <a:endParaRPr lang="en-US" sz="1100" dirty="0"/>
          </a:p>
          <a:p>
            <a:pPr marL="0" indent="0">
              <a:buNone/>
            </a:pPr>
            <a:r>
              <a:rPr lang="en-US" dirty="0" smtClean="0"/>
              <a:t>Certain bacterial infections can result in an overwhelming systemic inflammatory response leading to septic shock. This results in very low blood pressure and low blood flow. It is fatal in about one-third of the cases. </a:t>
            </a:r>
            <a:endParaRPr lang="en-US" dirty="0"/>
          </a:p>
        </p:txBody>
      </p:sp>
    </p:spTree>
    <p:extLst>
      <p:ext uri="{BB962C8B-B14F-4D97-AF65-F5344CB8AC3E}">
        <p14:creationId xmlns:p14="http://schemas.microsoft.com/office/powerpoint/2010/main" val="2728149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5522" y="180370"/>
            <a:ext cx="8229600" cy="715962"/>
          </a:xfrm>
        </p:spPr>
        <p:txBody>
          <a:bodyPr/>
          <a:lstStyle/>
          <a:p>
            <a:pPr>
              <a:defRPr/>
            </a:pPr>
            <a:r>
              <a:rPr lang="en-US" sz="3600" dirty="0"/>
              <a:t>Interferon</a:t>
            </a:r>
          </a:p>
        </p:txBody>
      </p:sp>
      <p:sp>
        <p:nvSpPr>
          <p:cNvPr id="15363" name="Rectangle 3"/>
          <p:cNvSpPr>
            <a:spLocks noGrp="1" noChangeArrowheads="1"/>
          </p:cNvSpPr>
          <p:nvPr>
            <p:ph idx="1"/>
          </p:nvPr>
        </p:nvSpPr>
        <p:spPr>
          <a:xfrm>
            <a:off x="461913" y="1219201"/>
            <a:ext cx="11293312" cy="4906963"/>
          </a:xfrm>
        </p:spPr>
        <p:txBody>
          <a:bodyPr/>
          <a:lstStyle/>
          <a:p>
            <a:pPr eaLnBrk="1" hangingPunct="1"/>
            <a:r>
              <a:rPr lang="en-US" sz="2400" dirty="0"/>
              <a:t>Protein secreted by a cell currently infected by a virus</a:t>
            </a:r>
          </a:p>
          <a:p>
            <a:pPr eaLnBrk="1" hangingPunct="1"/>
            <a:endParaRPr lang="en-US" sz="2400" dirty="0"/>
          </a:p>
          <a:p>
            <a:pPr eaLnBrk="1" hangingPunct="1"/>
            <a:r>
              <a:rPr lang="en-US" sz="2400" dirty="0"/>
              <a:t>Interferon warns the neighboring cells of the impending viral infection</a:t>
            </a:r>
          </a:p>
          <a:p>
            <a:pPr eaLnBrk="1" hangingPunct="1"/>
            <a:endParaRPr lang="en-US" sz="2400" dirty="0"/>
          </a:p>
          <a:p>
            <a:pPr eaLnBrk="1" hangingPunct="1"/>
            <a:r>
              <a:rPr lang="en-US" sz="2400" dirty="0"/>
              <a:t>The neighboring cells synthesize proteins that will block the virus from hijacking the cell DNA replication machinery</a:t>
            </a:r>
          </a:p>
          <a:p>
            <a:pPr eaLnBrk="1" hangingPunct="1">
              <a:buFontTx/>
              <a:buNone/>
            </a:pPr>
            <a:endParaRPr lang="en-US" sz="2400" dirty="0"/>
          </a:p>
          <a:p>
            <a:pPr eaLnBrk="1" hangingPunct="1">
              <a:buFontTx/>
              <a:buNone/>
            </a:pPr>
            <a:r>
              <a:rPr lang="en-US" sz="2400" dirty="0"/>
              <a:t>Animation:</a:t>
            </a:r>
          </a:p>
          <a:p>
            <a:pPr eaLnBrk="1" hangingPunct="1">
              <a:buFontTx/>
              <a:buNone/>
            </a:pPr>
            <a:r>
              <a:rPr lang="en-US" sz="2400" dirty="0">
                <a:solidFill>
                  <a:srgbClr val="00B050"/>
                </a:solidFill>
                <a:latin typeface="Arial" panose="020B0604020202020204" pitchFamily="34" charset="0"/>
                <a:hlinkClick r:id="rId2"/>
              </a:rPr>
              <a:t>http://people.eku.edu/ritchisong/interferon2.gif</a:t>
            </a:r>
            <a:endParaRPr lang="en-US" sz="2400" dirty="0">
              <a:solidFill>
                <a:srgbClr val="00B050"/>
              </a:solidFill>
              <a:latin typeface="Arial" panose="020B0604020202020204" pitchFamily="34" charset="0"/>
            </a:endParaRPr>
          </a:p>
          <a:p>
            <a:pPr eaLnBrk="1" hangingPunct="1">
              <a:buFontTx/>
              <a:buNone/>
            </a:pPr>
            <a:endParaRPr lang="en-US" sz="2400" dirty="0"/>
          </a:p>
        </p:txBody>
      </p:sp>
    </p:spTree>
    <p:extLst>
      <p:ext uri="{BB962C8B-B14F-4D97-AF65-F5344CB8AC3E}">
        <p14:creationId xmlns:p14="http://schemas.microsoft.com/office/powerpoint/2010/main" val="2774029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classes.midlandstech.edu/carterp/courses/bio225/chap16/Slid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08" y="100405"/>
            <a:ext cx="11750480" cy="656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53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8"/>
            <a:ext cx="8229600" cy="639762"/>
          </a:xfrm>
        </p:spPr>
        <p:txBody>
          <a:bodyPr/>
          <a:lstStyle/>
          <a:p>
            <a:pPr>
              <a:defRPr/>
            </a:pPr>
            <a:r>
              <a:rPr lang="en-US" sz="3200"/>
              <a:t>Complement system</a:t>
            </a:r>
          </a:p>
        </p:txBody>
      </p:sp>
      <p:sp>
        <p:nvSpPr>
          <p:cNvPr id="16387" name="Rectangle 4"/>
          <p:cNvSpPr>
            <a:spLocks noGrp="1" noChangeArrowheads="1"/>
          </p:cNvSpPr>
          <p:nvPr>
            <p:ph sz="half" idx="1"/>
          </p:nvPr>
        </p:nvSpPr>
        <p:spPr>
          <a:xfrm>
            <a:off x="188536" y="1066801"/>
            <a:ext cx="6059864" cy="5059363"/>
          </a:xfrm>
        </p:spPr>
        <p:txBody>
          <a:bodyPr>
            <a:normAutofit lnSpcReduction="10000"/>
          </a:bodyPr>
          <a:lstStyle/>
          <a:p>
            <a:pPr marL="0" indent="0" eaLnBrk="1" hangingPunct="1">
              <a:lnSpc>
                <a:spcPct val="90000"/>
              </a:lnSpc>
              <a:buNone/>
            </a:pPr>
            <a:r>
              <a:rPr lang="en-US" sz="2400" dirty="0" smtClean="0"/>
              <a:t>Complement system consist of roughly 30 proteins that function together to fight infection. </a:t>
            </a:r>
          </a:p>
          <a:p>
            <a:pPr eaLnBrk="1" hangingPunct="1">
              <a:lnSpc>
                <a:spcPct val="90000"/>
              </a:lnSpc>
            </a:pPr>
            <a:endParaRPr lang="en-US" sz="2400" dirty="0"/>
          </a:p>
          <a:p>
            <a:pPr eaLnBrk="1" hangingPunct="1">
              <a:lnSpc>
                <a:spcPct val="90000"/>
              </a:lnSpc>
            </a:pPr>
            <a:r>
              <a:rPr lang="en-US" sz="2400" dirty="0" smtClean="0"/>
              <a:t>Complement </a:t>
            </a:r>
            <a:r>
              <a:rPr lang="en-US" sz="2400" dirty="0"/>
              <a:t>proteins become activated either by direct contact with a pathogen or by contact with a bound antibody.</a:t>
            </a:r>
          </a:p>
          <a:p>
            <a:pPr eaLnBrk="1" hangingPunct="1">
              <a:lnSpc>
                <a:spcPct val="90000"/>
              </a:lnSpc>
            </a:pPr>
            <a:endParaRPr lang="en-US" sz="1200" dirty="0"/>
          </a:p>
          <a:p>
            <a:pPr eaLnBrk="1" hangingPunct="1">
              <a:lnSpc>
                <a:spcPct val="90000"/>
              </a:lnSpc>
            </a:pPr>
            <a:r>
              <a:rPr lang="en-US" sz="2400" dirty="0"/>
              <a:t>In an activated state, they form a complex which opens a hole in a pathogen’s cell membrane  </a:t>
            </a:r>
            <a:r>
              <a:rPr lang="en-US" sz="2400" dirty="0">
                <a:sym typeface="Wingdings" panose="05000000000000000000" pitchFamily="2" charset="2"/>
              </a:rPr>
              <a:t></a:t>
            </a:r>
            <a:r>
              <a:rPr lang="en-US" sz="2400" dirty="0"/>
              <a:t> bacterial </a:t>
            </a:r>
            <a:r>
              <a:rPr lang="en-US" sz="2400" dirty="0" err="1"/>
              <a:t>lysis</a:t>
            </a:r>
            <a:endParaRPr lang="en-US" sz="2400" dirty="0"/>
          </a:p>
          <a:p>
            <a:pPr eaLnBrk="1" hangingPunct="1">
              <a:lnSpc>
                <a:spcPct val="90000"/>
              </a:lnSpc>
            </a:pPr>
            <a:endParaRPr lang="en-US" sz="2400" dirty="0"/>
          </a:p>
          <a:p>
            <a:pPr eaLnBrk="1" hangingPunct="1">
              <a:lnSpc>
                <a:spcPct val="90000"/>
              </a:lnSpc>
            </a:pPr>
            <a:r>
              <a:rPr lang="en-US" sz="2400" dirty="0"/>
              <a:t>Complement system also promotes inflammation</a:t>
            </a:r>
          </a:p>
        </p:txBody>
      </p:sp>
      <p:pic>
        <p:nvPicPr>
          <p:cNvPr id="16388" name="Picture 6" descr="figure_23_04_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0730" y="4419600"/>
            <a:ext cx="6444633" cy="2475576"/>
          </a:xfrm>
          <a:noFill/>
        </p:spPr>
      </p:pic>
      <p:pic>
        <p:nvPicPr>
          <p:cNvPr id="16389" name="Picture 8" descr="comp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278595"/>
            <a:ext cx="3815498" cy="365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8232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99647" y="149258"/>
            <a:ext cx="7242048" cy="1143000"/>
          </a:xfrm>
        </p:spPr>
        <p:txBody>
          <a:bodyPr/>
          <a:lstStyle/>
          <a:p>
            <a:pPr>
              <a:defRPr/>
            </a:pPr>
            <a:r>
              <a:rPr lang="en-US" sz="3200" dirty="0"/>
              <a:t>Natural Killer cells = NK cells</a:t>
            </a:r>
          </a:p>
        </p:txBody>
      </p:sp>
      <p:sp>
        <p:nvSpPr>
          <p:cNvPr id="17411" name="Rectangle 4"/>
          <p:cNvSpPr>
            <a:spLocks noGrp="1" noChangeArrowheads="1"/>
          </p:cNvSpPr>
          <p:nvPr>
            <p:ph sz="half" idx="1"/>
          </p:nvPr>
        </p:nvSpPr>
        <p:spPr>
          <a:xfrm>
            <a:off x="216817" y="1292259"/>
            <a:ext cx="6457360" cy="4833906"/>
          </a:xfrm>
        </p:spPr>
        <p:txBody>
          <a:bodyPr>
            <a:normAutofit fontScale="92500" lnSpcReduction="20000"/>
          </a:bodyPr>
          <a:lstStyle/>
          <a:p>
            <a:pPr eaLnBrk="1" hangingPunct="1">
              <a:lnSpc>
                <a:spcPct val="90000"/>
              </a:lnSpc>
            </a:pPr>
            <a:r>
              <a:rPr lang="en-US" dirty="0" smtClean="0"/>
              <a:t>Able to recognize a wide range of pathogens without prior exposure</a:t>
            </a:r>
          </a:p>
          <a:p>
            <a:pPr marL="0" indent="0" eaLnBrk="1" hangingPunct="1">
              <a:lnSpc>
                <a:spcPct val="90000"/>
              </a:lnSpc>
              <a:buNone/>
            </a:pPr>
            <a:r>
              <a:rPr lang="en-US" dirty="0" smtClean="0"/>
              <a:t> </a:t>
            </a:r>
          </a:p>
          <a:p>
            <a:pPr eaLnBrk="1" hangingPunct="1">
              <a:lnSpc>
                <a:spcPct val="90000"/>
              </a:lnSpc>
            </a:pPr>
            <a:r>
              <a:rPr lang="en-US" dirty="0" smtClean="0"/>
              <a:t>When recognition and binding occur, the NK cells destroy the pathogen through cell </a:t>
            </a:r>
            <a:r>
              <a:rPr lang="en-US" dirty="0" err="1" smtClean="0"/>
              <a:t>lysis</a:t>
            </a:r>
            <a:endParaRPr lang="en-US" dirty="0" smtClean="0"/>
          </a:p>
          <a:p>
            <a:pPr eaLnBrk="1" hangingPunct="1">
              <a:lnSpc>
                <a:spcPct val="90000"/>
              </a:lnSpc>
            </a:pPr>
            <a:endParaRPr lang="en-US" dirty="0"/>
          </a:p>
          <a:p>
            <a:pPr eaLnBrk="1" hangingPunct="1">
              <a:lnSpc>
                <a:spcPct val="90000"/>
              </a:lnSpc>
            </a:pPr>
            <a:r>
              <a:rPr lang="en-US" dirty="0" smtClean="0"/>
              <a:t>With the exception of red blood cells all cells in the body usually have a protein called I MHC on their surface. </a:t>
            </a:r>
          </a:p>
          <a:p>
            <a:pPr eaLnBrk="1" hangingPunct="1">
              <a:lnSpc>
                <a:spcPct val="90000"/>
              </a:lnSpc>
            </a:pPr>
            <a:endParaRPr lang="en-US" dirty="0"/>
          </a:p>
          <a:p>
            <a:pPr eaLnBrk="1" hangingPunct="1">
              <a:lnSpc>
                <a:spcPct val="90000"/>
              </a:lnSpc>
            </a:pPr>
            <a:r>
              <a:rPr lang="en-US" dirty="0" smtClean="0"/>
              <a:t>Following infection or conversion to a cancerous state many cells stop expressing this protein. </a:t>
            </a:r>
          </a:p>
        </p:txBody>
      </p:sp>
      <p:pic>
        <p:nvPicPr>
          <p:cNvPr id="17412" name="Picture 9" descr="killer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852" y="1292258"/>
            <a:ext cx="4324450" cy="448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073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MHC Molecules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Antigen recognition begins with a pathogen either infecting or being engulfed by a host cell.</a:t>
            </a:r>
          </a:p>
          <a:p>
            <a:pPr marL="0" indent="0">
              <a:buNone/>
            </a:pPr>
            <a:endParaRPr lang="en-US" dirty="0"/>
          </a:p>
          <a:p>
            <a:pPr marL="0" indent="0">
              <a:buNone/>
            </a:pPr>
            <a:r>
              <a:rPr lang="en-US" dirty="0" smtClean="0"/>
              <a:t>Once inside enzymes cleave the pathogen protein into smaller fragments. </a:t>
            </a:r>
          </a:p>
          <a:p>
            <a:pPr marL="0" indent="0">
              <a:buNone/>
            </a:pPr>
            <a:endParaRPr lang="en-US" dirty="0"/>
          </a:p>
          <a:p>
            <a:pPr marL="0" indent="0">
              <a:buNone/>
            </a:pPr>
            <a:r>
              <a:rPr lang="en-US" dirty="0" smtClean="0"/>
              <a:t>These fragments then bind to MHC molecules inside the cell. </a:t>
            </a:r>
          </a:p>
          <a:p>
            <a:pPr marL="0" indent="0">
              <a:buNone/>
            </a:pPr>
            <a:endParaRPr lang="en-US" dirty="0"/>
          </a:p>
          <a:p>
            <a:pPr marL="0" indent="0">
              <a:buNone/>
            </a:pPr>
            <a:r>
              <a:rPr lang="en-US" dirty="0" smtClean="0"/>
              <a:t>MHC is then bound to the cell surface in a process called </a:t>
            </a:r>
            <a:r>
              <a:rPr lang="en-US" b="1" dirty="0" smtClean="0"/>
              <a:t>antigen presentation</a:t>
            </a:r>
            <a:r>
              <a:rPr lang="en-US" dirty="0" smtClean="0"/>
              <a:t>.</a:t>
            </a:r>
          </a:p>
          <a:p>
            <a:pPr marL="0" indent="0">
              <a:buNone/>
            </a:pPr>
            <a:endParaRPr lang="en-US" dirty="0"/>
          </a:p>
          <a:p>
            <a:pPr marL="0" indent="0">
              <a:buNone/>
            </a:pPr>
            <a:r>
              <a:rPr lang="en-US" dirty="0" smtClean="0"/>
              <a:t>The cell is then targeted for destruction </a:t>
            </a:r>
            <a:endParaRPr lang="en-US" dirty="0"/>
          </a:p>
        </p:txBody>
      </p:sp>
      <p:pic>
        <p:nvPicPr>
          <p:cNvPr id="12290" name="Picture 2" descr="http://bio1152.nicerweb.com/Locked/media/ch43/43_09TcellsAndMHC_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027906"/>
            <a:ext cx="5892903" cy="474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520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5862276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28600"/>
            <a:ext cx="7242048" cy="1143000"/>
          </a:xfrm>
        </p:spPr>
        <p:txBody>
          <a:bodyPr/>
          <a:lstStyle/>
          <a:p>
            <a:pPr>
              <a:defRPr/>
            </a:pPr>
            <a:r>
              <a:rPr lang="en-US" dirty="0" smtClean="0"/>
              <a:t>Infection</a:t>
            </a:r>
            <a:endParaRPr lang="en-US" dirty="0"/>
          </a:p>
        </p:txBody>
      </p:sp>
      <p:sp>
        <p:nvSpPr>
          <p:cNvPr id="8195" name="Content Placeholder 4"/>
          <p:cNvSpPr>
            <a:spLocks noGrp="1"/>
          </p:cNvSpPr>
          <p:nvPr>
            <p:ph sz="half" idx="1"/>
          </p:nvPr>
        </p:nvSpPr>
        <p:spPr>
          <a:xfrm>
            <a:off x="548641" y="1097280"/>
            <a:ext cx="3521075" cy="5577839"/>
          </a:xfrm>
        </p:spPr>
        <p:txBody>
          <a:bodyPr>
            <a:normAutofit lnSpcReduction="10000"/>
          </a:bodyPr>
          <a:lstStyle/>
          <a:p>
            <a:pPr eaLnBrk="1" hangingPunct="1"/>
            <a:r>
              <a:rPr lang="en-US" dirty="0" smtClean="0"/>
              <a:t>Infection disturbs homeostasis</a:t>
            </a:r>
          </a:p>
          <a:p>
            <a:pPr eaLnBrk="1" hangingPunct="1"/>
            <a:endParaRPr lang="en-US" dirty="0" smtClean="0"/>
          </a:p>
          <a:p>
            <a:pPr eaLnBrk="1" hangingPunct="1"/>
            <a:r>
              <a:rPr lang="en-US" dirty="0" smtClean="0"/>
              <a:t>Plants and animals are constantly under attack from bacteria, viruses, </a:t>
            </a:r>
            <a:r>
              <a:rPr lang="en-US" dirty="0" err="1" smtClean="0"/>
              <a:t>protists</a:t>
            </a:r>
            <a:r>
              <a:rPr lang="en-US" dirty="0" smtClean="0"/>
              <a:t> and fungi</a:t>
            </a:r>
          </a:p>
          <a:p>
            <a:pPr eaLnBrk="1" hangingPunct="1"/>
            <a:endParaRPr lang="en-US" dirty="0" smtClean="0"/>
          </a:p>
          <a:p>
            <a:pPr eaLnBrk="1" hangingPunct="1"/>
            <a:r>
              <a:rPr lang="en-US" dirty="0" smtClean="0"/>
              <a:t>Plants and animals have a variety of chemical defenses against infection</a:t>
            </a:r>
          </a:p>
        </p:txBody>
      </p:sp>
      <p:sp>
        <p:nvSpPr>
          <p:cNvPr id="8196" name="Content Placeholder 5"/>
          <p:cNvSpPr>
            <a:spLocks noGrp="1"/>
          </p:cNvSpPr>
          <p:nvPr>
            <p:ph sz="half" idx="2"/>
          </p:nvPr>
        </p:nvSpPr>
        <p:spPr>
          <a:xfrm>
            <a:off x="5702301" y="1600201"/>
            <a:ext cx="3521075" cy="4525963"/>
          </a:xfrm>
        </p:spPr>
        <p:txBody>
          <a:bodyPr>
            <a:normAutofit lnSpcReduction="10000"/>
          </a:bodyPr>
          <a:lstStyle/>
          <a:p>
            <a:pPr eaLnBrk="1" hangingPunct="1"/>
            <a:endParaRPr lang="en-US" smtClean="0"/>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314" y="672782"/>
            <a:ext cx="5810885" cy="581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74633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936112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Immune System Evasion</a:t>
            </a:r>
            <a:endParaRPr lang="en-US" dirty="0"/>
          </a:p>
        </p:txBody>
      </p:sp>
      <p:sp>
        <p:nvSpPr>
          <p:cNvPr id="3" name="Content Placeholder 2"/>
          <p:cNvSpPr>
            <a:spLocks noGrp="1"/>
          </p:cNvSpPr>
          <p:nvPr>
            <p:ph sz="half" idx="1"/>
          </p:nvPr>
        </p:nvSpPr>
        <p:spPr/>
        <p:txBody>
          <a:bodyPr/>
          <a:lstStyle/>
          <a:p>
            <a:pPr marL="0" indent="0">
              <a:buNone/>
            </a:pPr>
            <a:r>
              <a:rPr lang="en-US" dirty="0" smtClean="0"/>
              <a:t>Some pathogens are able to mask their polysaccharides thus avoiding detection – </a:t>
            </a:r>
            <a:r>
              <a:rPr lang="en-US" i="1" dirty="0" smtClean="0"/>
              <a:t>Streptococcus </a:t>
            </a:r>
            <a:r>
              <a:rPr lang="en-US" i="1" dirty="0" err="1" smtClean="0"/>
              <a:t>pneumoniae</a:t>
            </a:r>
            <a:endParaRPr lang="en-US" i="1" dirty="0"/>
          </a:p>
        </p:txBody>
      </p:sp>
      <p:sp>
        <p:nvSpPr>
          <p:cNvPr id="4" name="Content Placeholder 3"/>
          <p:cNvSpPr>
            <a:spLocks noGrp="1"/>
          </p:cNvSpPr>
          <p:nvPr>
            <p:ph sz="half" idx="2"/>
          </p:nvPr>
        </p:nvSpPr>
        <p:spPr/>
        <p:txBody>
          <a:bodyPr/>
          <a:lstStyle/>
          <a:p>
            <a:pPr marL="0" indent="0">
              <a:buNone/>
            </a:pPr>
            <a:r>
              <a:rPr lang="en-US" dirty="0" smtClean="0"/>
              <a:t>Other pathogens are able to resist breakdown by lysosomes following phagocytosis – The bacterium that causes tuberculosis.</a:t>
            </a:r>
            <a:endParaRPr lang="en-US" dirty="0"/>
          </a:p>
        </p:txBody>
      </p:sp>
      <p:pic>
        <p:nvPicPr>
          <p:cNvPr id="8194" name="Picture 2" descr="http://streptococcus-pneumoniae.org/streptococcus_pneumonia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26" r="3489"/>
          <a:stretch/>
        </p:blipFill>
        <p:spPr bwMode="auto">
          <a:xfrm>
            <a:off x="1687397" y="3858420"/>
            <a:ext cx="2696067" cy="2152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uberculosis-x-r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527" y="4001294"/>
            <a:ext cx="2346489"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492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Acquired Immunity</a:t>
            </a:r>
            <a:endParaRPr lang="en-US" dirty="0"/>
          </a:p>
        </p:txBody>
      </p:sp>
      <p:sp>
        <p:nvSpPr>
          <p:cNvPr id="7" name="Text Placeholder 6"/>
          <p:cNvSpPr>
            <a:spLocks noGrp="1"/>
          </p:cNvSpPr>
          <p:nvPr>
            <p:ph type="body" idx="1"/>
          </p:nvPr>
        </p:nvSpPr>
        <p:spPr/>
        <p:txBody>
          <a:bodyPr/>
          <a:lstStyle/>
          <a:p>
            <a:endParaRPr lang="en-US"/>
          </a:p>
        </p:txBody>
      </p:sp>
      <p:pic>
        <p:nvPicPr>
          <p:cNvPr id="4098" name="Picture 2" descr="https://encrypted-tbn0.gstatic.com/images?q=tbn:ANd9GcQr5gZAjGhK8Y0Aqch7-s7gLx5_RiGqlqDizfbPOhQYEYXJhT8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356" y="257976"/>
            <a:ext cx="30003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70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7" y="282804"/>
            <a:ext cx="3932237" cy="662233"/>
          </a:xfrm>
        </p:spPr>
        <p:txBody>
          <a:bodyPr/>
          <a:lstStyle/>
          <a:p>
            <a:r>
              <a:rPr lang="en-US" dirty="0" smtClean="0"/>
              <a:t>Lymphocytes</a:t>
            </a:r>
            <a:endParaRPr lang="en-US" dirty="0"/>
          </a:p>
        </p:txBody>
      </p:sp>
      <p:sp>
        <p:nvSpPr>
          <p:cNvPr id="6" name="Text Placeholder 5"/>
          <p:cNvSpPr>
            <a:spLocks noGrp="1"/>
          </p:cNvSpPr>
          <p:nvPr>
            <p:ph type="body" sz="half" idx="2"/>
          </p:nvPr>
        </p:nvSpPr>
        <p:spPr>
          <a:xfrm>
            <a:off x="839787" y="1208986"/>
            <a:ext cx="3932237" cy="5286081"/>
          </a:xfrm>
        </p:spPr>
        <p:txBody>
          <a:bodyPr>
            <a:normAutofit/>
          </a:bodyPr>
          <a:lstStyle/>
          <a:p>
            <a:r>
              <a:rPr lang="en-US" sz="2400" dirty="0" smtClean="0"/>
              <a:t>Lymphocytes consist of B cells and T cells and are critical to the acquired immune defense.</a:t>
            </a:r>
          </a:p>
          <a:p>
            <a:endParaRPr lang="en-US" sz="2400" dirty="0"/>
          </a:p>
          <a:p>
            <a:r>
              <a:rPr lang="en-US" sz="2400" dirty="0" smtClean="0"/>
              <a:t>Lymphocytes are made in the bone marrow. Cells that migrate from the bone marrow to the thymus become T cells.</a:t>
            </a:r>
          </a:p>
          <a:p>
            <a:endParaRPr lang="en-US" sz="2400" dirty="0"/>
          </a:p>
          <a:p>
            <a:r>
              <a:rPr lang="en-US" sz="2400" dirty="0" smtClean="0"/>
              <a:t>Cells that mature in the bone marrow become B cells. </a:t>
            </a:r>
          </a:p>
          <a:p>
            <a:endParaRPr lang="en-US" sz="2400" dirty="0"/>
          </a:p>
          <a:p>
            <a:endParaRPr lang="en-US" sz="2400" dirty="0" smtClean="0"/>
          </a:p>
          <a:p>
            <a:endParaRPr lang="en-US" sz="2400" dirty="0"/>
          </a:p>
          <a:p>
            <a:endParaRPr lang="en-US" sz="2400" dirty="0" smtClean="0"/>
          </a:p>
          <a:p>
            <a:endParaRPr lang="en-US" sz="2400" dirty="0"/>
          </a:p>
          <a:p>
            <a:endParaRPr lang="en-US" sz="2400" dirty="0"/>
          </a:p>
        </p:txBody>
      </p:sp>
      <p:pic>
        <p:nvPicPr>
          <p:cNvPr id="9218" name="Picture 2" descr="http://zoomify.lumc.edu/histonew/blood/dms101/lymphocyt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9003" y="282804"/>
            <a:ext cx="5480295" cy="3188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79004" y="3751868"/>
            <a:ext cx="5480295" cy="2862322"/>
          </a:xfrm>
          <a:prstGeom prst="rect">
            <a:avLst/>
          </a:prstGeom>
          <a:noFill/>
        </p:spPr>
        <p:txBody>
          <a:bodyPr wrap="square" rtlCol="0">
            <a:spAutoFit/>
          </a:bodyPr>
          <a:lstStyle/>
          <a:p>
            <a:r>
              <a:rPr lang="en-US" dirty="0" smtClean="0"/>
              <a:t>B cells and T cells recognize and inactivate most foreign cells and molecules. Both types o f cell also contribute to </a:t>
            </a:r>
            <a:r>
              <a:rPr lang="en-US" b="1" dirty="0" smtClean="0"/>
              <a:t>immunological memory</a:t>
            </a:r>
            <a:r>
              <a:rPr lang="en-US" dirty="0" smtClean="0"/>
              <a:t>.</a:t>
            </a:r>
          </a:p>
          <a:p>
            <a:endParaRPr lang="en-US" dirty="0"/>
          </a:p>
          <a:p>
            <a:r>
              <a:rPr lang="en-US" dirty="0" smtClean="0"/>
              <a:t>The innate immune system and the acquired immune system do not work independently. Signals from the innate immune response activate lymphocytes. </a:t>
            </a:r>
          </a:p>
          <a:p>
            <a:endParaRPr lang="en-US" dirty="0"/>
          </a:p>
          <a:p>
            <a:r>
              <a:rPr lang="en-US" dirty="0" smtClean="0"/>
              <a:t>Macrophages and dendritic cells release cytokines  after ingesting microbes. These activate lymphocytes. </a:t>
            </a:r>
            <a:endParaRPr lang="en-US" dirty="0"/>
          </a:p>
        </p:txBody>
      </p:sp>
    </p:spTree>
    <p:extLst>
      <p:ext uri="{BB962C8B-B14F-4D97-AF65-F5344CB8AC3E}">
        <p14:creationId xmlns:p14="http://schemas.microsoft.com/office/powerpoint/2010/main" val="26847152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edia.web.britannica.com/eb-media/78/72178-035-D308B7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1435" y="274209"/>
            <a:ext cx="5627802" cy="652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30604"/>
            <a:ext cx="7371761" cy="956821"/>
          </a:xfrm>
        </p:spPr>
        <p:txBody>
          <a:bodyPr>
            <a:noAutofit/>
          </a:bodyPr>
          <a:lstStyle/>
          <a:p>
            <a:r>
              <a:rPr lang="en-US" sz="4000" dirty="0" smtClean="0"/>
              <a:t>Acquired Immunity an Overview</a:t>
            </a:r>
            <a:endParaRPr lang="en-US" sz="4000" dirty="0"/>
          </a:p>
        </p:txBody>
      </p:sp>
      <p:sp>
        <p:nvSpPr>
          <p:cNvPr id="4" name="Text Placeholder 3"/>
          <p:cNvSpPr>
            <a:spLocks noGrp="1"/>
          </p:cNvSpPr>
          <p:nvPr>
            <p:ph type="body" sz="half" idx="2"/>
          </p:nvPr>
        </p:nvSpPr>
        <p:spPr>
          <a:xfrm>
            <a:off x="170485" y="1303256"/>
            <a:ext cx="5890950" cy="5495940"/>
          </a:xfrm>
        </p:spPr>
        <p:txBody>
          <a:bodyPr>
            <a:normAutofit fontScale="92500" lnSpcReduction="10000"/>
          </a:bodyPr>
          <a:lstStyle/>
          <a:p>
            <a:r>
              <a:rPr lang="en-US" sz="2400" dirty="0" smtClean="0"/>
              <a:t>Each B and T cell has many receptor proteins on its surface. </a:t>
            </a:r>
          </a:p>
          <a:p>
            <a:endParaRPr lang="en-US" sz="900" dirty="0"/>
          </a:p>
          <a:p>
            <a:r>
              <a:rPr lang="en-US" sz="2400" dirty="0" smtClean="0"/>
              <a:t>The receptor proteins on each B and T cell are the same but there are many different types of lymphocytic cell.</a:t>
            </a:r>
          </a:p>
          <a:p>
            <a:endParaRPr lang="en-US" sz="900" dirty="0"/>
          </a:p>
          <a:p>
            <a:r>
              <a:rPr lang="en-US" sz="2400" dirty="0" smtClean="0"/>
              <a:t>When a pathogen is engulfed by a phagocytic cell the B and T cells interact with fragments displayed on the surface and become activated.</a:t>
            </a:r>
          </a:p>
          <a:p>
            <a:endParaRPr lang="en-US" sz="900" dirty="0"/>
          </a:p>
          <a:p>
            <a:r>
              <a:rPr lang="en-US" sz="2400" dirty="0" smtClean="0"/>
              <a:t>Activated lymphocytes undergo cell division</a:t>
            </a:r>
          </a:p>
          <a:p>
            <a:endParaRPr lang="en-US" sz="900" dirty="0"/>
          </a:p>
          <a:p>
            <a:r>
              <a:rPr lang="en-US" sz="2400" dirty="0" smtClean="0"/>
              <a:t>Some T cells assist in activating other lymphocytes. Some T cells kill infected host cells. </a:t>
            </a:r>
          </a:p>
          <a:p>
            <a:endParaRPr lang="en-US" sz="900" dirty="0"/>
          </a:p>
          <a:p>
            <a:r>
              <a:rPr lang="en-US" sz="2400" dirty="0" smtClean="0"/>
              <a:t>Specialized B cells secrete soluble receptor proteins that attack foreign molecules. </a:t>
            </a:r>
          </a:p>
          <a:p>
            <a:endParaRPr lang="en-US" sz="2400" dirty="0"/>
          </a:p>
          <a:p>
            <a:endParaRPr lang="en-US" sz="2400" dirty="0" smtClean="0"/>
          </a:p>
          <a:p>
            <a:endParaRPr lang="en-US" dirty="0"/>
          </a:p>
          <a:p>
            <a:endParaRPr lang="en-US" dirty="0"/>
          </a:p>
        </p:txBody>
      </p:sp>
    </p:spTree>
    <p:extLst>
      <p:ext uri="{BB962C8B-B14F-4D97-AF65-F5344CB8AC3E}">
        <p14:creationId xmlns:p14="http://schemas.microsoft.com/office/powerpoint/2010/main" val="9846913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08251" y="-76200"/>
            <a:ext cx="7242048" cy="1143000"/>
          </a:xfrm>
        </p:spPr>
        <p:txBody>
          <a:bodyPr/>
          <a:lstStyle/>
          <a:p>
            <a:pPr>
              <a:defRPr/>
            </a:pPr>
            <a:r>
              <a:rPr lang="en-US" sz="3200" dirty="0"/>
              <a:t>Specific immunity</a:t>
            </a:r>
          </a:p>
        </p:txBody>
      </p:sp>
      <p:sp>
        <p:nvSpPr>
          <p:cNvPr id="18435" name="Rectangle 4"/>
          <p:cNvSpPr>
            <a:spLocks noGrp="1" noChangeArrowheads="1"/>
          </p:cNvSpPr>
          <p:nvPr>
            <p:ph sz="half" idx="1"/>
          </p:nvPr>
        </p:nvSpPr>
        <p:spPr>
          <a:xfrm>
            <a:off x="385714" y="944252"/>
            <a:ext cx="4568860" cy="5467350"/>
          </a:xfrm>
        </p:spPr>
        <p:txBody>
          <a:bodyPr>
            <a:noAutofit/>
          </a:bodyPr>
          <a:lstStyle/>
          <a:p>
            <a:pPr eaLnBrk="1" hangingPunct="1">
              <a:lnSpc>
                <a:spcPct val="80000"/>
              </a:lnSpc>
            </a:pPr>
            <a:r>
              <a:rPr lang="en-US" sz="2400" dirty="0"/>
              <a:t>Specificity: based on shape recognition of cell surface antigens</a:t>
            </a:r>
          </a:p>
          <a:p>
            <a:pPr eaLnBrk="1" hangingPunct="1">
              <a:lnSpc>
                <a:spcPct val="80000"/>
              </a:lnSpc>
            </a:pPr>
            <a:endParaRPr lang="en-US" sz="1050" dirty="0"/>
          </a:p>
          <a:p>
            <a:pPr eaLnBrk="1" hangingPunct="1">
              <a:lnSpc>
                <a:spcPct val="80000"/>
              </a:lnSpc>
            </a:pPr>
            <a:r>
              <a:rPr lang="en-US" sz="2400" dirty="0"/>
              <a:t>Diversity: Any shape can be recognized by a B or T-lymphocytes and trigger an immune reaction </a:t>
            </a:r>
            <a:endParaRPr lang="en-US" sz="2400" dirty="0">
              <a:sym typeface="Wingdings" panose="05000000000000000000" pitchFamily="2" charset="2"/>
            </a:endParaRPr>
          </a:p>
          <a:p>
            <a:pPr eaLnBrk="1" hangingPunct="1">
              <a:lnSpc>
                <a:spcPct val="80000"/>
              </a:lnSpc>
            </a:pPr>
            <a:endParaRPr lang="en-US" sz="1100" dirty="0">
              <a:sym typeface="Wingdings" panose="05000000000000000000" pitchFamily="2" charset="2"/>
            </a:endParaRPr>
          </a:p>
          <a:p>
            <a:pPr eaLnBrk="1" hangingPunct="1">
              <a:lnSpc>
                <a:spcPct val="80000"/>
              </a:lnSpc>
            </a:pPr>
            <a:r>
              <a:rPr lang="en-US" sz="2400" dirty="0">
                <a:sym typeface="Wingdings" panose="05000000000000000000" pitchFamily="2" charset="2"/>
              </a:rPr>
              <a:t>Memory: once a pathogen has activated the immune system, memory cells remain and will protect against a secondary infection</a:t>
            </a:r>
          </a:p>
          <a:p>
            <a:pPr eaLnBrk="1" hangingPunct="1">
              <a:lnSpc>
                <a:spcPct val="80000"/>
              </a:lnSpc>
            </a:pPr>
            <a:endParaRPr lang="en-US" sz="1050" dirty="0"/>
          </a:p>
          <a:p>
            <a:pPr eaLnBrk="1" hangingPunct="1">
              <a:lnSpc>
                <a:spcPct val="80000"/>
              </a:lnSpc>
            </a:pPr>
            <a:r>
              <a:rPr lang="en-US" sz="2400" dirty="0"/>
              <a:t>Self-tolerance: the immune system does not attack itself (Usually)</a:t>
            </a:r>
          </a:p>
        </p:txBody>
      </p:sp>
      <p:sp>
        <p:nvSpPr>
          <p:cNvPr id="18436" name="Rectangle 5"/>
          <p:cNvSpPr>
            <a:spLocks noGrp="1" noChangeArrowheads="1"/>
          </p:cNvSpPr>
          <p:nvPr>
            <p:ph sz="half" idx="2"/>
          </p:nvPr>
        </p:nvSpPr>
        <p:spPr>
          <a:xfrm>
            <a:off x="5702301" y="1600201"/>
            <a:ext cx="3521075" cy="4525963"/>
          </a:xfrm>
        </p:spPr>
        <p:txBody>
          <a:bodyPr/>
          <a:lstStyle/>
          <a:p>
            <a:pPr eaLnBrk="1" hangingPunct="1">
              <a:lnSpc>
                <a:spcPct val="80000"/>
              </a:lnSpc>
            </a:pPr>
            <a:endParaRPr lang="en-US" sz="1800"/>
          </a:p>
          <a:p>
            <a:pPr eaLnBrk="1" hangingPunct="1">
              <a:lnSpc>
                <a:spcPct val="80000"/>
              </a:lnSpc>
            </a:pPr>
            <a:endParaRPr lang="en-US" sz="1800"/>
          </a:p>
        </p:txBody>
      </p:sp>
      <p:pic>
        <p:nvPicPr>
          <p:cNvPr id="18437" name="Picture 7" descr="what_is_antigen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17" y="65988"/>
            <a:ext cx="6709783" cy="23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pictur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934" y="1984771"/>
            <a:ext cx="4224124" cy="46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5538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42680" y="274638"/>
            <a:ext cx="9268120" cy="1111102"/>
          </a:xfrm>
        </p:spPr>
        <p:txBody>
          <a:bodyPr>
            <a:noAutofit/>
          </a:bodyPr>
          <a:lstStyle/>
          <a:p>
            <a:pPr>
              <a:defRPr/>
            </a:pPr>
            <a:r>
              <a:rPr lang="en-US" dirty="0"/>
              <a:t>Specific immunity: Meet the players</a:t>
            </a:r>
          </a:p>
        </p:txBody>
      </p:sp>
      <p:sp>
        <p:nvSpPr>
          <p:cNvPr id="19459" name="Rectangle 4"/>
          <p:cNvSpPr>
            <a:spLocks noGrp="1" noChangeArrowheads="1"/>
          </p:cNvSpPr>
          <p:nvPr>
            <p:ph sz="half" idx="1"/>
          </p:nvPr>
        </p:nvSpPr>
        <p:spPr>
          <a:xfrm>
            <a:off x="716437" y="1600201"/>
            <a:ext cx="9265763" cy="4525963"/>
          </a:xfrm>
        </p:spPr>
        <p:txBody>
          <a:bodyPr/>
          <a:lstStyle/>
          <a:p>
            <a:pPr eaLnBrk="1" hangingPunct="1">
              <a:lnSpc>
                <a:spcPct val="80000"/>
              </a:lnSpc>
            </a:pPr>
            <a:r>
              <a:rPr lang="en-US" sz="2400" dirty="0"/>
              <a:t>Macrophages (antigen presenting cell = APC): phagocytize pathogens and present antigens to helper-T lymphocytes</a:t>
            </a:r>
          </a:p>
          <a:p>
            <a:pPr eaLnBrk="1" hangingPunct="1">
              <a:lnSpc>
                <a:spcPct val="80000"/>
              </a:lnSpc>
            </a:pPr>
            <a:endParaRPr lang="en-US" sz="2400" dirty="0"/>
          </a:p>
          <a:p>
            <a:pPr eaLnBrk="1" hangingPunct="1">
              <a:lnSpc>
                <a:spcPct val="80000"/>
              </a:lnSpc>
            </a:pPr>
            <a:r>
              <a:rPr lang="en-US" sz="2400" dirty="0"/>
              <a:t>Helper-T cells: secrete </a:t>
            </a:r>
            <a:r>
              <a:rPr lang="en-US" sz="2400" dirty="0" err="1"/>
              <a:t>lymphokines</a:t>
            </a:r>
            <a:r>
              <a:rPr lang="en-US" sz="2400" dirty="0"/>
              <a:t> and activate B and killer T cells</a:t>
            </a:r>
          </a:p>
          <a:p>
            <a:pPr eaLnBrk="1" hangingPunct="1">
              <a:lnSpc>
                <a:spcPct val="80000"/>
              </a:lnSpc>
            </a:pPr>
            <a:endParaRPr lang="en-US" sz="2400" dirty="0"/>
          </a:p>
          <a:p>
            <a:pPr eaLnBrk="1" hangingPunct="1">
              <a:lnSpc>
                <a:spcPct val="80000"/>
              </a:lnSpc>
            </a:pPr>
            <a:r>
              <a:rPr lang="en-US" sz="2400" dirty="0"/>
              <a:t>B-cells: multiply and specialize into plasma cells </a:t>
            </a:r>
            <a:r>
              <a:rPr lang="en-US" sz="2400" dirty="0">
                <a:sym typeface="Wingdings" panose="05000000000000000000" pitchFamily="2" charset="2"/>
              </a:rPr>
              <a:t> secrete antibodies</a:t>
            </a:r>
          </a:p>
          <a:p>
            <a:pPr eaLnBrk="1" hangingPunct="1">
              <a:lnSpc>
                <a:spcPct val="80000"/>
              </a:lnSpc>
              <a:buFontTx/>
              <a:buNone/>
            </a:pPr>
            <a:endParaRPr lang="en-US" sz="2400" dirty="0">
              <a:sym typeface="Wingdings" panose="05000000000000000000" pitchFamily="2" charset="2"/>
            </a:endParaRPr>
          </a:p>
          <a:p>
            <a:pPr eaLnBrk="1" hangingPunct="1">
              <a:lnSpc>
                <a:spcPct val="80000"/>
              </a:lnSpc>
            </a:pPr>
            <a:r>
              <a:rPr lang="en-US" sz="2400" dirty="0"/>
              <a:t> Killer-T cells: kill (through </a:t>
            </a:r>
            <a:r>
              <a:rPr lang="en-US" sz="2400" dirty="0" err="1"/>
              <a:t>lysis</a:t>
            </a:r>
            <a:r>
              <a:rPr lang="en-US" sz="2400" dirty="0"/>
              <a:t>) infected or cancerous </a:t>
            </a:r>
            <a:r>
              <a:rPr lang="en-US" sz="2400" dirty="0" smtClean="0"/>
              <a:t>cells</a:t>
            </a:r>
          </a:p>
          <a:p>
            <a:pPr eaLnBrk="1" hangingPunct="1">
              <a:lnSpc>
                <a:spcPct val="80000"/>
              </a:lnSpc>
            </a:pPr>
            <a:endParaRPr lang="en-US" sz="2400" dirty="0"/>
          </a:p>
          <a:p>
            <a:pPr eaLnBrk="1" hangingPunct="1">
              <a:lnSpc>
                <a:spcPct val="80000"/>
              </a:lnSpc>
            </a:pPr>
            <a:r>
              <a:rPr lang="en-US" sz="2400" dirty="0" smtClean="0"/>
              <a:t>Antibodies (immunoglobulin): antigen receptors that recognize a small accessible portion of an antigen called an </a:t>
            </a:r>
            <a:r>
              <a:rPr lang="en-US" sz="2400" b="1" dirty="0" smtClean="0"/>
              <a:t>epitope</a:t>
            </a:r>
            <a:r>
              <a:rPr lang="en-US" sz="2400" dirty="0" smtClean="0"/>
              <a:t>. </a:t>
            </a:r>
            <a:endParaRPr lang="en-US" sz="2400" dirty="0"/>
          </a:p>
        </p:txBody>
      </p:sp>
    </p:spTree>
    <p:extLst>
      <p:ext uri="{BB962C8B-B14F-4D97-AF65-F5344CB8AC3E}">
        <p14:creationId xmlns:p14="http://schemas.microsoft.com/office/powerpoint/2010/main" val="37565981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320511" y="247455"/>
            <a:ext cx="9302685" cy="676372"/>
          </a:xfrm>
        </p:spPr>
        <p:txBody>
          <a:bodyPr>
            <a:noAutofit/>
          </a:bodyPr>
          <a:lstStyle/>
          <a:p>
            <a:pPr>
              <a:defRPr/>
            </a:pPr>
            <a:r>
              <a:rPr lang="en-US" sz="2800" dirty="0"/>
              <a:t>Antibody-mediated immunity (</a:t>
            </a:r>
            <a:r>
              <a:rPr lang="en-US" sz="2800" dirty="0" err="1"/>
              <a:t>humoral</a:t>
            </a:r>
            <a:r>
              <a:rPr lang="en-US" sz="2800" dirty="0"/>
              <a:t>)</a:t>
            </a:r>
            <a:r>
              <a:rPr lang="en-US" dirty="0"/>
              <a:t> </a:t>
            </a:r>
          </a:p>
        </p:txBody>
      </p:sp>
      <p:sp>
        <p:nvSpPr>
          <p:cNvPr id="20483" name="Rectangle 5"/>
          <p:cNvSpPr>
            <a:spLocks noGrp="1" noChangeArrowheads="1"/>
          </p:cNvSpPr>
          <p:nvPr>
            <p:ph sz="half" idx="1"/>
          </p:nvPr>
        </p:nvSpPr>
        <p:spPr>
          <a:xfrm>
            <a:off x="237241" y="1036949"/>
            <a:ext cx="5871328" cy="5731496"/>
          </a:xfrm>
        </p:spPr>
        <p:txBody>
          <a:bodyPr>
            <a:noAutofit/>
          </a:bodyPr>
          <a:lstStyle/>
          <a:p>
            <a:pPr eaLnBrk="1" hangingPunct="1">
              <a:lnSpc>
                <a:spcPct val="90000"/>
              </a:lnSpc>
            </a:pPr>
            <a:r>
              <a:rPr lang="en-US" sz="2400" dirty="0"/>
              <a:t>1- Macrophages phagocytize a pathogen and present an antigen to a matching helper-T </a:t>
            </a:r>
            <a:r>
              <a:rPr lang="en-US" sz="2400" dirty="0" smtClean="0"/>
              <a:t>cell</a:t>
            </a:r>
          </a:p>
          <a:p>
            <a:pPr eaLnBrk="1" hangingPunct="1">
              <a:lnSpc>
                <a:spcPct val="90000"/>
              </a:lnSpc>
            </a:pPr>
            <a:endParaRPr lang="en-US" sz="2400" dirty="0"/>
          </a:p>
          <a:p>
            <a:pPr eaLnBrk="1" hangingPunct="1">
              <a:lnSpc>
                <a:spcPct val="90000"/>
              </a:lnSpc>
            </a:pPr>
            <a:r>
              <a:rPr lang="en-US" sz="2400" dirty="0"/>
              <a:t>2- At the same time, some pathogens contact B-cells matching the pathogen’s </a:t>
            </a:r>
            <a:r>
              <a:rPr lang="en-US" sz="2400" dirty="0" smtClean="0"/>
              <a:t>antigens</a:t>
            </a:r>
          </a:p>
          <a:p>
            <a:pPr eaLnBrk="1" hangingPunct="1">
              <a:lnSpc>
                <a:spcPct val="90000"/>
              </a:lnSpc>
            </a:pPr>
            <a:endParaRPr lang="en-US" sz="2400" dirty="0"/>
          </a:p>
          <a:p>
            <a:pPr eaLnBrk="1" hangingPunct="1">
              <a:lnSpc>
                <a:spcPct val="90000"/>
              </a:lnSpc>
            </a:pPr>
            <a:r>
              <a:rPr lang="en-US" sz="2400" dirty="0"/>
              <a:t>The helper-T cells multiply, secrete signals which stimulate the B-cells to multiply and specialize into plasma </a:t>
            </a:r>
            <a:r>
              <a:rPr lang="en-US" sz="2400" dirty="0" smtClean="0"/>
              <a:t>cells</a:t>
            </a:r>
          </a:p>
          <a:p>
            <a:pPr eaLnBrk="1" hangingPunct="1">
              <a:lnSpc>
                <a:spcPct val="90000"/>
              </a:lnSpc>
            </a:pPr>
            <a:endParaRPr lang="en-US" sz="2400" dirty="0"/>
          </a:p>
          <a:p>
            <a:pPr eaLnBrk="1" hangingPunct="1">
              <a:lnSpc>
                <a:spcPct val="90000"/>
              </a:lnSpc>
            </a:pPr>
            <a:r>
              <a:rPr lang="en-US" sz="2400" dirty="0"/>
              <a:t>The plasma cells secretes antibodies</a:t>
            </a:r>
          </a:p>
        </p:txBody>
      </p:sp>
      <p:pic>
        <p:nvPicPr>
          <p:cNvPr id="20484" name="Picture 10" descr="26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23347" y="49097"/>
            <a:ext cx="5099901" cy="6808903"/>
          </a:xfrm>
          <a:noFill/>
        </p:spPr>
      </p:pic>
    </p:spTree>
    <p:extLst>
      <p:ext uri="{BB962C8B-B14F-4D97-AF65-F5344CB8AC3E}">
        <p14:creationId xmlns:p14="http://schemas.microsoft.com/office/powerpoint/2010/main" val="1659869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_23_07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1" y="209748"/>
            <a:ext cx="4443413"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8077200" y="6507164"/>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a:solidFill>
                  <a:schemeClr val="tx1"/>
                </a:solidFill>
                <a:latin typeface="Trebuchet MS" panose="020B0603020202020204" pitchFamily="34" charset="0"/>
              </a:defRPr>
            </a:lvl9pPr>
          </a:lstStyle>
          <a:p>
            <a:pPr algn="r">
              <a:spcBef>
                <a:spcPct val="0"/>
              </a:spcBef>
              <a:buClrTx/>
              <a:buSzTx/>
              <a:buFontTx/>
              <a:buNone/>
            </a:pPr>
            <a:r>
              <a:rPr lang="en-US" sz="1200">
                <a:latin typeface="Arial" panose="020B0604020202020204" pitchFamily="34" charset="0"/>
                <a:ea typeface="ヒラギノ角ゴ Pro W3" pitchFamily="1" charset="-128"/>
              </a:rPr>
              <a:t>Figure 23.7</a:t>
            </a:r>
          </a:p>
        </p:txBody>
      </p:sp>
    </p:spTree>
    <p:custDataLst>
      <p:tags r:id="rId1"/>
    </p:custDataLst>
    <p:extLst>
      <p:ext uri="{BB962C8B-B14F-4D97-AF65-F5344CB8AC3E}">
        <p14:creationId xmlns:p14="http://schemas.microsoft.com/office/powerpoint/2010/main" val="38258194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80388" y="274638"/>
            <a:ext cx="9230412" cy="1212722"/>
          </a:xfrm>
        </p:spPr>
        <p:txBody>
          <a:bodyPr>
            <a:normAutofit/>
          </a:bodyPr>
          <a:lstStyle/>
          <a:p>
            <a:pPr>
              <a:defRPr/>
            </a:pPr>
            <a:r>
              <a:rPr lang="en-US" sz="5400" dirty="0"/>
              <a:t>What are antibodies?</a:t>
            </a:r>
          </a:p>
        </p:txBody>
      </p:sp>
      <p:sp>
        <p:nvSpPr>
          <p:cNvPr id="48132" name="Rectangle 4"/>
          <p:cNvSpPr>
            <a:spLocks noGrp="1" noChangeArrowheads="1"/>
          </p:cNvSpPr>
          <p:nvPr>
            <p:ph sz="half" idx="1"/>
          </p:nvPr>
        </p:nvSpPr>
        <p:spPr>
          <a:xfrm>
            <a:off x="388071" y="1600201"/>
            <a:ext cx="5202024" cy="4525963"/>
          </a:xfrm>
        </p:spPr>
        <p:txBody>
          <a:bodyPr>
            <a:normAutofit/>
          </a:bodyPr>
          <a:lstStyle/>
          <a:p>
            <a:pPr marL="274320" indent="-274320">
              <a:buFont typeface="Wingdings 2"/>
              <a:buChar char=""/>
              <a:defRPr/>
            </a:pPr>
            <a:r>
              <a:rPr lang="en-US" sz="2400" dirty="0"/>
              <a:t>Structures formed by 4 </a:t>
            </a:r>
            <a:r>
              <a:rPr lang="en-US" sz="2400" dirty="0" smtClean="0"/>
              <a:t>proteins</a:t>
            </a:r>
          </a:p>
          <a:p>
            <a:pPr marL="0" indent="0">
              <a:buNone/>
              <a:defRPr/>
            </a:pPr>
            <a:endParaRPr lang="en-US" sz="2400" dirty="0"/>
          </a:p>
          <a:p>
            <a:pPr marL="274320" indent="-274320">
              <a:buFont typeface="Wingdings 2"/>
              <a:buChar char=""/>
              <a:defRPr/>
            </a:pPr>
            <a:r>
              <a:rPr lang="en-US" sz="2400" dirty="0"/>
              <a:t>Two main regions: </a:t>
            </a:r>
            <a:endParaRPr lang="en-US" sz="2400" dirty="0" smtClean="0"/>
          </a:p>
          <a:p>
            <a:pPr marL="0" indent="0">
              <a:buNone/>
              <a:defRPr/>
            </a:pPr>
            <a:endParaRPr lang="en-US" sz="2400" dirty="0"/>
          </a:p>
          <a:p>
            <a:pPr marL="635508" lvl="1" indent="-342900">
              <a:buClr>
                <a:schemeClr val="tx1"/>
              </a:buClr>
              <a:defRPr/>
            </a:pPr>
            <a:r>
              <a:rPr lang="en-US" sz="2000" dirty="0"/>
              <a:t>T</a:t>
            </a:r>
            <a:r>
              <a:rPr lang="en-US" sz="2000" dirty="0" smtClean="0"/>
              <a:t>he </a:t>
            </a:r>
            <a:r>
              <a:rPr lang="en-US" sz="2000" dirty="0"/>
              <a:t>upper region is highly variable and bind to a specific shape (the antigen</a:t>
            </a:r>
            <a:r>
              <a:rPr lang="en-US" sz="2000" dirty="0" smtClean="0"/>
              <a:t>)</a:t>
            </a:r>
          </a:p>
          <a:p>
            <a:pPr marL="635508" lvl="1" indent="-342900">
              <a:buClr>
                <a:schemeClr val="tx1"/>
              </a:buClr>
              <a:defRPr/>
            </a:pPr>
            <a:endParaRPr lang="en-US" sz="2000" dirty="0"/>
          </a:p>
          <a:p>
            <a:pPr marL="635508" lvl="1" indent="-342900">
              <a:buClr>
                <a:schemeClr val="tx1"/>
              </a:buClr>
              <a:defRPr/>
            </a:pPr>
            <a:r>
              <a:rPr lang="en-US" sz="2000" dirty="0"/>
              <a:t>The base region is constant for all antibodies </a:t>
            </a:r>
            <a:endParaRPr lang="en-US" sz="2000" dirty="0">
              <a:sym typeface="Wingdings" pitchFamily="2" charset="2"/>
            </a:endParaRPr>
          </a:p>
          <a:p>
            <a:pPr marL="635508" lvl="1" indent="-342900">
              <a:buClr>
                <a:schemeClr val="tx1"/>
              </a:buClr>
              <a:defRPr/>
            </a:pPr>
            <a:endParaRPr lang="en-US" sz="2000" dirty="0">
              <a:sym typeface="Wingdings" pitchFamily="2" charset="2"/>
            </a:endParaRPr>
          </a:p>
          <a:p>
            <a:pPr marL="635508" lvl="1" indent="-342900">
              <a:buClr>
                <a:schemeClr val="tx1"/>
              </a:buClr>
              <a:defRPr/>
            </a:pPr>
            <a:r>
              <a:rPr lang="en-US" sz="2000" dirty="0" smtClean="0">
                <a:sym typeface="Wingdings" pitchFamily="2" charset="2"/>
              </a:rPr>
              <a:t>This </a:t>
            </a:r>
            <a:r>
              <a:rPr lang="en-US" sz="2000" dirty="0">
                <a:sym typeface="Wingdings" pitchFamily="2" charset="2"/>
              </a:rPr>
              <a:t>region, when the antibody is bound to its antigen, activates the </a:t>
            </a:r>
            <a:r>
              <a:rPr lang="en-US" sz="2000" dirty="0" smtClean="0">
                <a:sym typeface="Wingdings" pitchFamily="2" charset="2"/>
              </a:rPr>
              <a:t>innate </a:t>
            </a:r>
            <a:r>
              <a:rPr lang="en-US" sz="2000" dirty="0">
                <a:sym typeface="Wingdings" pitchFamily="2" charset="2"/>
              </a:rPr>
              <a:t>system</a:t>
            </a:r>
            <a:r>
              <a:rPr lang="en-US" sz="2000" dirty="0"/>
              <a:t> </a:t>
            </a:r>
          </a:p>
        </p:txBody>
      </p:sp>
      <p:pic>
        <p:nvPicPr>
          <p:cNvPr id="22533" name="Picture 7" descr="18524_bild1_IgD_IgD_IgE_IgA_I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16" y="1487360"/>
            <a:ext cx="5191026" cy="35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497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Chemical defenses</a:t>
            </a:r>
            <a:endParaRPr lang="en-US" dirty="0"/>
          </a:p>
        </p:txBody>
      </p:sp>
      <p:sp>
        <p:nvSpPr>
          <p:cNvPr id="3" name="Content Placeholder 2"/>
          <p:cNvSpPr>
            <a:spLocks noGrp="1"/>
          </p:cNvSpPr>
          <p:nvPr>
            <p:ph sz="half" idx="1"/>
          </p:nvPr>
        </p:nvSpPr>
        <p:spPr/>
        <p:txBody>
          <a:bodyPr/>
          <a:lstStyle/>
          <a:p>
            <a:r>
              <a:rPr lang="en-US" dirty="0" smtClean="0"/>
              <a:t>Non-specific defenses: work against any pathogen</a:t>
            </a:r>
          </a:p>
          <a:p>
            <a:endParaRPr lang="en-US" dirty="0"/>
          </a:p>
        </p:txBody>
      </p:sp>
      <p:sp>
        <p:nvSpPr>
          <p:cNvPr id="4" name="Content Placeholder 3"/>
          <p:cNvSpPr>
            <a:spLocks noGrp="1"/>
          </p:cNvSpPr>
          <p:nvPr>
            <p:ph sz="half" idx="2"/>
          </p:nvPr>
        </p:nvSpPr>
        <p:spPr/>
        <p:txBody>
          <a:bodyPr/>
          <a:lstStyle/>
          <a:p>
            <a:pPr>
              <a:lnSpc>
                <a:spcPct val="80000"/>
              </a:lnSpc>
            </a:pPr>
            <a:r>
              <a:rPr lang="en-US" dirty="0" smtClean="0"/>
              <a:t>Specific defenses: Based on recognition of the pathogen’s identity and only functions against that specific pathogen</a:t>
            </a:r>
          </a:p>
          <a:p>
            <a:pPr>
              <a:lnSpc>
                <a:spcPct val="80000"/>
              </a:lnSpc>
            </a:pPr>
            <a:endParaRPr lang="en-US" dirty="0" smtClean="0"/>
          </a:p>
          <a:p>
            <a:endParaRPr lang="en-US" dirty="0"/>
          </a:p>
        </p:txBody>
      </p:sp>
      <p:pic>
        <p:nvPicPr>
          <p:cNvPr id="5" name="Picture 4"/>
          <p:cNvPicPr>
            <a:picLocks noChangeAspect="1"/>
          </p:cNvPicPr>
          <p:nvPr/>
        </p:nvPicPr>
        <p:blipFill>
          <a:blip r:embed="rId2"/>
          <a:stretch>
            <a:fillRect/>
          </a:stretch>
        </p:blipFill>
        <p:spPr>
          <a:xfrm>
            <a:off x="685800" y="2983191"/>
            <a:ext cx="4834705" cy="3874809"/>
          </a:xfrm>
          <a:prstGeom prst="rect">
            <a:avLst/>
          </a:prstGeom>
        </p:spPr>
      </p:pic>
      <p:pic>
        <p:nvPicPr>
          <p:cNvPr id="6" name="Picture 5"/>
          <p:cNvPicPr>
            <a:picLocks noChangeAspect="1"/>
          </p:cNvPicPr>
          <p:nvPr/>
        </p:nvPicPr>
        <p:blipFill rotWithShape="1">
          <a:blip r:embed="rId3"/>
          <a:srcRect t="33011"/>
          <a:stretch/>
        </p:blipFill>
        <p:spPr>
          <a:xfrm>
            <a:off x="5848350" y="3408330"/>
            <a:ext cx="5505450" cy="3298841"/>
          </a:xfrm>
          <a:prstGeom prst="rect">
            <a:avLst/>
          </a:prstGeom>
        </p:spPr>
      </p:pic>
    </p:spTree>
    <p:extLst>
      <p:ext uri="{BB962C8B-B14F-4D97-AF65-F5344CB8AC3E}">
        <p14:creationId xmlns:p14="http://schemas.microsoft.com/office/powerpoint/2010/main" val="3861124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11266" name="Picture 2" descr="http://bio1152.nicerweb.com/Locked/media/ch43/43_08AntigenRecep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50" y="1034054"/>
            <a:ext cx="10538117" cy="5682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40684" y="187619"/>
            <a:ext cx="3233393" cy="1323439"/>
          </a:xfrm>
          <a:prstGeom prst="rect">
            <a:avLst/>
          </a:prstGeom>
        </p:spPr>
        <p:txBody>
          <a:bodyPr wrap="square">
            <a:spAutoFit/>
          </a:bodyPr>
          <a:lstStyle/>
          <a:p>
            <a:pPr marL="521208" lvl="1">
              <a:buClr>
                <a:schemeClr val="accent4"/>
              </a:buClr>
              <a:buFontTx/>
              <a:buChar char="-"/>
              <a:defRPr/>
            </a:pPr>
            <a:r>
              <a:rPr lang="en-US" sz="2000" dirty="0" smtClean="0"/>
              <a:t>The </a:t>
            </a:r>
            <a:r>
              <a:rPr lang="en-US" sz="2000" dirty="0"/>
              <a:t>upper region is highly variable </a:t>
            </a:r>
            <a:r>
              <a:rPr lang="en-US" sz="2000" dirty="0" smtClean="0"/>
              <a:t>and can </a:t>
            </a:r>
            <a:r>
              <a:rPr lang="en-US" sz="2000" dirty="0"/>
              <a:t>bind to a specific shape (the antigen)</a:t>
            </a:r>
          </a:p>
        </p:txBody>
      </p:sp>
      <p:sp>
        <p:nvSpPr>
          <p:cNvPr id="6" name="TextBox 5"/>
          <p:cNvSpPr txBox="1"/>
          <p:nvPr/>
        </p:nvSpPr>
        <p:spPr>
          <a:xfrm>
            <a:off x="169682" y="141402"/>
            <a:ext cx="6655324" cy="523220"/>
          </a:xfrm>
          <a:prstGeom prst="rect">
            <a:avLst/>
          </a:prstGeom>
          <a:noFill/>
        </p:spPr>
        <p:txBody>
          <a:bodyPr wrap="square" rtlCol="0">
            <a:spAutoFit/>
          </a:bodyPr>
          <a:lstStyle/>
          <a:p>
            <a:r>
              <a:rPr lang="en-US" sz="2800" dirty="0" smtClean="0"/>
              <a:t>B and T </a:t>
            </a:r>
            <a:r>
              <a:rPr lang="en-US" sz="2800" dirty="0"/>
              <a:t>C</a:t>
            </a:r>
            <a:r>
              <a:rPr lang="en-US" sz="2800" dirty="0" smtClean="0"/>
              <a:t>ell Receptors</a:t>
            </a:r>
            <a:endParaRPr lang="en-US" sz="2800" dirty="0"/>
          </a:p>
        </p:txBody>
      </p:sp>
    </p:spTree>
    <p:extLst>
      <p:ext uri="{BB962C8B-B14F-4D97-AF65-F5344CB8AC3E}">
        <p14:creationId xmlns:p14="http://schemas.microsoft.com/office/powerpoint/2010/main" val="34548640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114"/>
            <a:ext cx="8229600" cy="563562"/>
          </a:xfrm>
        </p:spPr>
        <p:txBody>
          <a:bodyPr/>
          <a:lstStyle/>
          <a:p>
            <a:pPr>
              <a:defRPr/>
            </a:pPr>
            <a:r>
              <a:rPr lang="en-US" sz="2800" dirty="0"/>
              <a:t>Role of the antibodies</a:t>
            </a:r>
          </a:p>
        </p:txBody>
      </p:sp>
      <p:sp>
        <p:nvSpPr>
          <p:cNvPr id="23555" name="Rectangle 4"/>
          <p:cNvSpPr>
            <a:spLocks noGrp="1" noChangeArrowheads="1"/>
          </p:cNvSpPr>
          <p:nvPr>
            <p:ph sz="half" idx="1"/>
          </p:nvPr>
        </p:nvSpPr>
        <p:spPr>
          <a:xfrm>
            <a:off x="1981201" y="1600201"/>
            <a:ext cx="3521075" cy="4525963"/>
          </a:xfrm>
        </p:spPr>
        <p:txBody>
          <a:bodyPr/>
          <a:lstStyle/>
          <a:p>
            <a:pPr eaLnBrk="1" hangingPunct="1"/>
            <a:endParaRPr lang="en-US" smtClean="0"/>
          </a:p>
        </p:txBody>
      </p:sp>
      <p:pic>
        <p:nvPicPr>
          <p:cNvPr id="23556" name="Picture 6" descr="figure_23_09_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464270"/>
            <a:ext cx="8753573" cy="6565180"/>
          </a:xfrm>
          <a:noFill/>
        </p:spPr>
      </p:pic>
      <p:pic>
        <p:nvPicPr>
          <p:cNvPr id="235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308051"/>
            <a:ext cx="32067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356905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981200" y="274638"/>
            <a:ext cx="8229600" cy="411162"/>
          </a:xfrm>
        </p:spPr>
        <p:txBody>
          <a:bodyPr>
            <a:normAutofit fontScale="90000"/>
          </a:bodyPr>
          <a:lstStyle/>
          <a:p>
            <a:pPr>
              <a:defRPr/>
            </a:pPr>
            <a:r>
              <a:rPr lang="en-US" sz="4000"/>
              <a:t>Clonal selection</a:t>
            </a:r>
          </a:p>
        </p:txBody>
      </p:sp>
      <p:sp>
        <p:nvSpPr>
          <p:cNvPr id="53254" name="Rectangle 6"/>
          <p:cNvSpPr>
            <a:spLocks noGrp="1" noChangeArrowheads="1"/>
          </p:cNvSpPr>
          <p:nvPr>
            <p:ph sz="half" idx="2"/>
          </p:nvPr>
        </p:nvSpPr>
        <p:spPr>
          <a:xfrm>
            <a:off x="829559" y="914401"/>
            <a:ext cx="10661715" cy="5440363"/>
          </a:xfrm>
        </p:spPr>
        <p:txBody>
          <a:bodyPr>
            <a:normAutofit/>
          </a:bodyPr>
          <a:lstStyle/>
          <a:p>
            <a:pPr marL="0" indent="0">
              <a:buNone/>
              <a:defRPr/>
            </a:pPr>
            <a:r>
              <a:rPr lang="en-US" dirty="0" smtClean="0"/>
              <a:t>Once </a:t>
            </a:r>
            <a:r>
              <a:rPr lang="en-US" dirty="0"/>
              <a:t>a T, B or killer lymphocytes have made contact with their specific antigen, they are triggered into action but they also divide and form a large amount of identical cells, called a clone.</a:t>
            </a:r>
          </a:p>
          <a:p>
            <a:pPr marL="274320" indent="-274320">
              <a:buFont typeface="Wingdings 2"/>
              <a:buChar char=""/>
              <a:defRPr/>
            </a:pPr>
            <a:endParaRPr lang="en-US" dirty="0"/>
          </a:p>
          <a:p>
            <a:pPr marL="274320" indent="-274320">
              <a:buFont typeface="Wingdings 2"/>
              <a:buChar char=""/>
              <a:defRPr/>
            </a:pPr>
            <a:endParaRPr lang="en-US" dirty="0"/>
          </a:p>
        </p:txBody>
      </p:sp>
      <p:pic>
        <p:nvPicPr>
          <p:cNvPr id="25604" name="Picture 8" descr="clons"/>
          <p:cNvPicPr>
            <a:picLocks noChangeAspect="1" noChangeArrowheads="1"/>
          </p:cNvPicPr>
          <p:nvPr/>
        </p:nvPicPr>
        <p:blipFill rotWithShape="1">
          <a:blip r:embed="rId2">
            <a:extLst>
              <a:ext uri="{28A0092B-C50C-407E-A947-70E740481C1C}">
                <a14:useLocalDpi xmlns:a14="http://schemas.microsoft.com/office/drawing/2010/main" val="0"/>
              </a:ext>
            </a:extLst>
          </a:blip>
          <a:srcRect r="8109" b="3961"/>
          <a:stretch/>
        </p:blipFill>
        <p:spPr bwMode="auto">
          <a:xfrm>
            <a:off x="2673578" y="2118642"/>
            <a:ext cx="6046216" cy="47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7393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320040"/>
            <a:ext cx="7239000" cy="1143000"/>
          </a:xfrm>
        </p:spPr>
        <p:txBody>
          <a:bodyPr/>
          <a:lstStyle/>
          <a:p>
            <a:pPr>
              <a:defRPr/>
            </a:pPr>
            <a:r>
              <a:rPr lang="en-US"/>
              <a:t>Cell-mediated immunity</a:t>
            </a:r>
          </a:p>
        </p:txBody>
      </p:sp>
      <p:sp>
        <p:nvSpPr>
          <p:cNvPr id="26627" name="Rectangle 3"/>
          <p:cNvSpPr>
            <a:spLocks noGrp="1" noChangeArrowheads="1"/>
          </p:cNvSpPr>
          <p:nvPr>
            <p:ph idx="1"/>
          </p:nvPr>
        </p:nvSpPr>
        <p:spPr>
          <a:xfrm>
            <a:off x="1981200" y="2133600"/>
            <a:ext cx="7239000" cy="4846638"/>
          </a:xfrm>
        </p:spPr>
        <p:txBody>
          <a:bodyPr/>
          <a:lstStyle/>
          <a:p>
            <a:pPr eaLnBrk="1" hangingPunct="1">
              <a:lnSpc>
                <a:spcPct val="90000"/>
              </a:lnSpc>
            </a:pPr>
            <a:r>
              <a:rPr lang="en-US" dirty="0" smtClean="0"/>
              <a:t>Similar reaction to antibody mediated immunity</a:t>
            </a:r>
          </a:p>
          <a:p>
            <a:pPr eaLnBrk="1" hangingPunct="1">
              <a:lnSpc>
                <a:spcPct val="90000"/>
              </a:lnSpc>
              <a:buFontTx/>
              <a:buNone/>
            </a:pPr>
            <a:endParaRPr lang="en-US" dirty="0" smtClean="0"/>
          </a:p>
          <a:p>
            <a:pPr eaLnBrk="1" hangingPunct="1">
              <a:lnSpc>
                <a:spcPct val="90000"/>
              </a:lnSpc>
            </a:pPr>
            <a:r>
              <a:rPr lang="en-US" dirty="0" smtClean="0"/>
              <a:t>The pathogen triggering the reaction is a virus infected cell or a cancerous cell.</a:t>
            </a:r>
          </a:p>
          <a:p>
            <a:pPr eaLnBrk="1" hangingPunct="1">
              <a:lnSpc>
                <a:spcPct val="90000"/>
              </a:lnSpc>
              <a:buFontTx/>
              <a:buNone/>
            </a:pPr>
            <a:endParaRPr lang="en-US" dirty="0" smtClean="0"/>
          </a:p>
          <a:p>
            <a:pPr eaLnBrk="1" hangingPunct="1">
              <a:lnSpc>
                <a:spcPct val="90000"/>
              </a:lnSpc>
            </a:pPr>
            <a:r>
              <a:rPr lang="en-US" dirty="0" smtClean="0"/>
              <a:t>Killer T lymphocytes are sensitized by contact and activated by </a:t>
            </a:r>
            <a:r>
              <a:rPr lang="en-US" dirty="0" err="1" smtClean="0"/>
              <a:t>lymphokines</a:t>
            </a:r>
            <a:r>
              <a:rPr lang="en-US" dirty="0" smtClean="0"/>
              <a:t> secreted by activated helper T cells</a:t>
            </a:r>
          </a:p>
        </p:txBody>
      </p:sp>
    </p:spTree>
    <p:extLst>
      <p:ext uri="{BB962C8B-B14F-4D97-AF65-F5344CB8AC3E}">
        <p14:creationId xmlns:p14="http://schemas.microsoft.com/office/powerpoint/2010/main" val="1119746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2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228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p:cNvSpPr>
            <a:spLocks noGrp="1" noChangeArrowheads="1"/>
          </p:cNvSpPr>
          <p:nvPr>
            <p:ph idx="1"/>
          </p:nvPr>
        </p:nvSpPr>
        <p:spPr>
          <a:xfrm>
            <a:off x="5639586" y="1309311"/>
            <a:ext cx="5672579" cy="4846638"/>
          </a:xfrm>
        </p:spPr>
        <p:txBody>
          <a:bodyPr/>
          <a:lstStyle/>
          <a:p>
            <a:pPr marL="0" indent="0">
              <a:buNone/>
            </a:pPr>
            <a:r>
              <a:rPr lang="en-US" dirty="0" smtClean="0"/>
              <a:t>Killer T-Cells lyse and kill specific cells to which they have been activated for</a:t>
            </a:r>
          </a:p>
        </p:txBody>
      </p:sp>
    </p:spTree>
    <p:custDataLst>
      <p:tags r:id="rId1"/>
    </p:custDataLst>
    <p:extLst>
      <p:ext uri="{BB962C8B-B14F-4D97-AF65-F5344CB8AC3E}">
        <p14:creationId xmlns:p14="http://schemas.microsoft.com/office/powerpoint/2010/main" val="16103693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274638"/>
            <a:ext cx="8229600" cy="563562"/>
          </a:xfrm>
        </p:spPr>
        <p:txBody>
          <a:bodyPr/>
          <a:lstStyle/>
          <a:p>
            <a:pPr>
              <a:defRPr/>
            </a:pPr>
            <a:r>
              <a:rPr lang="en-US" sz="2800"/>
              <a:t>First and second exposures to a pathogen</a:t>
            </a:r>
          </a:p>
        </p:txBody>
      </p:sp>
      <p:pic>
        <p:nvPicPr>
          <p:cNvPr id="24579" name="Picture 4" descr="figure_23_08_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9177338" cy="4751388"/>
          </a:xfrm>
          <a:noFill/>
        </p:spPr>
      </p:pic>
      <p:sp>
        <p:nvSpPr>
          <p:cNvPr id="2" name="TextBox 1"/>
          <p:cNvSpPr txBox="1"/>
          <p:nvPr/>
        </p:nvSpPr>
        <p:spPr>
          <a:xfrm>
            <a:off x="3048000" y="6172201"/>
            <a:ext cx="6553200" cy="461963"/>
          </a:xfrm>
          <a:prstGeom prst="rect">
            <a:avLst/>
          </a:prstGeom>
          <a:noFill/>
        </p:spPr>
        <p:txBody>
          <a:bodyPr>
            <a:spAutoFit/>
          </a:bodyPr>
          <a:lstStyle/>
          <a:p>
            <a:pPr eaLnBrk="1" hangingPunct="1">
              <a:spcBef>
                <a:spcPct val="20000"/>
              </a:spcBef>
              <a:defRPr/>
            </a:pPr>
            <a:r>
              <a:rPr lang="en-US" sz="2400" dirty="0">
                <a:solidFill>
                  <a:schemeClr val="accent1">
                    <a:lumMod val="75000"/>
                  </a:schemeClr>
                </a:solidFill>
                <a:latin typeface="Arial" charset="0"/>
              </a:rPr>
              <a:t>Second exposure equals faster response</a:t>
            </a:r>
          </a:p>
        </p:txBody>
      </p:sp>
    </p:spTree>
    <p:extLst>
      <p:ext uri="{BB962C8B-B14F-4D97-AF65-F5344CB8AC3E}">
        <p14:creationId xmlns:p14="http://schemas.microsoft.com/office/powerpoint/2010/main" val="22596087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immunerespon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6426" y="0"/>
            <a:ext cx="6454775" cy="6851650"/>
          </a:xfrm>
          <a:noFill/>
        </p:spPr>
      </p:pic>
    </p:spTree>
    <p:extLst>
      <p:ext uri="{BB962C8B-B14F-4D97-AF65-F5344CB8AC3E}">
        <p14:creationId xmlns:p14="http://schemas.microsoft.com/office/powerpoint/2010/main" val="8920263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99241" y="228600"/>
            <a:ext cx="5552387" cy="841760"/>
          </a:xfrm>
        </p:spPr>
        <p:txBody>
          <a:bodyPr>
            <a:normAutofit/>
          </a:bodyPr>
          <a:lstStyle/>
          <a:p>
            <a:pPr>
              <a:defRPr/>
            </a:pPr>
            <a:r>
              <a:rPr lang="en-US" sz="4000" dirty="0"/>
              <a:t>Clinical applications</a:t>
            </a:r>
          </a:p>
        </p:txBody>
      </p:sp>
      <p:sp>
        <p:nvSpPr>
          <p:cNvPr id="56323" name="Rectangle 3"/>
          <p:cNvSpPr>
            <a:spLocks noGrp="1" noChangeArrowheads="1"/>
          </p:cNvSpPr>
          <p:nvPr>
            <p:ph sz="half" idx="1"/>
          </p:nvPr>
        </p:nvSpPr>
        <p:spPr>
          <a:xfrm>
            <a:off x="508261" y="1070360"/>
            <a:ext cx="4038600" cy="5059363"/>
          </a:xfrm>
        </p:spPr>
        <p:txBody>
          <a:bodyPr>
            <a:normAutofit/>
          </a:bodyPr>
          <a:lstStyle/>
          <a:p>
            <a:pPr marL="0" indent="0">
              <a:buNone/>
              <a:defRPr/>
            </a:pPr>
            <a:r>
              <a:rPr lang="en-US" sz="2400" dirty="0"/>
              <a:t>Both allergies and tissue transplant rejection due to “overactive” immune response</a:t>
            </a:r>
          </a:p>
          <a:p>
            <a:pPr marL="274320" indent="-274320">
              <a:buNone/>
              <a:defRPr/>
            </a:pPr>
            <a:endParaRPr lang="en-US" sz="2400" dirty="0"/>
          </a:p>
          <a:p>
            <a:pPr marL="274320" indent="-274320">
              <a:buNone/>
              <a:defRPr/>
            </a:pPr>
            <a:endParaRPr lang="en-US" sz="2400" dirty="0"/>
          </a:p>
          <a:p>
            <a:pPr marL="274320" indent="-274320">
              <a:buNone/>
              <a:defRPr/>
            </a:pPr>
            <a:endParaRPr lang="en-US" sz="2400" dirty="0"/>
          </a:p>
          <a:p>
            <a:pPr marL="274320" indent="-274320">
              <a:buNone/>
              <a:defRPr/>
            </a:pPr>
            <a:endParaRPr lang="en-US" sz="2400" dirty="0"/>
          </a:p>
          <a:p>
            <a:pPr marL="274320" indent="-274320">
              <a:buNone/>
              <a:defRPr/>
            </a:pPr>
            <a:endParaRPr lang="en-US" sz="2400" dirty="0"/>
          </a:p>
          <a:p>
            <a:pPr marL="274320" indent="-274320">
              <a:buNone/>
              <a:defRPr/>
            </a:pPr>
            <a:endParaRPr lang="en-US" sz="2400" dirty="0"/>
          </a:p>
          <a:p>
            <a:pPr marL="274320" indent="-274320">
              <a:buNone/>
              <a:defRPr/>
            </a:pPr>
            <a:endParaRPr lang="en-US" sz="2400" dirty="0"/>
          </a:p>
          <a:p>
            <a:pPr marL="274320" indent="-274320">
              <a:buFont typeface="Wingdings 2"/>
              <a:buChar char=""/>
              <a:defRPr/>
            </a:pPr>
            <a:endParaRPr lang="en-US" sz="2400" dirty="0"/>
          </a:p>
          <a:p>
            <a:pPr marL="274320" indent="-274320">
              <a:buNone/>
              <a:defRPr/>
            </a:pPr>
            <a:endParaRPr lang="en-US" sz="2400" dirty="0"/>
          </a:p>
        </p:txBody>
      </p:sp>
      <p:pic>
        <p:nvPicPr>
          <p:cNvPr id="29700" name="Picture 5" descr="figure_23_13_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71021" y="2465479"/>
            <a:ext cx="6280607" cy="3925894"/>
          </a:xfrm>
          <a:noFill/>
        </p:spPr>
      </p:pic>
      <p:pic>
        <p:nvPicPr>
          <p:cNvPr id="3" name="Picture 2"/>
          <p:cNvPicPr>
            <a:picLocks noChangeAspect="1"/>
          </p:cNvPicPr>
          <p:nvPr/>
        </p:nvPicPr>
        <p:blipFill>
          <a:blip r:embed="rId3"/>
          <a:stretch>
            <a:fillRect/>
          </a:stretch>
        </p:blipFill>
        <p:spPr>
          <a:xfrm>
            <a:off x="7128431" y="727914"/>
            <a:ext cx="4466538" cy="2799450"/>
          </a:xfrm>
          <a:prstGeom prst="rect">
            <a:avLst/>
          </a:prstGeom>
        </p:spPr>
      </p:pic>
      <p:pic>
        <p:nvPicPr>
          <p:cNvPr id="4" name="Picture 3"/>
          <p:cNvPicPr>
            <a:picLocks noChangeAspect="1"/>
          </p:cNvPicPr>
          <p:nvPr/>
        </p:nvPicPr>
        <p:blipFill>
          <a:blip r:embed="rId4"/>
          <a:stretch>
            <a:fillRect/>
          </a:stretch>
        </p:blipFill>
        <p:spPr>
          <a:xfrm>
            <a:off x="7128431" y="3630061"/>
            <a:ext cx="4466538" cy="3048000"/>
          </a:xfrm>
          <a:prstGeom prst="rect">
            <a:avLst/>
          </a:prstGeom>
        </p:spPr>
      </p:pic>
    </p:spTree>
    <p:extLst>
      <p:ext uri="{BB962C8B-B14F-4D97-AF65-F5344CB8AC3E}">
        <p14:creationId xmlns:p14="http://schemas.microsoft.com/office/powerpoint/2010/main" val="1090105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Specific </a:t>
            </a:r>
            <a:r>
              <a:rPr lang="en-US" dirty="0"/>
              <a:t>D</a:t>
            </a:r>
            <a:r>
              <a:rPr lang="en-US" dirty="0" smtClean="0"/>
              <a:t>efenses</a:t>
            </a:r>
            <a:endParaRPr lang="en-US" dirty="0"/>
          </a:p>
        </p:txBody>
      </p:sp>
      <p:sp>
        <p:nvSpPr>
          <p:cNvPr id="3" name="Content Placeholder 2"/>
          <p:cNvSpPr>
            <a:spLocks noGrp="1"/>
          </p:cNvSpPr>
          <p:nvPr>
            <p:ph sz="half" idx="1"/>
          </p:nvPr>
        </p:nvSpPr>
        <p:spPr>
          <a:solidFill>
            <a:schemeClr val="tx2">
              <a:lumMod val="60000"/>
              <a:lumOff val="40000"/>
            </a:schemeClr>
          </a:solidFill>
        </p:spPr>
        <p:txBody>
          <a:bodyPr/>
          <a:lstStyle/>
          <a:p>
            <a:r>
              <a:rPr lang="en-US" dirty="0" smtClean="0"/>
              <a:t>Innate Immunity</a:t>
            </a:r>
          </a:p>
          <a:p>
            <a:endParaRPr lang="en-US" dirty="0"/>
          </a:p>
          <a:p>
            <a:pPr lvl="2"/>
            <a:r>
              <a:rPr lang="en-US" dirty="0" smtClean="0"/>
              <a:t>Detect a broad range of pathogens</a:t>
            </a:r>
          </a:p>
          <a:p>
            <a:pPr lvl="2"/>
            <a:endParaRPr lang="en-US" dirty="0"/>
          </a:p>
          <a:p>
            <a:pPr lvl="2"/>
            <a:r>
              <a:rPr lang="en-US" dirty="0" smtClean="0"/>
              <a:t>Rapid response</a:t>
            </a:r>
            <a:endParaRPr lang="en-US" dirty="0"/>
          </a:p>
        </p:txBody>
      </p:sp>
      <p:sp>
        <p:nvSpPr>
          <p:cNvPr id="4" name="Content Placeholder 3"/>
          <p:cNvSpPr>
            <a:spLocks noGrp="1"/>
          </p:cNvSpPr>
          <p:nvPr>
            <p:ph sz="half" idx="2"/>
          </p:nvPr>
        </p:nvSpPr>
        <p:spPr>
          <a:xfrm>
            <a:off x="6019800" y="1825625"/>
            <a:ext cx="5181600" cy="2228215"/>
          </a:xfrm>
          <a:solidFill>
            <a:schemeClr val="accent1">
              <a:lumMod val="75000"/>
            </a:schemeClr>
          </a:solidFill>
        </p:spPr>
        <p:txBody>
          <a:bodyPr/>
          <a:lstStyle/>
          <a:p>
            <a:r>
              <a:rPr lang="en-US" dirty="0" smtClean="0"/>
              <a:t>Barrier Defenses</a:t>
            </a:r>
          </a:p>
          <a:p>
            <a:pPr lvl="1"/>
            <a:r>
              <a:rPr lang="en-US" dirty="0" smtClean="0"/>
              <a:t>Skin</a:t>
            </a:r>
          </a:p>
          <a:p>
            <a:pPr lvl="1"/>
            <a:r>
              <a:rPr lang="en-US" dirty="0" smtClean="0"/>
              <a:t>Mucous membranes</a:t>
            </a:r>
          </a:p>
          <a:p>
            <a:pPr lvl="1"/>
            <a:r>
              <a:rPr lang="en-US" dirty="0" smtClean="0"/>
              <a:t>Secretions</a:t>
            </a:r>
            <a:endParaRPr lang="en-US" dirty="0"/>
          </a:p>
        </p:txBody>
      </p:sp>
      <p:sp>
        <p:nvSpPr>
          <p:cNvPr id="5" name="TextBox 4"/>
          <p:cNvSpPr txBox="1"/>
          <p:nvPr/>
        </p:nvSpPr>
        <p:spPr>
          <a:xfrm>
            <a:off x="6019800" y="4001294"/>
            <a:ext cx="5181600" cy="2185214"/>
          </a:xfrm>
          <a:prstGeom prst="rect">
            <a:avLst/>
          </a:prstGeom>
          <a:solidFill>
            <a:schemeClr val="accent1">
              <a:lumMod val="50000"/>
            </a:schemeClr>
          </a:solidFill>
        </p:spPr>
        <p:txBody>
          <a:bodyPr wrap="square" rtlCol="0">
            <a:spAutoFit/>
          </a:bodyPr>
          <a:lstStyle/>
          <a:p>
            <a:pPr marL="285750" indent="-285750">
              <a:buFont typeface="Arial" panose="020B0604020202020204" pitchFamily="34" charset="0"/>
              <a:buChar char="•"/>
            </a:pPr>
            <a:r>
              <a:rPr lang="en-US" sz="2800" dirty="0" smtClean="0"/>
              <a:t>Internal Defenses</a:t>
            </a:r>
          </a:p>
          <a:p>
            <a:pPr marL="742950" lvl="1" indent="-285750">
              <a:buFont typeface="Arial" panose="020B0604020202020204" pitchFamily="34" charset="0"/>
              <a:buChar char="•"/>
            </a:pPr>
            <a:r>
              <a:rPr lang="en-US" dirty="0" smtClean="0"/>
              <a:t>Phagocytic cells</a:t>
            </a:r>
          </a:p>
          <a:p>
            <a:pPr marL="742950" lvl="1" indent="-285750">
              <a:buFont typeface="Arial" panose="020B0604020202020204" pitchFamily="34" charset="0"/>
              <a:buChar char="•"/>
            </a:pPr>
            <a:r>
              <a:rPr lang="en-US" dirty="0" smtClean="0"/>
              <a:t>Antimicrobial proteins</a:t>
            </a:r>
          </a:p>
          <a:p>
            <a:pPr marL="742950" lvl="1" indent="-285750">
              <a:buFont typeface="Arial" panose="020B0604020202020204" pitchFamily="34" charset="0"/>
              <a:buChar char="•"/>
            </a:pPr>
            <a:r>
              <a:rPr lang="en-US" dirty="0" smtClean="0"/>
              <a:t>Inflammatory response</a:t>
            </a:r>
          </a:p>
          <a:p>
            <a:pPr marL="742950" lvl="1" indent="-285750">
              <a:buFont typeface="Arial" panose="020B0604020202020204" pitchFamily="34" charset="0"/>
              <a:buChar char="•"/>
            </a:pPr>
            <a:r>
              <a:rPr lang="en-US" dirty="0" smtClean="0"/>
              <a:t>Natural killer cells.</a:t>
            </a:r>
          </a:p>
          <a:p>
            <a:pPr marL="742950" lvl="1" indent="-285750">
              <a:buFont typeface="Arial" panose="020B0604020202020204" pitchFamily="34" charset="0"/>
              <a:buChar char="•"/>
            </a:pPr>
            <a:r>
              <a:rPr lang="en-US" dirty="0" smtClean="0"/>
              <a:t>Compliment system</a:t>
            </a:r>
            <a:endParaRPr lang="en-US" dirty="0"/>
          </a:p>
          <a:p>
            <a:endParaRPr lang="en-US" dirty="0"/>
          </a:p>
        </p:txBody>
      </p:sp>
    </p:spTree>
    <p:extLst>
      <p:ext uri="{BB962C8B-B14F-4D97-AF65-F5344CB8AC3E}">
        <p14:creationId xmlns:p14="http://schemas.microsoft.com/office/powerpoint/2010/main" val="37484809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Defenses (only vertebrates)</a:t>
            </a:r>
            <a:endParaRPr lang="en-US" dirty="0"/>
          </a:p>
        </p:txBody>
      </p:sp>
      <p:sp>
        <p:nvSpPr>
          <p:cNvPr id="3" name="Content Placeholder 2"/>
          <p:cNvSpPr>
            <a:spLocks noGrp="1"/>
          </p:cNvSpPr>
          <p:nvPr>
            <p:ph sz="half" idx="1"/>
          </p:nvPr>
        </p:nvSpPr>
        <p:spPr>
          <a:solidFill>
            <a:schemeClr val="tx2">
              <a:lumMod val="60000"/>
              <a:lumOff val="40000"/>
            </a:schemeClr>
          </a:solidFill>
        </p:spPr>
        <p:txBody>
          <a:bodyPr/>
          <a:lstStyle/>
          <a:p>
            <a:r>
              <a:rPr lang="en-US" dirty="0" smtClean="0"/>
              <a:t>Acquired Immunity</a:t>
            </a:r>
          </a:p>
          <a:p>
            <a:endParaRPr lang="en-US" dirty="0"/>
          </a:p>
          <a:p>
            <a:pPr lvl="2"/>
            <a:r>
              <a:rPr lang="en-US" dirty="0" smtClean="0"/>
              <a:t>Recognition of traits specific to particular pathogens, using a vast array of receptors</a:t>
            </a:r>
          </a:p>
          <a:p>
            <a:pPr lvl="2"/>
            <a:endParaRPr lang="en-US" dirty="0"/>
          </a:p>
          <a:p>
            <a:pPr lvl="2"/>
            <a:r>
              <a:rPr lang="en-US" dirty="0" smtClean="0"/>
              <a:t>Slower response</a:t>
            </a:r>
            <a:endParaRPr lang="en-US" dirty="0"/>
          </a:p>
        </p:txBody>
      </p:sp>
      <p:sp>
        <p:nvSpPr>
          <p:cNvPr id="4" name="Content Placeholder 3"/>
          <p:cNvSpPr>
            <a:spLocks noGrp="1"/>
          </p:cNvSpPr>
          <p:nvPr>
            <p:ph sz="half" idx="2"/>
          </p:nvPr>
        </p:nvSpPr>
        <p:spPr>
          <a:xfrm>
            <a:off x="6019800" y="1839381"/>
            <a:ext cx="5181600" cy="2228215"/>
          </a:xfrm>
          <a:solidFill>
            <a:schemeClr val="accent1">
              <a:lumMod val="75000"/>
            </a:schemeClr>
          </a:solidFill>
        </p:spPr>
        <p:txBody>
          <a:bodyPr/>
          <a:lstStyle/>
          <a:p>
            <a:r>
              <a:rPr lang="en-US" dirty="0" smtClean="0"/>
              <a:t>Humoral Response</a:t>
            </a:r>
          </a:p>
          <a:p>
            <a:pPr lvl="1"/>
            <a:r>
              <a:rPr lang="en-US" dirty="0" smtClean="0"/>
              <a:t>Antibodies defend against infection in body fluids</a:t>
            </a:r>
          </a:p>
          <a:p>
            <a:pPr marL="457200" lvl="1" indent="0">
              <a:buNone/>
            </a:pPr>
            <a:endParaRPr lang="en-US" dirty="0"/>
          </a:p>
        </p:txBody>
      </p:sp>
      <p:sp>
        <p:nvSpPr>
          <p:cNvPr id="5" name="TextBox 4"/>
          <p:cNvSpPr txBox="1"/>
          <p:nvPr/>
        </p:nvSpPr>
        <p:spPr>
          <a:xfrm>
            <a:off x="6019800" y="3991749"/>
            <a:ext cx="5181600" cy="2185214"/>
          </a:xfrm>
          <a:prstGeom prst="rect">
            <a:avLst/>
          </a:prstGeom>
          <a:solidFill>
            <a:schemeClr val="accent1">
              <a:lumMod val="50000"/>
            </a:schemeClr>
          </a:solidFill>
        </p:spPr>
        <p:txBody>
          <a:bodyPr wrap="square" rtlCol="0">
            <a:spAutoFit/>
          </a:bodyPr>
          <a:lstStyle/>
          <a:p>
            <a:pPr marL="285750" indent="-285750">
              <a:buFont typeface="Arial" panose="020B0604020202020204" pitchFamily="34" charset="0"/>
              <a:buChar char="•"/>
            </a:pPr>
            <a:r>
              <a:rPr lang="en-US" sz="2800" dirty="0" smtClean="0"/>
              <a:t>Cell-mediated Defenses</a:t>
            </a:r>
          </a:p>
          <a:p>
            <a:pPr marL="742950" lvl="1" indent="-285750">
              <a:buFont typeface="Arial" panose="020B0604020202020204" pitchFamily="34" charset="0"/>
              <a:buChar char="•"/>
            </a:pPr>
            <a:r>
              <a:rPr lang="en-US" sz="2400" dirty="0" err="1" smtClean="0"/>
              <a:t>Cytoxic</a:t>
            </a:r>
            <a:r>
              <a:rPr lang="en-US" sz="2400" dirty="0" smtClean="0"/>
              <a:t> lymphocytes defend against infection in body cells.</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336652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2209800" y="-152400"/>
            <a:ext cx="7239000" cy="1143000"/>
          </a:xfrm>
        </p:spPr>
        <p:txBody>
          <a:bodyPr/>
          <a:lstStyle/>
          <a:p>
            <a:pPr>
              <a:defRPr/>
            </a:pPr>
            <a:r>
              <a:rPr lang="en-US" dirty="0" smtClean="0"/>
              <a:t>Plant Defenses</a:t>
            </a:r>
            <a:endParaRPr lang="en-US" dirty="0"/>
          </a:p>
        </p:txBody>
      </p:sp>
      <p:sp>
        <p:nvSpPr>
          <p:cNvPr id="27655" name="Rectangle 7"/>
          <p:cNvSpPr>
            <a:spLocks noGrp="1" noChangeArrowheads="1"/>
          </p:cNvSpPr>
          <p:nvPr>
            <p:ph idx="1"/>
          </p:nvPr>
        </p:nvSpPr>
        <p:spPr>
          <a:xfrm>
            <a:off x="838200" y="990600"/>
            <a:ext cx="10515600" cy="5577840"/>
          </a:xfrm>
        </p:spPr>
        <p:txBody>
          <a:bodyPr>
            <a:normAutofit/>
          </a:bodyPr>
          <a:lstStyle/>
          <a:p>
            <a:pPr marL="274320" indent="-274320">
              <a:buFont typeface="Wingdings 2"/>
              <a:buChar char=""/>
              <a:defRPr/>
            </a:pPr>
            <a:r>
              <a:rPr lang="en-US" b="1" dirty="0" smtClean="0"/>
              <a:t>Receptor proteins </a:t>
            </a:r>
            <a:r>
              <a:rPr lang="en-US" dirty="0" smtClean="0"/>
              <a:t>sense presence of pathogens or effects of infection triggering several chemical pathways</a:t>
            </a:r>
          </a:p>
          <a:p>
            <a:pPr marL="274320" indent="-274320">
              <a:buFont typeface="Wingdings 2"/>
              <a:buChar char=""/>
              <a:defRPr/>
            </a:pPr>
            <a:endParaRPr lang="en-US" sz="1400" dirty="0" smtClean="0"/>
          </a:p>
          <a:p>
            <a:pPr marL="274320" indent="-274320">
              <a:buFont typeface="Wingdings 2"/>
              <a:buChar char=""/>
              <a:defRPr/>
            </a:pPr>
            <a:r>
              <a:rPr lang="en-US" b="1" dirty="0" smtClean="0"/>
              <a:t>R proteins </a:t>
            </a:r>
            <a:r>
              <a:rPr lang="en-US" dirty="0" smtClean="0"/>
              <a:t>– produce products that confer some resistance to pathogens</a:t>
            </a:r>
          </a:p>
          <a:p>
            <a:pPr marL="274320" indent="-274320">
              <a:buFont typeface="Wingdings 2"/>
              <a:buChar char=""/>
              <a:defRPr/>
            </a:pPr>
            <a:endParaRPr lang="en-US" sz="1400" dirty="0" smtClean="0"/>
          </a:p>
          <a:p>
            <a:pPr marL="274320" indent="-274320">
              <a:buFont typeface="Wingdings 2"/>
              <a:buChar char=""/>
              <a:defRPr/>
            </a:pPr>
            <a:r>
              <a:rPr lang="en-US" b="1" dirty="0" err="1" smtClean="0"/>
              <a:t>RNAi</a:t>
            </a:r>
            <a:r>
              <a:rPr lang="en-US" dirty="0" smtClean="0"/>
              <a:t> – interference RNA that binds to pathogen RNA thereby silencing it</a:t>
            </a:r>
          </a:p>
          <a:p>
            <a:pPr marL="274320" indent="-274320">
              <a:buFont typeface="Wingdings 2"/>
              <a:buChar char=""/>
              <a:defRPr/>
            </a:pPr>
            <a:endParaRPr lang="en-US" sz="1400" dirty="0" smtClean="0"/>
          </a:p>
          <a:p>
            <a:pPr marL="274320" indent="-274320">
              <a:buFont typeface="Wingdings 2"/>
              <a:buChar char=""/>
              <a:defRPr/>
            </a:pPr>
            <a:r>
              <a:rPr lang="en-US" b="1" dirty="0" smtClean="0"/>
              <a:t>Ubiquitin</a:t>
            </a:r>
            <a:r>
              <a:rPr lang="en-US" dirty="0" smtClean="0"/>
              <a:t> – marks pathogen proteins for destruction by proteasomes</a:t>
            </a:r>
          </a:p>
          <a:p>
            <a:pPr marL="274320" indent="-274320">
              <a:buFont typeface="Wingdings 2"/>
              <a:buChar char=""/>
              <a:defRPr/>
            </a:pPr>
            <a:endParaRPr lang="en-US" sz="1400" dirty="0" smtClean="0"/>
          </a:p>
          <a:p>
            <a:pPr marL="274320" indent="-274320">
              <a:buFont typeface="Wingdings 2"/>
              <a:buChar char=""/>
              <a:defRPr/>
            </a:pPr>
            <a:r>
              <a:rPr lang="en-US" dirty="0" smtClean="0"/>
              <a:t>Plants tend to wall of affected areas preventing further destruction of healthy tissue</a:t>
            </a:r>
            <a:endParaRPr lang="en-US" dirty="0"/>
          </a:p>
        </p:txBody>
      </p:sp>
    </p:spTree>
    <p:custDataLst>
      <p:tags r:id="rId1"/>
    </p:custDataLst>
    <p:extLst>
      <p:ext uri="{BB962C8B-B14F-4D97-AF65-F5344CB8AC3E}">
        <p14:creationId xmlns:p14="http://schemas.microsoft.com/office/powerpoint/2010/main" val="774381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1267" name="Content Placeholder 2"/>
          <p:cNvSpPr>
            <a:spLocks noGrp="1"/>
          </p:cNvSpPr>
          <p:nvPr>
            <p:ph idx="1"/>
          </p:nvPr>
        </p:nvSpPr>
        <p:spPr/>
        <p:txBody>
          <a:bodyPr/>
          <a:lstStyle/>
          <a:p>
            <a:pPr eaLnBrk="1" hangingPunct="1"/>
            <a:endParaRPr 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742850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Innate Immunity</a:t>
            </a:r>
            <a:endParaRPr lang="en-US" dirty="0"/>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2473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410" y="315765"/>
            <a:ext cx="3932237" cy="671660"/>
          </a:xfrm>
        </p:spPr>
        <p:txBody>
          <a:bodyPr/>
          <a:lstStyle/>
          <a:p>
            <a:r>
              <a:rPr lang="en-US" dirty="0" smtClean="0"/>
              <a:t>Phagocytosis</a:t>
            </a:r>
            <a:endParaRPr lang="en-US" dirty="0"/>
          </a:p>
        </p:txBody>
      </p:sp>
      <p:sp>
        <p:nvSpPr>
          <p:cNvPr id="6" name="Text Placeholder 5"/>
          <p:cNvSpPr>
            <a:spLocks noGrp="1"/>
          </p:cNvSpPr>
          <p:nvPr>
            <p:ph type="body" sz="half" idx="2"/>
          </p:nvPr>
        </p:nvSpPr>
        <p:spPr>
          <a:xfrm>
            <a:off x="311887" y="1197931"/>
            <a:ext cx="3932237" cy="5080320"/>
          </a:xfrm>
        </p:spPr>
        <p:txBody>
          <a:bodyPr>
            <a:normAutofit/>
          </a:bodyPr>
          <a:lstStyle/>
          <a:p>
            <a:r>
              <a:rPr lang="en-US" sz="2400" dirty="0" smtClean="0"/>
              <a:t>Phagocytic white blood cells (leukocytes)  ingest and digest bacteria and other foreign substances</a:t>
            </a:r>
          </a:p>
          <a:p>
            <a:endParaRPr lang="en-US" sz="1050" dirty="0"/>
          </a:p>
          <a:p>
            <a:r>
              <a:rPr lang="en-US" sz="2400" dirty="0" smtClean="0"/>
              <a:t>Recognize fragments of molecules characteristic of a set of pathogens</a:t>
            </a:r>
          </a:p>
          <a:p>
            <a:endParaRPr lang="en-US" sz="1050" dirty="0"/>
          </a:p>
          <a:p>
            <a:r>
              <a:rPr lang="en-US" sz="2400" dirty="0" smtClean="0"/>
              <a:t>A white blood cell recognizes and engulfs invading microbes trapping them in a vacuole</a:t>
            </a:r>
          </a:p>
          <a:p>
            <a:endParaRPr lang="en-US" sz="2400" dirty="0"/>
          </a:p>
          <a:p>
            <a:endParaRPr lang="en-US" sz="2400" dirty="0"/>
          </a:p>
          <a:p>
            <a:endParaRPr lang="en-US" sz="2400" dirty="0"/>
          </a:p>
        </p:txBody>
      </p:sp>
      <p:pic>
        <p:nvPicPr>
          <p:cNvPr id="5122" name="Picture 2" descr="http://healthdrip.com/wp-content/uploads/2012/05/Phagocytosi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060" r="3060"/>
          <a:stretch>
            <a:fillRect/>
          </a:stretch>
        </p:blipFill>
        <p:spPr bwMode="auto">
          <a:xfrm>
            <a:off x="4498646" y="184902"/>
            <a:ext cx="3108631" cy="24546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icro.magnet.fsu.edu/cells/lysosomes/images/lysosomes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799" y="363030"/>
            <a:ext cx="3771900" cy="2276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8646" y="2997723"/>
            <a:ext cx="7558236" cy="3816429"/>
          </a:xfrm>
          <a:prstGeom prst="rect">
            <a:avLst/>
          </a:prstGeom>
          <a:noFill/>
        </p:spPr>
        <p:txBody>
          <a:bodyPr wrap="square" rtlCol="0">
            <a:spAutoFit/>
          </a:bodyPr>
          <a:lstStyle/>
          <a:p>
            <a:r>
              <a:rPr lang="en-US" sz="2000" dirty="0" smtClean="0"/>
              <a:t>The vacuole fuses with a lysosome and nitric oxide and other gasses poison it before lysosome and other enzymes degrade it.</a:t>
            </a:r>
          </a:p>
          <a:p>
            <a:endParaRPr lang="en-US" sz="1050" dirty="0"/>
          </a:p>
          <a:p>
            <a:r>
              <a:rPr lang="en-US" sz="2000" dirty="0" smtClean="0"/>
              <a:t>The most abundant phagocytic cells in mammals are </a:t>
            </a:r>
            <a:r>
              <a:rPr lang="en-US" sz="2000" b="1" dirty="0" smtClean="0"/>
              <a:t>neutrophils</a:t>
            </a:r>
          </a:p>
          <a:p>
            <a:endParaRPr lang="en-US" sz="1050" b="1" dirty="0"/>
          </a:p>
          <a:p>
            <a:r>
              <a:rPr lang="en-US" sz="2000" b="1" dirty="0" smtClean="0"/>
              <a:t>Macrophages </a:t>
            </a:r>
            <a:r>
              <a:rPr lang="en-US" sz="2000" dirty="0" smtClean="0"/>
              <a:t>are large phagocytic cells present in the spleen and lymph nodes that are particularly effective and combating microbes.</a:t>
            </a:r>
          </a:p>
          <a:p>
            <a:endParaRPr lang="en-US" sz="1050" b="1" dirty="0"/>
          </a:p>
          <a:p>
            <a:r>
              <a:rPr lang="en-US" sz="2000" b="1" dirty="0" err="1" smtClean="0"/>
              <a:t>Eosinophils</a:t>
            </a:r>
            <a:r>
              <a:rPr lang="en-US" sz="2000" b="1" dirty="0" smtClean="0"/>
              <a:t> </a:t>
            </a:r>
            <a:r>
              <a:rPr lang="en-US" sz="2000" dirty="0" smtClean="0"/>
              <a:t>have a low phagocytic ability but help to defend </a:t>
            </a:r>
            <a:r>
              <a:rPr lang="en-US" sz="2000" dirty="0" err="1" smtClean="0"/>
              <a:t>agains</a:t>
            </a:r>
            <a:r>
              <a:rPr lang="en-US" sz="2000" dirty="0" smtClean="0"/>
              <a:t> multi-cellular invaders.</a:t>
            </a:r>
          </a:p>
          <a:p>
            <a:endParaRPr lang="en-US" sz="1050" dirty="0"/>
          </a:p>
          <a:p>
            <a:r>
              <a:rPr lang="en-US" sz="2000" b="1" dirty="0" smtClean="0"/>
              <a:t>Dendritic cells </a:t>
            </a:r>
            <a:r>
              <a:rPr lang="en-US" sz="2000" dirty="0" smtClean="0"/>
              <a:t>populate cells that are in contact with the environment and mainly help with acquired immunity. </a:t>
            </a:r>
          </a:p>
          <a:p>
            <a:endParaRPr lang="en-US" sz="2000" dirty="0" smtClean="0"/>
          </a:p>
        </p:txBody>
      </p:sp>
    </p:spTree>
    <p:extLst>
      <p:ext uri="{BB962C8B-B14F-4D97-AF65-F5344CB8AC3E}">
        <p14:creationId xmlns:p14="http://schemas.microsoft.com/office/powerpoint/2010/main" val="28685697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23_jpegs\1\figure_23_10_l.jpg"/>
</p:tagLst>
</file>

<file path=ppt/tags/tag2.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23_jpegs\1\figure_23_07_l.jpg"/>
</p:tagLst>
</file>

<file path=ppt/tags/tag3.xml><?xml version="1.0" encoding="utf-8"?>
<p:tagLst xmlns:a="http://schemas.openxmlformats.org/drawingml/2006/main" xmlns:r="http://schemas.openxmlformats.org/officeDocument/2006/relationships" xmlns:p="http://schemas.openxmlformats.org/presentationml/2006/main">
  <p:tag name="IIW_IMAGE_TITLE" val="c:\my documents\gtk_ppt\sg_present\stanfield_mm_23_jpegs\1\figure_23_11_2_l.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1529</Words>
  <Application>Microsoft Macintosh PowerPoint</Application>
  <PresentationFormat>Custom</PresentationFormat>
  <Paragraphs>237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Immune  Defense</vt:lpstr>
      <vt:lpstr>Infection</vt:lpstr>
      <vt:lpstr>Organization of Chemical defenses</vt:lpstr>
      <vt:lpstr>Non Specific Defenses</vt:lpstr>
      <vt:lpstr>Specific Defenses (only vertebrates)</vt:lpstr>
      <vt:lpstr>Plant Defenses</vt:lpstr>
      <vt:lpstr>PowerPoint Presentation</vt:lpstr>
      <vt:lpstr>Innate Immunity</vt:lpstr>
      <vt:lpstr>Phagocytosis</vt:lpstr>
      <vt:lpstr>Non-specific defenses</vt:lpstr>
      <vt:lpstr>PowerPoint Presentation</vt:lpstr>
      <vt:lpstr>Inflammation</vt:lpstr>
      <vt:lpstr>Systemic Inflammation Fever</vt:lpstr>
      <vt:lpstr>Interferon</vt:lpstr>
      <vt:lpstr>PowerPoint Presentation</vt:lpstr>
      <vt:lpstr>Complement system</vt:lpstr>
      <vt:lpstr>Natural Killer cells = NK cells</vt:lpstr>
      <vt:lpstr>MHC Molecules</vt:lpstr>
      <vt:lpstr>PowerPoint Presentation</vt:lpstr>
      <vt:lpstr>PowerPoint Presentation</vt:lpstr>
      <vt:lpstr>Innate Immune System Evasion</vt:lpstr>
      <vt:lpstr>Acquired Immunity</vt:lpstr>
      <vt:lpstr>Lymphocytes</vt:lpstr>
      <vt:lpstr>Acquired Immunity an Overview</vt:lpstr>
      <vt:lpstr>Specific immunity</vt:lpstr>
      <vt:lpstr>Specific immunity: Meet the players</vt:lpstr>
      <vt:lpstr>Antibody-mediated immunity (humoral) </vt:lpstr>
      <vt:lpstr>PowerPoint Presentation</vt:lpstr>
      <vt:lpstr>What are antibodies?</vt:lpstr>
      <vt:lpstr>PowerPoint Presentation</vt:lpstr>
      <vt:lpstr>Role of the antibodies</vt:lpstr>
      <vt:lpstr>Clonal selection</vt:lpstr>
      <vt:lpstr>Cell-mediated immunity</vt:lpstr>
      <vt:lpstr>PowerPoint Presentation</vt:lpstr>
      <vt:lpstr>First and second exposures to a pathogen</vt:lpstr>
      <vt:lpstr>PowerPoint Presentation</vt:lpstr>
      <vt:lpstr>Clinical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Defense</dc:title>
  <dc:creator>Andrew McLean</dc:creator>
  <cp:lastModifiedBy>Andrew McLean</cp:lastModifiedBy>
  <cp:revision>21</cp:revision>
  <dcterms:created xsi:type="dcterms:W3CDTF">2014-04-29T12:23:59Z</dcterms:created>
  <dcterms:modified xsi:type="dcterms:W3CDTF">2014-05-07T16:53:11Z</dcterms:modified>
</cp:coreProperties>
</file>