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307" r:id="rId3"/>
    <p:sldId id="308" r:id="rId4"/>
    <p:sldId id="309" r:id="rId5"/>
    <p:sldId id="310" r:id="rId6"/>
    <p:sldId id="311" r:id="rId7"/>
    <p:sldId id="324" r:id="rId8"/>
    <p:sldId id="325" r:id="rId9"/>
    <p:sldId id="312" r:id="rId10"/>
    <p:sldId id="313" r:id="rId11"/>
    <p:sldId id="314" r:id="rId12"/>
    <p:sldId id="315" r:id="rId13"/>
    <p:sldId id="323" r:id="rId14"/>
    <p:sldId id="316" r:id="rId15"/>
    <p:sldId id="317" r:id="rId16"/>
    <p:sldId id="319" r:id="rId17"/>
    <p:sldId id="320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92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ED49-42F2-4641-B034-DED5B35E1CBD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D801-C06A-4C86-BD6A-E4E33C1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5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53" y="365125"/>
            <a:ext cx="9733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53" y="1825625"/>
            <a:ext cx="9733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F03B-A1F0-4349-B5C8-0D4454D757A2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C7E4-536C-4A2D-9471-6B9C9FEB5DD9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encrypted-tbn2.gstatic.com/images?q=tbn:ANd9GcQmQeT91OFRWiKRy-4Gz9FvYT-DiqB6YFDyvZf_yZeduQ86xzJHR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713037"/>
            <a:ext cx="1495425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495425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524375"/>
            <a:ext cx="1495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Evolutionary theory states that organisms that share </a:t>
            </a:r>
            <a:r>
              <a:rPr lang="en-US" b="1" dirty="0" smtClean="0"/>
              <a:t>homologous structures</a:t>
            </a:r>
            <a:r>
              <a:rPr lang="en-US" dirty="0" smtClean="0"/>
              <a:t> have </a:t>
            </a:r>
            <a:r>
              <a:rPr lang="en-US" b="1" dirty="0" smtClean="0"/>
              <a:t>descended, with modification</a:t>
            </a:r>
            <a:r>
              <a:rPr lang="en-US" dirty="0" smtClean="0"/>
              <a:t>, from a common ancestor.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Similarities and differences amongst homologous structures can help determine how recently a species shared a common ancestor.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have also identified homologous structures in plants.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Structures</a:t>
            </a:r>
            <a:endParaRPr lang="en-US" dirty="0"/>
          </a:p>
        </p:txBody>
      </p:sp>
      <p:pic>
        <p:nvPicPr>
          <p:cNvPr id="1026" name="Picture 2" descr="http://bio1151.nicerweb.com/Locked/media/ch22/22_17HomologousForelimb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25" y="1880489"/>
            <a:ext cx="914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2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52" y="0"/>
            <a:ext cx="9733547" cy="1325563"/>
          </a:xfrm>
        </p:spPr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191" y="1525110"/>
            <a:ext cx="5245608" cy="518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 all homologous structures have important functions.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structures are so reduced in size that they are just vestiges, or traces of homologous structures in other species.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whale hip bones and the human coccyx are </a:t>
            </a:r>
            <a:r>
              <a:rPr lang="en-US" b="1" dirty="0" smtClean="0"/>
              <a:t>vestigial structures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 descr="https://encrypted-tbn0.gstatic.com/images?q=tbn:ANd9GcQIRXebtXRilgdTJZLG7I2v66S49vFifCnpi_PcPDgsbg8mwXk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700780"/>
            <a:ext cx="4324734" cy="31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74" y="1042099"/>
            <a:ext cx="3834206" cy="25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3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Tubercle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46" y="2308445"/>
            <a:ext cx="4036880" cy="3773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7024" y="2276856"/>
            <a:ext cx="529437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see the remnants of the point of a mammalian ear on some of our own ears (about 10.4% of the population).</a:t>
            </a:r>
          </a:p>
          <a:p>
            <a:endParaRPr lang="en-US" sz="2800" dirty="0"/>
          </a:p>
          <a:p>
            <a:r>
              <a:rPr lang="en-US" sz="2800" dirty="0" smtClean="0"/>
              <a:t>This is also an example of incomplete dominance in the human phenotype.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14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Scientist noticed a long time ago that the developmental stages of many animals with a back bone (vertebrates) look very similar.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same embryonic cells develop in the same order and in similar patterns to produce many homologous structures.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Similar patterns of embryonic development provide further evidence that organisms have descended from a common ancestor.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8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 Development</a:t>
            </a:r>
            <a:endParaRPr lang="en-US" dirty="0"/>
          </a:p>
        </p:txBody>
      </p:sp>
      <p:pic>
        <p:nvPicPr>
          <p:cNvPr id="4098" name="Picture 2" descr="http://9e.devbio.com/images/ch23/Richardson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2" y="1879886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igheredbcs.wiley.com/legacy/college/levin/0471697435/chap_tut/images/nw0083-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797009"/>
            <a:ext cx="5129530" cy="42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0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– Allele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calculating the frequent od certain alleles scientists can calculate whether or not evolution is occurring in a population, and at what rate.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mentioned before this is done through a Hardy-Weinberg equilibrium equation.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+ 2pq + q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5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Molecular Biology - DNA and RNA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 our increased knowledge of DNA and RNA has lead scientists to review much of what we thought we knew about evolution and the tree of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New technology makes it possible for us to make connections between species that the fossil record did not.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now have a far clearer understanding of the interrelatedness of species.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8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 we know there is a </a:t>
            </a:r>
            <a:r>
              <a:rPr lang="en-US" b="1" dirty="0" smtClean="0"/>
              <a:t>universal genetic code</a:t>
            </a:r>
            <a:r>
              <a:rPr lang="en-US" dirty="0" smtClean="0"/>
              <a:t>. The genetic code is identical in almost all organisms including bacteria, yeasts, plants, fungi, and animals.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living cells use information coded in DNA and RNA to carry information from one generation to another.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also now understand how mutations and gene reshuffling during gamete formation produce heritable variation on which natural selection operates.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2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to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humans weren’t around millions of years ago, scientists study clues in the rocks to understand what was happening.</a:t>
            </a:r>
          </a:p>
          <a:p>
            <a:endParaRPr lang="en-US" dirty="0" smtClean="0"/>
          </a:p>
          <a:p>
            <a:r>
              <a:rPr lang="en-US" dirty="0" smtClean="0"/>
              <a:t>The best clues that scientists have are fossils.</a:t>
            </a:r>
          </a:p>
          <a:p>
            <a:endParaRPr lang="en-US" dirty="0" smtClean="0"/>
          </a:p>
          <a:p>
            <a:r>
              <a:rPr lang="en-US" dirty="0" smtClean="0"/>
              <a:t>FOSSILS: evidence of an organism that once lived.</a:t>
            </a:r>
            <a:endParaRPr lang="en-US" dirty="0"/>
          </a:p>
        </p:txBody>
      </p:sp>
      <p:pic>
        <p:nvPicPr>
          <p:cNvPr id="4" name="Picture 3" descr="http://www.blueswami.com/albums/Fossils/FOSSILS_BERRARA_BEACH_J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74" y="4764990"/>
            <a:ext cx="2791326" cy="20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earthobservatory.nasa.gov/Study/Fossils/Images/amy_excav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46" y="4839945"/>
            <a:ext cx="2685047" cy="20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7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Darwin collected many fossils on his voyage.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of these fossils were of ancient organisms, that resembled creatures that were still alive.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2" y="3447620"/>
            <a:ext cx="4598570" cy="31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080" y="3995928"/>
            <a:ext cx="4471416" cy="255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9928" y="4114800"/>
            <a:ext cx="4544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Darwin looked at fossils found in various types of rock and amber.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416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53" y="272296"/>
            <a:ext cx="9733547" cy="1325563"/>
          </a:xfrm>
        </p:spPr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52" y="2247975"/>
            <a:ext cx="973354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fossil to form, organisms usually have to be buried in mud, sand or </a:t>
            </a:r>
            <a:r>
              <a:rPr lang="en-US" dirty="0" smtClean="0"/>
              <a:t>clay.</a:t>
            </a:r>
          </a:p>
          <a:p>
            <a:endParaRPr lang="en-US" dirty="0"/>
          </a:p>
          <a:p>
            <a:r>
              <a:rPr lang="en-US" dirty="0"/>
              <a:t>Mud, sand or clay are compressed over time and harden into sedimentary </a:t>
            </a:r>
            <a:r>
              <a:rPr lang="en-US" dirty="0" smtClean="0"/>
              <a:t>rock.</a:t>
            </a:r>
          </a:p>
          <a:p>
            <a:endParaRPr lang="en-US" dirty="0"/>
          </a:p>
          <a:p>
            <a:r>
              <a:rPr lang="en-US" dirty="0"/>
              <a:t>Sedimentary rocks form in layers which helps preserve the </a:t>
            </a:r>
            <a:r>
              <a:rPr lang="en-US" dirty="0" smtClean="0"/>
              <a:t>fossils.</a:t>
            </a:r>
          </a:p>
          <a:p>
            <a:endParaRPr lang="en-US" dirty="0"/>
          </a:p>
          <a:p>
            <a:r>
              <a:rPr lang="en-US" dirty="0"/>
              <a:t>Fossils aren’t usually found in other types of rocks because the heat required to make them usually ruins the </a:t>
            </a:r>
            <a:r>
              <a:rPr lang="en-US" dirty="0" smtClean="0"/>
              <a:t>fossils.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comp.uark.edu/~sboss/se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58" y="0"/>
            <a:ext cx="1235242" cy="18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66.208.12.20/amsedu/WES/WESSlides/Ch6/s0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89" y="0"/>
            <a:ext cx="2197769" cy="18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8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2-03-RockStrataFossil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71" y="705852"/>
            <a:ext cx="10390519" cy="52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Dating</a:t>
            </a:r>
            <a:endParaRPr lang="en-US" dirty="0"/>
          </a:p>
        </p:txBody>
      </p:sp>
      <p:pic>
        <p:nvPicPr>
          <p:cNvPr id="4" name="Picture 5" descr="http://library.thinkquest.org/J001645/media/stratigraph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/>
          <a:stretch/>
        </p:blipFill>
        <p:spPr bwMode="auto">
          <a:xfrm>
            <a:off x="1508759" y="1690688"/>
            <a:ext cx="8036293" cy="5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2-04-GrandCany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3" y="0"/>
            <a:ext cx="3033537" cy="202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06840" y="2459736"/>
            <a:ext cx="3008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Scientists also use index fossils to compare the relative ages of fossils.</a:t>
            </a:r>
          </a:p>
          <a:p>
            <a:endParaRPr lang="en-US" dirty="0"/>
          </a:p>
          <a:p>
            <a:r>
              <a:rPr lang="en-US" dirty="0" smtClean="0"/>
              <a:t>An index fossil must have existed for a relatively short period of time and had a wide geologic range.</a:t>
            </a:r>
          </a:p>
          <a:p>
            <a:endParaRPr lang="en-US" dirty="0"/>
          </a:p>
          <a:p>
            <a:r>
              <a:rPr lang="en-US" dirty="0" smtClean="0"/>
              <a:t>Relative dating allows a scientist to </a:t>
            </a:r>
            <a:r>
              <a:rPr lang="en-US" dirty="0" err="1" smtClean="0"/>
              <a:t>etimate</a:t>
            </a:r>
            <a:r>
              <a:rPr lang="en-US" dirty="0" smtClean="0"/>
              <a:t> a fossils age compared to that of other fossils.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1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541" y="0"/>
            <a:ext cx="9733547" cy="1325563"/>
          </a:xfrm>
        </p:spPr>
        <p:txBody>
          <a:bodyPr/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8968" y="1240408"/>
            <a:ext cx="6345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Paleontologists use divisions of the geologic time scale to represent evolutionary time (deep time).</a:t>
            </a:r>
          </a:p>
          <a:p>
            <a:endParaRPr lang="en-US" sz="2000" dirty="0"/>
          </a:p>
          <a:p>
            <a:r>
              <a:rPr lang="en-US" sz="2000" dirty="0" smtClean="0"/>
              <a:t>After Precambrian time the basic divisions of the geologic time scale are </a:t>
            </a:r>
            <a:r>
              <a:rPr lang="en-US" sz="2000" b="1" dirty="0" smtClean="0"/>
              <a:t>eras</a:t>
            </a:r>
            <a:r>
              <a:rPr lang="en-US" sz="2000" dirty="0" smtClean="0"/>
              <a:t> and </a:t>
            </a:r>
            <a:r>
              <a:rPr lang="en-US" sz="2000" b="1" dirty="0" smtClean="0"/>
              <a:t>periods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Paleozoic</a:t>
            </a:r>
            <a:r>
              <a:rPr lang="en-US" sz="2000" dirty="0" smtClean="0"/>
              <a:t> – 544 million years ago. Lasted 300 million years. Saw the emergence of many vertebrate and invertebrate animals. </a:t>
            </a:r>
          </a:p>
          <a:p>
            <a:endParaRPr lang="en-US" sz="2000" dirty="0"/>
          </a:p>
          <a:p>
            <a:r>
              <a:rPr lang="en-US" sz="2000" b="1" dirty="0" smtClean="0"/>
              <a:t>Mesozoic</a:t>
            </a:r>
            <a:r>
              <a:rPr lang="en-US" sz="2000" dirty="0" smtClean="0"/>
              <a:t> – 245 million years ago. Lasted 180 million years. Sometimes called the age of dinosaurs. Many other animals were alive at this time too, including mammals. </a:t>
            </a:r>
          </a:p>
          <a:p>
            <a:endParaRPr lang="en-US" sz="2000" dirty="0"/>
          </a:p>
          <a:p>
            <a:r>
              <a:rPr lang="en-US" sz="2000" b="1" dirty="0" smtClean="0"/>
              <a:t>Cenozoic</a:t>
            </a:r>
            <a:r>
              <a:rPr lang="en-US" sz="2000" dirty="0" smtClean="0"/>
              <a:t> – 65 million years ago to present day. Sometimes called the age of mammals. </a:t>
            </a:r>
            <a:endParaRPr lang="en-US" sz="2000" dirty="0"/>
          </a:p>
        </p:txBody>
      </p:sp>
      <p:pic>
        <p:nvPicPr>
          <p:cNvPr id="1028" name="Picture 4" descr="http://paleo.cortland.edu/tutorial/Timescale/Timescale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12" y="1240408"/>
            <a:ext cx="3509531" cy="53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8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Eras</a:t>
            </a:r>
            <a:r>
              <a:rPr lang="en-US" dirty="0" smtClean="0"/>
              <a:t> are sub-divided into </a:t>
            </a:r>
            <a:r>
              <a:rPr lang="en-US" b="1" dirty="0" smtClean="0"/>
              <a:t>periods</a:t>
            </a:r>
            <a:r>
              <a:rPr lang="en-US" dirty="0" smtClean="0"/>
              <a:t> which range in length from tens of millions of years to less than two million years.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the Mesozoic era is split into three periods: the Triassic period, the Jurassic period, and the Cretaceous period.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periods are named after the region where geologists first described rocks. For example the Cambria period is named after Cambria – the old Roman word for Wales.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6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pic>
        <p:nvPicPr>
          <p:cNvPr id="4" name="Picture 5" descr="http://physics.uoregon.edu/~jimbrau/BrauImNew/Chap07/FG07_23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83" y="1690688"/>
            <a:ext cx="7652085" cy="49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6248" y="256032"/>
            <a:ext cx="516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radioactive dating scientists calculate the age of a sample based on the amount of remaining radioactive isotopes it contains.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807</Words>
  <Application>Microsoft Macintosh PowerPoint</Application>
  <PresentationFormat>Custom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Evidence of Evolution</vt:lpstr>
      <vt:lpstr>Clues to the past</vt:lpstr>
      <vt:lpstr>Fossils</vt:lpstr>
      <vt:lpstr>Sedimentary Rocks</vt:lpstr>
      <vt:lpstr>PowerPoint Presentation</vt:lpstr>
      <vt:lpstr>Relative Dating</vt:lpstr>
      <vt:lpstr>Geologic Time Scale</vt:lpstr>
      <vt:lpstr>Periods</vt:lpstr>
      <vt:lpstr>Radiometric Dating</vt:lpstr>
      <vt:lpstr>Comparative Anatomy</vt:lpstr>
      <vt:lpstr>Homologous Structures</vt:lpstr>
      <vt:lpstr>Vestigial Structures</vt:lpstr>
      <vt:lpstr>Darwin’s Tubercle</vt:lpstr>
      <vt:lpstr>Embryology</vt:lpstr>
      <vt:lpstr>Embryo Development</vt:lpstr>
      <vt:lpstr>Genetics – Allele frequency</vt:lpstr>
      <vt:lpstr>Molecular Biology - DNA and RNA</vt:lpstr>
      <vt:lpstr>The Common Genetic 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Populations</dc:title>
  <dc:creator>Andrew McLean</dc:creator>
  <cp:lastModifiedBy>Andrew McLean</cp:lastModifiedBy>
  <cp:revision>59</cp:revision>
  <dcterms:created xsi:type="dcterms:W3CDTF">2014-03-05T16:33:11Z</dcterms:created>
  <dcterms:modified xsi:type="dcterms:W3CDTF">2014-03-27T17:58:00Z</dcterms:modified>
</cp:coreProperties>
</file>