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48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683A1-49D5-2340-A27D-A7CF9B89AADF}" type="datetimeFigureOut">
              <a:rPr lang="en-US" smtClean="0"/>
              <a:t>4/30/14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65726-4DE4-174E-AC87-5B016B94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02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2595-C49C-42FF-84AB-95ED48E247A4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318-B155-40C2-8726-F66FEBD2D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8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2595-C49C-42FF-84AB-95ED48E247A4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318-B155-40C2-8726-F66FEBD2D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0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2595-C49C-42FF-84AB-95ED48E247A4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318-B155-40C2-8726-F66FEBD2D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0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2595-C49C-42FF-84AB-95ED48E247A4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318-B155-40C2-8726-F66FEBD2D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8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2595-C49C-42FF-84AB-95ED48E247A4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318-B155-40C2-8726-F66FEBD2D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9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2595-C49C-42FF-84AB-95ED48E247A4}" type="datetimeFigureOut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318-B155-40C2-8726-F66FEBD2D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1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2595-C49C-42FF-84AB-95ED48E247A4}" type="datetimeFigureOut">
              <a:rPr lang="en-US" smtClean="0"/>
              <a:t>4/30/14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318-B155-40C2-8726-F66FEBD2D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1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2595-C49C-42FF-84AB-95ED48E247A4}" type="datetimeFigureOut">
              <a:rPr lang="en-US" smtClean="0"/>
              <a:t>4/30/14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318-B155-40C2-8726-F66FEBD2D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8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2595-C49C-42FF-84AB-95ED48E247A4}" type="datetimeFigureOut">
              <a:rPr lang="en-US" smtClean="0"/>
              <a:t>4/30/14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318-B155-40C2-8726-F66FEBD2D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6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2595-C49C-42FF-84AB-95ED48E247A4}" type="datetimeFigureOut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318-B155-40C2-8726-F66FEBD2D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0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2595-C49C-42FF-84AB-95ED48E247A4}" type="datetimeFigureOut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318-B155-40C2-8726-F66FEBD2D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4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2431" y="365125"/>
            <a:ext cx="95913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2431" y="1825625"/>
            <a:ext cx="95913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92595-C49C-42FF-84AB-95ED48E247A4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13318-B155-40C2-8726-F66FEBD2D9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5685183"/>
            <a:ext cx="1656521" cy="1172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" y="4305473"/>
            <a:ext cx="1656521" cy="1379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" y="2738748"/>
            <a:ext cx="1656521" cy="1566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" y="1444487"/>
            <a:ext cx="1656520" cy="13018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" y="173"/>
            <a:ext cx="1656521" cy="144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Define: Population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/>
              <a:t>population</a:t>
            </a:r>
            <a:r>
              <a:rPr lang="en-US" dirty="0"/>
              <a:t> consists of all members of that species in a particular area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Define: Community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Communities</a:t>
            </a:r>
            <a:r>
              <a:rPr lang="en-US" dirty="0"/>
              <a:t> consist of all the different populations in a defined area.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0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Populations Grow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Growth rates will change depending on the resources available to the organism.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Populations can grow </a:t>
            </a:r>
            <a:r>
              <a:rPr lang="en-US" b="1" dirty="0" smtClean="0"/>
              <a:t>exponentially</a:t>
            </a:r>
            <a:r>
              <a:rPr lang="en-US" dirty="0" smtClean="0"/>
              <a:t> or </a:t>
            </a:r>
            <a:r>
              <a:rPr lang="en-US" b="1" dirty="0" smtClean="0"/>
              <a:t>logistically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scientific study of human population growth is called </a:t>
            </a:r>
            <a:r>
              <a:rPr lang="en-US" b="1" dirty="0" smtClean="0"/>
              <a:t>demography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Birth rates, death rates, immigration, emigration and age structure help predict how certain populations will grow.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29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431" y="0"/>
            <a:ext cx="9591368" cy="1325563"/>
          </a:xfrm>
        </p:spPr>
        <p:txBody>
          <a:bodyPr/>
          <a:lstStyle/>
          <a:p>
            <a:r>
              <a:rPr lang="en-US" dirty="0" smtClean="0"/>
              <a:t>Exponential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926" y="1228726"/>
            <a:ext cx="10058400" cy="5329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When a population increases by a fixed percentage growth is said to be exponential.</a:t>
            </a:r>
          </a:p>
          <a:p>
            <a:pPr marL="0" indent="0">
              <a:buNone/>
            </a:pPr>
            <a:endParaRPr lang="en-US" sz="1050" dirty="0"/>
          </a:p>
          <a:p>
            <a:pPr marL="0" indent="0" algn="ctr">
              <a:buNone/>
            </a:pPr>
            <a:r>
              <a:rPr lang="en-US" sz="2400" b="1" dirty="0"/>
              <a:t>1000</a:t>
            </a:r>
            <a:r>
              <a:rPr lang="en-US" sz="2400" dirty="0"/>
              <a:t> &gt;&gt; </a:t>
            </a:r>
            <a:r>
              <a:rPr lang="en-US" sz="1600" dirty="0"/>
              <a:t>+10% </a:t>
            </a:r>
            <a:r>
              <a:rPr lang="en-US" sz="2400" dirty="0"/>
              <a:t>&gt;&gt; </a:t>
            </a:r>
            <a:r>
              <a:rPr lang="en-US" sz="2400" b="1" dirty="0"/>
              <a:t>1100</a:t>
            </a:r>
            <a:r>
              <a:rPr lang="en-US" sz="2400" dirty="0"/>
              <a:t> &gt;&gt; </a:t>
            </a:r>
            <a:r>
              <a:rPr lang="en-US" sz="1600" dirty="0"/>
              <a:t>+10% </a:t>
            </a:r>
            <a:r>
              <a:rPr lang="en-US" sz="2400" dirty="0"/>
              <a:t>&gt;&gt; </a:t>
            </a:r>
            <a:r>
              <a:rPr lang="en-US" sz="2400" b="1" dirty="0"/>
              <a:t>1210</a:t>
            </a:r>
            <a:r>
              <a:rPr lang="en-US" sz="2400" dirty="0"/>
              <a:t> &gt;&gt; </a:t>
            </a:r>
            <a:r>
              <a:rPr lang="en-US" sz="1600" dirty="0"/>
              <a:t>+10% </a:t>
            </a:r>
            <a:r>
              <a:rPr lang="en-US" sz="2400" dirty="0"/>
              <a:t>&gt;&gt; </a:t>
            </a:r>
            <a:r>
              <a:rPr lang="en-US" sz="2400" b="1" dirty="0"/>
              <a:t>1331</a:t>
            </a:r>
            <a:r>
              <a:rPr lang="en-US" sz="2400" dirty="0"/>
              <a:t> &gt;&gt; 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b="1" dirty="0"/>
              <a:t>Normally exponential growth is seen when the starting population is small and environmental conditions are ideal.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dirty="0"/>
              <a:t>The human population was until recently growing exponentially due to improvements in medical science and mass industrialization of food production. </a:t>
            </a:r>
          </a:p>
        </p:txBody>
      </p:sp>
    </p:spTree>
    <p:extLst>
      <p:ext uri="{BB962C8B-B14F-4D97-AF65-F5344CB8AC3E}">
        <p14:creationId xmlns:p14="http://schemas.microsoft.com/office/powerpoint/2010/main" val="239582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917" y="2391020"/>
            <a:ext cx="1571625" cy="1114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139" y="2391020"/>
            <a:ext cx="1571625" cy="1114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917" y="3505445"/>
            <a:ext cx="1571625" cy="1114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139" y="3505445"/>
            <a:ext cx="1571625" cy="1114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917" y="162170"/>
            <a:ext cx="1571625" cy="1114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139" y="162170"/>
            <a:ext cx="1571625" cy="1114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917" y="1276595"/>
            <a:ext cx="1571625" cy="1114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139" y="1276595"/>
            <a:ext cx="1571625" cy="1114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764" y="2496286"/>
            <a:ext cx="1571625" cy="1114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986" y="2496286"/>
            <a:ext cx="1571625" cy="1114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764" y="3610711"/>
            <a:ext cx="1571625" cy="1114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986" y="3610711"/>
            <a:ext cx="1571625" cy="1114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764" y="267436"/>
            <a:ext cx="1571625" cy="1114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986" y="267436"/>
            <a:ext cx="1571625" cy="11144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764" y="1381861"/>
            <a:ext cx="1571625" cy="11144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986" y="1381861"/>
            <a:ext cx="1571625" cy="11144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77" y="2496286"/>
            <a:ext cx="1571625" cy="11144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45" y="2496286"/>
            <a:ext cx="1571625" cy="11144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77" y="3610711"/>
            <a:ext cx="1571625" cy="11144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45" y="3610711"/>
            <a:ext cx="1571625" cy="11144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436"/>
            <a:ext cx="1571625" cy="11144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45" y="267436"/>
            <a:ext cx="1571625" cy="11144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77" y="1381861"/>
            <a:ext cx="1571625" cy="11144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45" y="1381861"/>
            <a:ext cx="1571625" cy="11144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70" y="2601552"/>
            <a:ext cx="1571625" cy="11144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292" y="2601552"/>
            <a:ext cx="1571625" cy="11144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70" y="3715977"/>
            <a:ext cx="1571625" cy="11144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292" y="3715977"/>
            <a:ext cx="1571625" cy="11144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70" y="372702"/>
            <a:ext cx="1571625" cy="11144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292" y="372702"/>
            <a:ext cx="1571625" cy="11144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70" y="1487127"/>
            <a:ext cx="1571625" cy="11144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292" y="1487127"/>
            <a:ext cx="1571625" cy="11144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146" y="4619870"/>
            <a:ext cx="1571625" cy="111442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368" y="4619870"/>
            <a:ext cx="1571625" cy="11144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146" y="5734295"/>
            <a:ext cx="1571625" cy="111442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368" y="5734295"/>
            <a:ext cx="1571625" cy="111442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146" y="2391020"/>
            <a:ext cx="1571625" cy="111442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368" y="2391020"/>
            <a:ext cx="1571625" cy="11144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146" y="3505445"/>
            <a:ext cx="1571625" cy="111442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368" y="3505445"/>
            <a:ext cx="1571625" cy="111442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993" y="4725136"/>
            <a:ext cx="1571625" cy="111442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215" y="4725136"/>
            <a:ext cx="1571625" cy="11144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993" y="5839561"/>
            <a:ext cx="1571625" cy="111442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215" y="5839561"/>
            <a:ext cx="1571625" cy="111442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993" y="2496286"/>
            <a:ext cx="1571625" cy="111442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215" y="2496286"/>
            <a:ext cx="1571625" cy="111442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993" y="3610711"/>
            <a:ext cx="1571625" cy="111442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215" y="3610711"/>
            <a:ext cx="1571625" cy="111442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52" y="4725136"/>
            <a:ext cx="1571625" cy="111442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674" y="4725136"/>
            <a:ext cx="1571625" cy="111442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52" y="5839561"/>
            <a:ext cx="1571625" cy="111442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674" y="5839561"/>
            <a:ext cx="1571625" cy="111442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52" y="2496286"/>
            <a:ext cx="1571625" cy="111442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329" y="2496286"/>
            <a:ext cx="1571625" cy="111442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52" y="3610711"/>
            <a:ext cx="1571625" cy="111442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674" y="3610711"/>
            <a:ext cx="1571625" cy="111442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357" y="4830402"/>
            <a:ext cx="1571625" cy="111442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521" y="4830402"/>
            <a:ext cx="1571625" cy="111442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357" y="5944827"/>
            <a:ext cx="1571625" cy="111442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521" y="5944827"/>
            <a:ext cx="1571625" cy="111442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481" y="2601552"/>
            <a:ext cx="1571625" cy="111442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521" y="2601552"/>
            <a:ext cx="1571625" cy="111442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357" y="3715977"/>
            <a:ext cx="1571625" cy="111442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223" y="3610710"/>
            <a:ext cx="1571625" cy="111442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61" y="4725136"/>
            <a:ext cx="1571625" cy="111442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61" y="5839561"/>
            <a:ext cx="1571625" cy="111442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61" y="2496286"/>
            <a:ext cx="1571625" cy="111442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61" y="3610711"/>
            <a:ext cx="1571625" cy="111442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848" y="4707019"/>
            <a:ext cx="1571625" cy="111442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548" y="5803327"/>
            <a:ext cx="1571625" cy="111442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848" y="3601653"/>
            <a:ext cx="15716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6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Growth</a:t>
            </a:r>
            <a:endParaRPr lang="en-US" dirty="0"/>
          </a:p>
        </p:txBody>
      </p:sp>
      <p:pic>
        <p:nvPicPr>
          <p:cNvPr id="4" name="Content Placeholder 3" descr="exponential grow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96" r="-231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103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Exponential growth rarely lasts long.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Most populations are eventually constrained by </a:t>
            </a:r>
            <a:r>
              <a:rPr lang="en-US" b="1" dirty="0" smtClean="0"/>
              <a:t>limiting factors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Limiting factors are characteristics of the environment that limit </a:t>
            </a:r>
            <a:r>
              <a:rPr lang="en-US" b="1" dirty="0" smtClean="0"/>
              <a:t>carrying capacity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6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Carrying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Carrying capacity </a:t>
            </a:r>
            <a:r>
              <a:rPr lang="en-US" dirty="0" smtClean="0"/>
              <a:t>is the largest population an environment can </a:t>
            </a:r>
            <a:r>
              <a:rPr lang="en-US" b="1" dirty="0" smtClean="0"/>
              <a:t>sustainably support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Logistic growth </a:t>
            </a:r>
            <a:r>
              <a:rPr lang="en-US" dirty="0" smtClean="0"/>
              <a:t>describes how a populations initial exponential growth is slowed and eventually stopped by </a:t>
            </a:r>
            <a:r>
              <a:rPr lang="en-US" b="1" dirty="0" smtClean="0"/>
              <a:t>limiting factors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Logistic growth is usually represented by an ‘S’ shaped graph.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2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431" y="0"/>
            <a:ext cx="9591368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Logistic Growth Curve in Nature</a:t>
            </a:r>
            <a:endParaRPr lang="en-US" dirty="0"/>
          </a:p>
        </p:txBody>
      </p:sp>
      <p:pic>
        <p:nvPicPr>
          <p:cNvPr id="4" name="Content Placeholder 3" descr="logistic grow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77" b="-3077"/>
          <a:stretch>
            <a:fillRect/>
          </a:stretch>
        </p:blipFill>
        <p:spPr>
          <a:xfrm>
            <a:off x="1762431" y="962526"/>
            <a:ext cx="10155481" cy="5727032"/>
          </a:xfrm>
        </p:spPr>
      </p:pic>
    </p:spTree>
    <p:extLst>
      <p:ext uri="{BB962C8B-B14F-4D97-AF65-F5344CB8AC3E}">
        <p14:creationId xmlns:p14="http://schemas.microsoft.com/office/powerpoint/2010/main" val="368293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Populations Grow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Chapter 5.1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53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034" y="0"/>
            <a:ext cx="9668933" cy="1325563"/>
          </a:xfrm>
        </p:spPr>
        <p:txBody>
          <a:bodyPr/>
          <a:lstStyle/>
          <a:p>
            <a:r>
              <a:rPr lang="en-US" dirty="0" smtClean="0"/>
              <a:t>Age Structure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925" y="1417638"/>
            <a:ext cx="10090485" cy="5017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/>
              <a:t>Age structure diagrams are effective tools for </a:t>
            </a:r>
            <a:r>
              <a:rPr lang="en-US" sz="3400" b="1" dirty="0"/>
              <a:t>predicting population growth.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400" b="1" dirty="0"/>
              <a:t>Populations remain stable if births occur at the same rate as deaths.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3400" dirty="0"/>
              <a:t>Therefore an evenly distributed population with the same number of individuals past reproductive age as at or below reproductive age will likely remain stable.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05342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Structure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Likewise if the pyramid shows more individuals past reproductive age then the population will tend to decline over time.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Populations that are “</a:t>
            </a:r>
            <a:r>
              <a:rPr lang="en-US" b="1" dirty="0"/>
              <a:t>bottom heavy</a:t>
            </a:r>
            <a:r>
              <a:rPr lang="en-US" dirty="0"/>
              <a:t>” are capable of rapid growth as they have far more individuals at or below reproductive age.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0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Structure Diagram</a:t>
            </a:r>
            <a:endParaRPr lang="en-US" dirty="0"/>
          </a:p>
        </p:txBody>
      </p:sp>
      <p:pic>
        <p:nvPicPr>
          <p:cNvPr id="4" name="Content Placeholder 3" descr="age distribution diagra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44" r="-47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502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836" y="274638"/>
            <a:ext cx="8102164" cy="1143000"/>
          </a:xfrm>
        </p:spPr>
        <p:txBody>
          <a:bodyPr>
            <a:noAutofit/>
          </a:bodyPr>
          <a:lstStyle/>
          <a:p>
            <a:r>
              <a:rPr lang="en-US" sz="3200" b="1" u="sng" dirty="0"/>
              <a:t>Rapid</a:t>
            </a:r>
            <a:r>
              <a:rPr lang="en-US" sz="3200" dirty="0"/>
              <a:t> Growth, </a:t>
            </a:r>
            <a:r>
              <a:rPr lang="en-US" sz="3200" b="1" u="sng" dirty="0"/>
              <a:t>Slow</a:t>
            </a:r>
            <a:r>
              <a:rPr lang="en-US" sz="3200" dirty="0"/>
              <a:t> Growth and </a:t>
            </a:r>
            <a:r>
              <a:rPr lang="en-US" sz="3200" b="1" u="sng" dirty="0"/>
              <a:t>Zero</a:t>
            </a:r>
            <a:r>
              <a:rPr lang="en-US" sz="3200" dirty="0"/>
              <a:t> Growth</a:t>
            </a:r>
          </a:p>
        </p:txBody>
      </p:sp>
      <p:pic>
        <p:nvPicPr>
          <p:cNvPr id="4" name="Content Placeholder 3" descr="Age structure Diagram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" r="-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593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Sex ratio </a:t>
            </a:r>
            <a:r>
              <a:rPr lang="en-US" dirty="0" smtClean="0"/>
              <a:t>is the proportion of males to females.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Age structure diagrams also give information about sex ratio – relative numbers in each group.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is important information for organisms that reproduce sexually with distinct male and female individuals.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is also a key factor for monogamous species as a 50:50 ratio is ideal. Otherwise individuals may be left without a mate.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2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and Emigration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In </a:t>
            </a:r>
            <a:r>
              <a:rPr lang="en-US" dirty="0" smtClean="0"/>
              <a:t>addition to the birth and death rates a population size can be affected by </a:t>
            </a:r>
            <a:r>
              <a:rPr lang="en-US" b="1" dirty="0" smtClean="0"/>
              <a:t>immigration</a:t>
            </a:r>
            <a:r>
              <a:rPr lang="en-US" dirty="0" smtClean="0"/>
              <a:t> and </a:t>
            </a:r>
            <a:r>
              <a:rPr lang="en-US" b="1" dirty="0" smtClean="0"/>
              <a:t>emigration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population may grow if individuals immigrate into its range.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Likewise a population may shrink if individuals emigrate from an area.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9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Sometimes an organism makes brief movements into and out of an area as part of its </a:t>
            </a:r>
            <a:r>
              <a:rPr lang="en-US" b="1" dirty="0" smtClean="0"/>
              <a:t>seasonal movement.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Sometimes entire populations can leave an area.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Population and population growth is a dynamic measurement that can dramatically fluctuate.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522</Words>
  <Application>Microsoft Macintosh PowerPoint</Application>
  <PresentationFormat>Custom</PresentationFormat>
  <Paragraphs>77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Opening Task</vt:lpstr>
      <vt:lpstr>How Populations Grow</vt:lpstr>
      <vt:lpstr>Age Structure Diagrams</vt:lpstr>
      <vt:lpstr>Age Structure Diagrams</vt:lpstr>
      <vt:lpstr>Age Structure Diagram</vt:lpstr>
      <vt:lpstr>Rapid Growth, Slow Growth and Zero Growth</vt:lpstr>
      <vt:lpstr>Sex Ratios</vt:lpstr>
      <vt:lpstr>Immigration and Emigration</vt:lpstr>
      <vt:lpstr>Migration</vt:lpstr>
      <vt:lpstr>How Populations Grow</vt:lpstr>
      <vt:lpstr>Exponential Growth</vt:lpstr>
      <vt:lpstr>PowerPoint Presentation</vt:lpstr>
      <vt:lpstr>Exponential Growth</vt:lpstr>
      <vt:lpstr>Logistic Growth</vt:lpstr>
      <vt:lpstr>Carrying Capacity</vt:lpstr>
      <vt:lpstr>Logistic Growth Curve in Nature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Populations Grow</dc:title>
  <dc:creator>Andrew McLean</dc:creator>
  <cp:lastModifiedBy>Andrew McLean</cp:lastModifiedBy>
  <cp:revision>8</cp:revision>
  <cp:lastPrinted>2014-04-30T11:03:41Z</cp:lastPrinted>
  <dcterms:created xsi:type="dcterms:W3CDTF">2014-03-23T14:53:12Z</dcterms:created>
  <dcterms:modified xsi:type="dcterms:W3CDTF">2014-04-30T17:13:59Z</dcterms:modified>
</cp:coreProperties>
</file>