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8" r:id="rId3"/>
    <p:sldId id="259" r:id="rId4"/>
    <p:sldId id="256" r:id="rId5"/>
    <p:sldId id="261" r:id="rId6"/>
    <p:sldId id="260" r:id="rId7"/>
    <p:sldId id="262" r:id="rId8"/>
    <p:sldId id="267" r:id="rId9"/>
    <p:sldId id="268" r:id="rId10"/>
    <p:sldId id="269" r:id="rId11"/>
    <p:sldId id="270" r:id="rId12"/>
    <p:sldId id="271" r:id="rId13"/>
    <p:sldId id="263" r:id="rId14"/>
    <p:sldId id="264" r:id="rId15"/>
    <p:sldId id="265" r:id="rId16"/>
    <p:sldId id="266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96" y="-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6095C-8156-1445-ACEA-67884E4B56D2}" type="datetimeFigureOut">
              <a:rPr lang="en-US" smtClean="0"/>
              <a:t>5/1/14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9997E-B870-4D4D-9FBB-906F6CF9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6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9997E-B870-4D4D-9FBB-906F6CF920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91A6-BC7E-44D1-BC8D-0FF37D2A4DE2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71D8-98A4-426B-B2A2-1DE7E7E3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91A6-BC7E-44D1-BC8D-0FF37D2A4DE2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71D8-98A4-426B-B2A2-1DE7E7E3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91A6-BC7E-44D1-BC8D-0FF37D2A4DE2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71D8-98A4-426B-B2A2-1DE7E7E3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91A6-BC7E-44D1-BC8D-0FF37D2A4DE2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71D8-98A4-426B-B2A2-1DE7E7E3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1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91A6-BC7E-44D1-BC8D-0FF37D2A4DE2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71D8-98A4-426B-B2A2-1DE7E7E3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7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91A6-BC7E-44D1-BC8D-0FF37D2A4DE2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71D8-98A4-426B-B2A2-1DE7E7E3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8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91A6-BC7E-44D1-BC8D-0FF37D2A4DE2}" type="datetimeFigureOut">
              <a:rPr lang="en-US" smtClean="0"/>
              <a:t>5/1/14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71D8-98A4-426B-B2A2-1DE7E7E3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9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91A6-BC7E-44D1-BC8D-0FF37D2A4DE2}" type="datetimeFigureOut">
              <a:rPr lang="en-US" smtClean="0"/>
              <a:t>5/1/14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71D8-98A4-426B-B2A2-1DE7E7E3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8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91A6-BC7E-44D1-BC8D-0FF37D2A4DE2}" type="datetimeFigureOut">
              <a:rPr lang="en-US" smtClean="0"/>
              <a:t>5/1/14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71D8-98A4-426B-B2A2-1DE7E7E3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9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91A6-BC7E-44D1-BC8D-0FF37D2A4DE2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71D8-98A4-426B-B2A2-1DE7E7E3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2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91A6-BC7E-44D1-BC8D-0FF37D2A4DE2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71D8-98A4-426B-B2A2-1DE7E7E3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2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9286" y="365125"/>
            <a:ext cx="96045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9286" y="1825625"/>
            <a:ext cx="96045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91A6-BC7E-44D1-BC8D-0FF37D2A4DE2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F71D8-98A4-426B-B2A2-1DE7E7E3C8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5685183"/>
            <a:ext cx="1656521" cy="1172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" y="4305473"/>
            <a:ext cx="1656521" cy="1379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" y="2738748"/>
            <a:ext cx="1656521" cy="1566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" y="1444487"/>
            <a:ext cx="1656520" cy="13018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" y="173"/>
            <a:ext cx="1656521" cy="144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Define </a:t>
            </a:r>
            <a:r>
              <a:rPr lang="en-US" sz="3600" b="1" dirty="0" smtClean="0"/>
              <a:t>immigration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 smtClean="0"/>
              <a:t>When organisms move into an area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Define </a:t>
            </a:r>
            <a:r>
              <a:rPr lang="en-US" sz="3600" b="1" dirty="0" smtClean="0"/>
              <a:t>emigration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 smtClean="0"/>
              <a:t>When organisms leave an area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5388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286" y="1470581"/>
            <a:ext cx="9604514" cy="5194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Human activity can reduce biodiversity by various means;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 smtClean="0"/>
              <a:t>Habitat alteration</a:t>
            </a:r>
          </a:p>
          <a:p>
            <a:r>
              <a:rPr lang="en-US" dirty="0" smtClean="0"/>
              <a:t>Hunting species to extinction</a:t>
            </a:r>
          </a:p>
          <a:p>
            <a:r>
              <a:rPr lang="en-US" dirty="0" smtClean="0"/>
              <a:t>Introducing toxic compounds into food webs (pollution)</a:t>
            </a:r>
          </a:p>
          <a:p>
            <a:r>
              <a:rPr lang="en-US" dirty="0" smtClean="0"/>
              <a:t>Introduction of non-native species</a:t>
            </a:r>
          </a:p>
          <a:p>
            <a:r>
              <a:rPr lang="en-US" dirty="0" smtClean="0"/>
              <a:t>Overharvesting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Climate change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This can lead to organisms being placed on the endangered list or becoming extinct from all or part of its range.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11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Many types of pollution can threaten biodiversity.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sulfur oxide and nitrogen oxide are released they react with water and cause </a:t>
            </a:r>
            <a:r>
              <a:rPr lang="en-US" b="1" dirty="0" smtClean="0"/>
              <a:t>acid precipitation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lead in fuels we burn has resulted in increased lead levels in all organisms.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Hydraulic fracking has polluted many waterways and ecosystems to the point where the water can be set on fire!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9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Magnification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286" y="1825624"/>
            <a:ext cx="5075720" cy="46882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One of the biggest problems as far as chemicals are concerned is </a:t>
            </a:r>
            <a:r>
              <a:rPr lang="en-US" b="1" dirty="0" smtClean="0"/>
              <a:t>biological magnification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 smtClean="0"/>
              <a:t>In this process concentrations of harmful substances increase in organisms at higher tropic levels.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A classic example of this is in the chemical DDT which was widely sprayed to help combat malaria in many countries including the US.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485" y="1690688"/>
            <a:ext cx="4863206" cy="482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3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An invasive species is a non-native species that spreads widely in a community once introduced.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800" dirty="0" smtClean="0"/>
          </a:p>
          <a:p>
            <a:pPr marL="0" indent="0">
              <a:buNone/>
            </a:pPr>
            <a:r>
              <a:rPr lang="en-US" sz="3200" dirty="0" smtClean="0"/>
              <a:t>Invasive species represent a different type of disturbance and are a huge problem in many parts of the world. 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3200" dirty="0" smtClean="0"/>
              <a:t>The Zebra mussel is an example of an invasive species.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98" y="4840467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360" y="4844216"/>
            <a:ext cx="2715240" cy="1844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187" y="4840467"/>
            <a:ext cx="2773909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5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Makes a Species </a:t>
            </a:r>
            <a:r>
              <a:rPr lang="en-US" dirty="0"/>
              <a:t>I</a:t>
            </a:r>
            <a:r>
              <a:rPr lang="en-US" smtClean="0"/>
              <a:t>nvasive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Not all foreign or exotic species are invasive.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200" b="1" dirty="0" smtClean="0"/>
              <a:t>A species is only considered invasive if a lack limiting factors (such as predators or herbivores) fail to constrain population growth.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3200" dirty="0" smtClean="0"/>
              <a:t>Many foreign species may move to an area and remain in small numbers or eventually die out.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672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547" y="4486488"/>
            <a:ext cx="2167063" cy="1951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invasive species are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 European Honeybee was introduced to North America by European colonists.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It now is responsible for pollinating the majority of North Americas commercial crops. </a:t>
            </a:r>
          </a:p>
        </p:txBody>
      </p:sp>
    </p:spTree>
    <p:extLst>
      <p:ext uri="{BB962C8B-B14F-4D97-AF65-F5344CB8AC3E}">
        <p14:creationId xmlns:p14="http://schemas.microsoft.com/office/powerpoint/2010/main" val="423499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Eastern Grey Squirrel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286" y="1825625"/>
            <a:ext cx="418655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introduction of the Eastern grey squirrel from North America has devastated the numbers of the smaller Eurasian red squirrel in the U.K.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737" y="4782665"/>
            <a:ext cx="2084931" cy="1394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961" y="1241508"/>
            <a:ext cx="3658838" cy="505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Conserving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 people would like to conserve Earths biodiversity. The wide management of natural resources is known as </a:t>
            </a:r>
            <a:r>
              <a:rPr lang="en-US" b="1" dirty="0" smtClean="0"/>
              <a:t>conservation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Today conservation efforts focus on protecting entire ecosystems as well as single species.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Protecting an ecosystem will ensure that natural habitats survive and many different species will be preserved at the same time.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3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082" r="442"/>
          <a:stretch/>
        </p:blipFill>
        <p:spPr>
          <a:xfrm>
            <a:off x="2809188" y="0"/>
            <a:ext cx="3223968" cy="3527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56" y="0"/>
            <a:ext cx="3453621" cy="3527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189" y="3531289"/>
            <a:ext cx="3223968" cy="3281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3154" y="3527854"/>
            <a:ext cx="3463879" cy="328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3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1650" y="1122363"/>
            <a:ext cx="8896350" cy="2387600"/>
          </a:xfrm>
        </p:spPr>
        <p:txBody>
          <a:bodyPr/>
          <a:lstStyle/>
          <a:p>
            <a:r>
              <a:rPr lang="en-US" b="1" dirty="0" smtClean="0"/>
              <a:t>Limits to Growth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71650" y="3602038"/>
            <a:ext cx="8896350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Chapter 5.2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7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286" y="1825624"/>
            <a:ext cx="9604514" cy="481084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The productivity of an ecosystem can be limited by the availability of a limiting nutrient.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3200" dirty="0" smtClean="0"/>
              <a:t>A limiting nutrient is an example of a limiting factor. A limiting factor is a factor that controls the growth of a population.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3200" b="1" dirty="0" smtClean="0"/>
              <a:t>Acting separately or together, limiting factors determine the carrying capacity of an environment for a species.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6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Limiting Factors and Biotic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285" y="1806771"/>
            <a:ext cx="96045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Limiting factors regulate a populations growth.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3200" dirty="0" smtClean="0"/>
              <a:t>Limiting factors result in a decrease in birthrate or immigration</a:t>
            </a:r>
          </a:p>
          <a:p>
            <a:pPr marL="0" indent="0" algn="ctr">
              <a:buNone/>
            </a:pPr>
            <a:r>
              <a:rPr lang="en-US" sz="3200" i="1" dirty="0" smtClean="0"/>
              <a:t>or </a:t>
            </a:r>
          </a:p>
          <a:p>
            <a:pPr marL="0" indent="0">
              <a:buNone/>
            </a:pPr>
            <a:r>
              <a:rPr lang="en-US" sz="3200" dirty="0"/>
              <a:t>A</a:t>
            </a:r>
            <a:r>
              <a:rPr lang="en-US" sz="3200" dirty="0" smtClean="0"/>
              <a:t>n increase in death rates or emigration.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3200" dirty="0" smtClean="0"/>
              <a:t>Some factors will have more effect on a more dense populations.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9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Density-Dependent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286" y="1825624"/>
            <a:ext cx="9604514" cy="4876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High population density increases competition for food and water.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600" b="1" dirty="0" smtClean="0"/>
              <a:t>Competition</a:t>
            </a:r>
            <a:r>
              <a:rPr lang="en-US" sz="3600" dirty="0" smtClean="0"/>
              <a:t> is a density-dependent factor.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600" b="1" dirty="0" smtClean="0"/>
              <a:t>Predation, </a:t>
            </a:r>
            <a:r>
              <a:rPr lang="en-US" sz="3600" b="1" dirty="0" err="1" smtClean="0"/>
              <a:t>herbivory</a:t>
            </a:r>
            <a:r>
              <a:rPr lang="en-US" sz="3600" dirty="0" smtClean="0"/>
              <a:t> and </a:t>
            </a:r>
            <a:r>
              <a:rPr lang="en-US" sz="3600" b="1" dirty="0" smtClean="0"/>
              <a:t>disease</a:t>
            </a:r>
            <a:r>
              <a:rPr lang="en-US" sz="3600" dirty="0" smtClean="0"/>
              <a:t> are examples of density-dependent factors.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701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 Prey Relationships</a:t>
            </a:r>
            <a:endParaRPr lang="en-US" dirty="0"/>
          </a:p>
        </p:txBody>
      </p:sp>
      <p:pic>
        <p:nvPicPr>
          <p:cNvPr id="1026" name="Picture 2" descr="http://www.bbc.co.uk/schools/gcsebitesize/science/images/10_lynx__ha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86" y="1690688"/>
            <a:ext cx="7159154" cy="456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374" y="2831308"/>
            <a:ext cx="1743075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904" y="1690688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3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Density-Independent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Density independent factors are not affected by population density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These factors include events such as fires, landslides, and floods.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The result is the same regardless of population density – a sudden reduction in population size.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945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Biodiversity – 6.3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Biodiversity</a:t>
            </a:r>
            <a:r>
              <a:rPr lang="en-US" dirty="0" smtClean="0"/>
              <a:t> is the sum total of the genetically based variety of all organisms in the biosphere.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Ecosystem diversity </a:t>
            </a:r>
            <a:r>
              <a:rPr lang="en-US" dirty="0" smtClean="0"/>
              <a:t>includes the variety of habitats, communities, and ecological processes in the living world.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Species diversity </a:t>
            </a:r>
            <a:r>
              <a:rPr lang="en-US" dirty="0" smtClean="0"/>
              <a:t>refers to the number of different species in the biosphere.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Genetic diversity </a:t>
            </a:r>
            <a:r>
              <a:rPr lang="en-US" dirty="0" smtClean="0"/>
              <a:t>refers to the sum total of all the different forms of genetic information carried by all species on the Earth.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381" y="108751"/>
            <a:ext cx="13716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6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Biodiversity is one of Earth’s greatest natural resources.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Species of many kinds have provided us with foods, industrial products, and medicines – including painkillers, antibiotics, heart drugs, antidepressants, and anticancer drugs.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118" y="4372564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4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694</Words>
  <Application>Microsoft Macintosh PowerPoint</Application>
  <PresentationFormat>Custom</PresentationFormat>
  <Paragraphs>98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Opening Task</vt:lpstr>
      <vt:lpstr>Limits to Growth</vt:lpstr>
      <vt:lpstr>Limiting Factors</vt:lpstr>
      <vt:lpstr>Limiting Factors and Biotic Potential</vt:lpstr>
      <vt:lpstr>Density-Dependent Factors</vt:lpstr>
      <vt:lpstr>Predator Prey Relationships</vt:lpstr>
      <vt:lpstr>Density-Independent factors</vt:lpstr>
      <vt:lpstr>Biodiversity – 6.3</vt:lpstr>
      <vt:lpstr>Biodiversity</vt:lpstr>
      <vt:lpstr>Threats to Biodiversity</vt:lpstr>
      <vt:lpstr>Pollution</vt:lpstr>
      <vt:lpstr>Biological Magnification</vt:lpstr>
      <vt:lpstr>Invasive Species</vt:lpstr>
      <vt:lpstr>What Makes a Species Invasive?</vt:lpstr>
      <vt:lpstr>Not all invasive species are bad</vt:lpstr>
      <vt:lpstr>The Eastern Grey Squirrel</vt:lpstr>
      <vt:lpstr>Conserving Biodiversity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Limits to Growth</dc:title>
  <dc:creator>Andrew McLean</dc:creator>
  <cp:lastModifiedBy>Andrew McLean</cp:lastModifiedBy>
  <cp:revision>12</cp:revision>
  <dcterms:created xsi:type="dcterms:W3CDTF">2014-03-23T15:13:09Z</dcterms:created>
  <dcterms:modified xsi:type="dcterms:W3CDTF">2014-05-01T16:23:37Z</dcterms:modified>
</cp:coreProperties>
</file>