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3" r:id="rId4"/>
    <p:sldId id="258" r:id="rId5"/>
    <p:sldId id="306" r:id="rId6"/>
    <p:sldId id="333" r:id="rId7"/>
    <p:sldId id="316" r:id="rId8"/>
    <p:sldId id="275" r:id="rId9"/>
    <p:sldId id="334" r:id="rId10"/>
    <p:sldId id="319" r:id="rId11"/>
    <p:sldId id="307" r:id="rId12"/>
    <p:sldId id="335" r:id="rId13"/>
    <p:sldId id="276" r:id="rId14"/>
    <p:sldId id="308" r:id="rId15"/>
    <p:sldId id="259" r:id="rId16"/>
    <p:sldId id="318" r:id="rId17"/>
    <p:sldId id="261" r:id="rId18"/>
    <p:sldId id="287" r:id="rId19"/>
    <p:sldId id="317" r:id="rId20"/>
    <p:sldId id="321" r:id="rId21"/>
    <p:sldId id="262" r:id="rId22"/>
    <p:sldId id="286" r:id="rId23"/>
    <p:sldId id="264" r:id="rId24"/>
    <p:sldId id="322" r:id="rId25"/>
    <p:sldId id="263" r:id="rId26"/>
    <p:sldId id="323" r:id="rId27"/>
    <p:sldId id="309" r:id="rId28"/>
    <p:sldId id="325" r:id="rId29"/>
    <p:sldId id="320" r:id="rId30"/>
    <p:sldId id="288" r:id="rId31"/>
    <p:sldId id="277" r:id="rId32"/>
    <p:sldId id="311" r:id="rId33"/>
    <p:sldId id="289" r:id="rId34"/>
    <p:sldId id="324" r:id="rId35"/>
    <p:sldId id="310" r:id="rId36"/>
    <p:sldId id="278" r:id="rId37"/>
    <p:sldId id="283" r:id="rId38"/>
    <p:sldId id="299" r:id="rId39"/>
    <p:sldId id="300" r:id="rId40"/>
    <p:sldId id="295" r:id="rId41"/>
    <p:sldId id="296" r:id="rId42"/>
    <p:sldId id="265" r:id="rId43"/>
    <p:sldId id="336" r:id="rId44"/>
    <p:sldId id="297" r:id="rId45"/>
    <p:sldId id="337" r:id="rId46"/>
    <p:sldId id="290" r:id="rId47"/>
    <p:sldId id="266" r:id="rId48"/>
    <p:sldId id="267" r:id="rId49"/>
    <p:sldId id="327" r:id="rId50"/>
    <p:sldId id="304" r:id="rId51"/>
    <p:sldId id="305" r:id="rId52"/>
    <p:sldId id="339" r:id="rId53"/>
    <p:sldId id="291" r:id="rId54"/>
    <p:sldId id="268" r:id="rId55"/>
    <p:sldId id="312" r:id="rId56"/>
    <p:sldId id="330" r:id="rId57"/>
    <p:sldId id="284" r:id="rId58"/>
    <p:sldId id="314" r:id="rId59"/>
    <p:sldId id="328" r:id="rId60"/>
    <p:sldId id="315" r:id="rId61"/>
    <p:sldId id="269" r:id="rId62"/>
    <p:sldId id="329" r:id="rId63"/>
    <p:sldId id="270" r:id="rId64"/>
    <p:sldId id="331" r:id="rId65"/>
    <p:sldId id="272" r:id="rId66"/>
    <p:sldId id="338" r:id="rId67"/>
    <p:sldId id="282" r:id="rId68"/>
    <p:sldId id="326" r:id="rId69"/>
    <p:sldId id="273" r:id="rId70"/>
    <p:sldId id="281" r:id="rId71"/>
    <p:sldId id="274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42" autoAdjust="0"/>
  </p:normalViewPr>
  <p:slideViewPr>
    <p:cSldViewPr snapToGrid="0">
      <p:cViewPr varScale="1">
        <p:scale>
          <a:sx n="89" d="100"/>
          <a:sy n="89" d="100"/>
        </p:scale>
        <p:origin x="-520" y="-1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0B51-3174-48D7-A2C1-B002255E67F2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9F76-A0A6-4A68-AC67-682CAAD7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39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0B51-3174-48D7-A2C1-B002255E67F2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9F76-A0A6-4A68-AC67-682CAAD7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0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0B51-3174-48D7-A2C1-B002255E67F2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9F76-A0A6-4A68-AC67-682CAAD7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75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0B51-3174-48D7-A2C1-B002255E67F2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9F76-A0A6-4A68-AC67-682CAAD7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66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0B51-3174-48D7-A2C1-B002255E67F2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9F76-A0A6-4A68-AC67-682CAAD7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55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0B51-3174-48D7-A2C1-B002255E67F2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9F76-A0A6-4A68-AC67-682CAAD7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91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0B51-3174-48D7-A2C1-B002255E67F2}" type="datetimeFigureOut">
              <a:rPr lang="en-US" smtClean="0"/>
              <a:t>11/6/17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9F76-A0A6-4A68-AC67-682CAAD7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86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0B51-3174-48D7-A2C1-B002255E67F2}" type="datetimeFigureOut">
              <a:rPr lang="en-US" smtClean="0"/>
              <a:t>11/6/17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9F76-A0A6-4A68-AC67-682CAAD7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98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0B51-3174-48D7-A2C1-B002255E67F2}" type="datetimeFigureOut">
              <a:rPr lang="en-US" smtClean="0"/>
              <a:t>11/6/17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9F76-A0A6-4A68-AC67-682CAAD7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84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0B51-3174-48D7-A2C1-B002255E67F2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9F76-A0A6-4A68-AC67-682CAAD7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09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0B51-3174-48D7-A2C1-B002255E67F2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9F76-A0A6-4A68-AC67-682CAAD7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94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30B51-3174-48D7-A2C1-B002255E67F2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39F76-A0A6-4A68-AC67-682CAAD7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4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Relationship Id="rId3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gif"/><Relationship Id="rId3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Relationship Id="rId3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3" Type="http://schemas.openxmlformats.org/officeDocument/2006/relationships/image" Target="../media/image45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Relationship Id="rId3" Type="http://schemas.openxmlformats.org/officeDocument/2006/relationships/image" Target="../media/image6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Changes in State and Energy</a:t>
            </a:r>
            <a:endParaRPr lang="en-US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 Section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559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48369" cy="4351338"/>
          </a:xfrm>
          <a:solidFill>
            <a:srgbClr val="FFFFFF"/>
          </a:solidFill>
        </p:spPr>
        <p:txBody>
          <a:bodyPr/>
          <a:lstStyle/>
          <a:p>
            <a:pPr marL="0" indent="0">
              <a:buNone/>
            </a:pPr>
            <a:r>
              <a:rPr lang="en-US" sz="4800" dirty="0"/>
              <a:t>A rock at the top of a cliff has </a:t>
            </a:r>
            <a:r>
              <a:rPr lang="en-US" sz="4800" dirty="0">
                <a:solidFill>
                  <a:srgbClr val="92D050"/>
                </a:solidFill>
              </a:rPr>
              <a:t>potential</a:t>
            </a:r>
            <a:r>
              <a:rPr lang="en-US" sz="4800" dirty="0"/>
              <a:t> energy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4800" dirty="0"/>
              <a:t>As it falls its </a:t>
            </a:r>
            <a:r>
              <a:rPr lang="en-US" sz="4800" dirty="0">
                <a:solidFill>
                  <a:srgbClr val="FF0000"/>
                </a:solidFill>
              </a:rPr>
              <a:t>kinetic</a:t>
            </a:r>
            <a:r>
              <a:rPr lang="en-US" sz="4800" dirty="0"/>
              <a:t> energy rises and its </a:t>
            </a:r>
            <a:r>
              <a:rPr lang="en-US" sz="4800" dirty="0">
                <a:solidFill>
                  <a:srgbClr val="92D050"/>
                </a:solidFill>
              </a:rPr>
              <a:t>potential</a:t>
            </a:r>
            <a:r>
              <a:rPr lang="en-US" sz="4800" dirty="0"/>
              <a:t> energy lowers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981" y="1169409"/>
            <a:ext cx="3591075" cy="50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52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onloree.com/wp-content/uploads/2011/09/Adidas-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6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6146" y="4409841"/>
            <a:ext cx="5776856" cy="1962953"/>
          </a:xfrm>
          <a:solidFill>
            <a:srgbClr val="FFFFFF">
              <a:alpha val="37000"/>
            </a:srgb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Energy</a:t>
            </a:r>
            <a:r>
              <a:rPr lang="en-US" sz="4000" dirty="0"/>
              <a:t> cannot be created or destroyed. </a:t>
            </a:r>
            <a:endParaRPr lang="en-US" sz="40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4000" dirty="0" smtClean="0"/>
              <a:t>It </a:t>
            </a:r>
            <a:r>
              <a:rPr lang="en-US" sz="4000" dirty="0"/>
              <a:t>can change from one form into another.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Conservation of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52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mage.wikifoundry.com/image/2/8bKyOnADUz9OY7aJZffUlw25124/GW520H1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542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Thermodynamics and Conservation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Thermodynamics is a branch of physics that describes </a:t>
            </a:r>
            <a:r>
              <a:rPr lang="en-US" sz="4000" dirty="0" smtClean="0">
                <a:solidFill>
                  <a:srgbClr val="FF0000"/>
                </a:solidFill>
              </a:rPr>
              <a:t>temperatures</a:t>
            </a:r>
            <a:r>
              <a:rPr lang="en-US" sz="4000" dirty="0" smtClean="0"/>
              <a:t> and their relation to </a:t>
            </a:r>
            <a:r>
              <a:rPr lang="en-US" sz="4000" dirty="0" smtClean="0">
                <a:solidFill>
                  <a:srgbClr val="FF0000"/>
                </a:solidFill>
              </a:rPr>
              <a:t>energy</a:t>
            </a:r>
            <a:r>
              <a:rPr lang="en-US" sz="4000" dirty="0" smtClean="0"/>
              <a:t>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It also teaches us about macroscopic variables such as pressure internal energy and entropy.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53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Law of Conservation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There is an increasing amount of chaotic energy in the universe, this is known as </a:t>
            </a:r>
            <a:r>
              <a:rPr lang="en-US" sz="4000" dirty="0">
                <a:solidFill>
                  <a:srgbClr val="FF0000"/>
                </a:solidFill>
              </a:rPr>
              <a:t>entropy</a:t>
            </a:r>
            <a:r>
              <a:rPr lang="en-US" sz="4000" dirty="0"/>
              <a:t>. </a:t>
            </a:r>
          </a:p>
          <a:p>
            <a:endParaRPr lang="en-US" sz="4000" dirty="0"/>
          </a:p>
          <a:p>
            <a:pPr marL="0" indent="0">
              <a:buNone/>
            </a:pPr>
            <a:r>
              <a:rPr lang="en-US" sz="4000" dirty="0"/>
              <a:t>The  </a:t>
            </a:r>
            <a:r>
              <a:rPr lang="en-US" sz="4000" dirty="0">
                <a:solidFill>
                  <a:srgbClr val="FF0000"/>
                </a:solidFill>
              </a:rPr>
              <a:t>law of conservation of energy </a:t>
            </a:r>
            <a:r>
              <a:rPr lang="en-US" sz="4000" dirty="0"/>
              <a:t>tells us that energy cannot be created or destroyed but it can change from one form into another.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68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The total kinetic and potential energy of all the particles in a sample of matter is called </a:t>
            </a:r>
            <a:r>
              <a:rPr lang="en-US" sz="4000" dirty="0" smtClean="0">
                <a:solidFill>
                  <a:srgbClr val="FFC000"/>
                </a:solidFill>
              </a:rPr>
              <a:t>thermal energy</a:t>
            </a:r>
            <a:r>
              <a:rPr lang="en-US" sz="4000" dirty="0" smtClean="0"/>
              <a:t>.</a:t>
            </a:r>
          </a:p>
          <a:p>
            <a:endParaRPr lang="en-US" sz="1000" dirty="0" smtClean="0"/>
          </a:p>
          <a:p>
            <a:endParaRPr lang="en-US" sz="1000" dirty="0"/>
          </a:p>
          <a:p>
            <a:pPr marL="0" indent="0">
              <a:buNone/>
            </a:pPr>
            <a:r>
              <a:rPr lang="en-US" sz="4000" dirty="0" smtClean="0"/>
              <a:t>If the number of particles or the energy within those particles changes then the thermal energy of a substance will change. </a:t>
            </a:r>
          </a:p>
          <a:p>
            <a:endParaRPr lang="en-US" sz="800" dirty="0" smtClean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34225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If I add ice cubes to a beaker of boiling water does the thermal energy change?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If so, how? Does it increase</a:t>
            </a:r>
          </a:p>
          <a:p>
            <a:pPr marL="0" indent="0">
              <a:buNone/>
            </a:pPr>
            <a:r>
              <a:rPr lang="en-US" sz="4000" dirty="0" smtClean="0"/>
              <a:t>or decrease?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701" y="2468905"/>
            <a:ext cx="3249456" cy="405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23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87" y="1820142"/>
            <a:ext cx="10515600" cy="4709749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Not all  particles in a substance have the same </a:t>
            </a:r>
          </a:p>
          <a:p>
            <a:pPr marL="0" indent="0">
              <a:buNone/>
            </a:pPr>
            <a:r>
              <a:rPr lang="en-US" sz="4000" dirty="0" smtClean="0"/>
              <a:t>energy</a:t>
            </a:r>
          </a:p>
          <a:p>
            <a:endParaRPr lang="en-US" sz="900" dirty="0"/>
          </a:p>
          <a:p>
            <a:pPr marL="0" indent="0">
              <a:buNone/>
            </a:pPr>
            <a:r>
              <a:rPr lang="en-US" sz="4000" dirty="0" smtClean="0"/>
              <a:t>The average energy of all the particles is the </a:t>
            </a:r>
            <a:r>
              <a:rPr lang="en-US" sz="4000" dirty="0" smtClean="0">
                <a:solidFill>
                  <a:srgbClr val="FFC000"/>
                </a:solidFill>
              </a:rPr>
              <a:t>temperature</a:t>
            </a:r>
            <a:r>
              <a:rPr lang="en-US" sz="4000" dirty="0" smtClean="0"/>
              <a:t>.</a:t>
            </a:r>
          </a:p>
          <a:p>
            <a:endParaRPr lang="en-US" sz="900" dirty="0"/>
          </a:p>
          <a:p>
            <a:pPr marL="0" indent="0">
              <a:buNone/>
            </a:pPr>
            <a:r>
              <a:rPr lang="en-US" sz="4000" dirty="0" smtClean="0"/>
              <a:t>Temperature is different to thermal energy as </a:t>
            </a:r>
            <a:r>
              <a:rPr lang="en-US" sz="4000" dirty="0" smtClean="0">
                <a:solidFill>
                  <a:srgbClr val="FF0000"/>
                </a:solidFill>
              </a:rPr>
              <a:t>thermal energy is a total</a:t>
            </a:r>
            <a:r>
              <a:rPr lang="en-US" sz="4000" dirty="0" smtClean="0"/>
              <a:t> and </a:t>
            </a:r>
            <a:r>
              <a:rPr lang="en-US" sz="4000" dirty="0" smtClean="0">
                <a:solidFill>
                  <a:srgbClr val="FF0000"/>
                </a:solidFill>
              </a:rPr>
              <a:t>temperature is an average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5" name="Picture 2" descr="https://upload.wikimedia.org/wikipedia/commons/6/6d/Translational_mo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0"/>
            <a:ext cx="2857500" cy="286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074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39118" cy="4351338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Thermometers are used to measure the average thermal energy (</a:t>
            </a:r>
            <a:r>
              <a:rPr lang="en-US" sz="4400" dirty="0" smtClean="0">
                <a:solidFill>
                  <a:srgbClr val="FF0000"/>
                </a:solidFill>
              </a:rPr>
              <a:t>temperature</a:t>
            </a:r>
            <a:r>
              <a:rPr lang="en-US" sz="4400" dirty="0" smtClean="0"/>
              <a:t>) of an object.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dluetgens.com/userfiles/temp%20sca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12" y="1815672"/>
            <a:ext cx="5057775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kifissiameteo.gr/Lesson06_Instrument_Thermometer.files/ThermometerCelsi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171" y="490109"/>
            <a:ext cx="4308616" cy="120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443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115" y="1825625"/>
            <a:ext cx="5204381" cy="4351338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The S.I. unit for temperature is actually the </a:t>
            </a:r>
            <a:r>
              <a:rPr lang="en-US" sz="3600" dirty="0">
                <a:solidFill>
                  <a:srgbClr val="92D050"/>
                </a:solidFill>
              </a:rPr>
              <a:t>Kelvin</a:t>
            </a:r>
            <a:r>
              <a:rPr lang="en-US" sz="3600" dirty="0"/>
              <a:t> but we also commonly use degrees Celsius.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Kelvin is used as it has no negative numbers. </a:t>
            </a:r>
          </a:p>
          <a:p>
            <a:endParaRPr lang="en-US" dirty="0"/>
          </a:p>
        </p:txBody>
      </p:sp>
      <p:pic>
        <p:nvPicPr>
          <p:cNvPr id="2052" name="Picture 4" descr="https://upload.wikimedia.org/wikipedia/commons/a/a0/Lord_Kelvin_photo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496" y="1826422"/>
            <a:ext cx="4458815" cy="435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rcamera.as.arizona.edu/NatSci102/NatSci102/movies/hea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945" y="75414"/>
            <a:ext cx="3295007" cy="246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529" y="336587"/>
            <a:ext cx="10515600" cy="1325563"/>
          </a:xfrm>
        </p:spPr>
        <p:txBody>
          <a:bodyPr/>
          <a:lstStyle/>
          <a:p>
            <a:r>
              <a:rPr lang="en-US" dirty="0" smtClean="0"/>
              <a:t>Lord Kelvin (1824 to 1907)</a:t>
            </a:r>
            <a:endParaRPr lang="en-US" dirty="0"/>
          </a:p>
        </p:txBody>
      </p:sp>
      <p:pic>
        <p:nvPicPr>
          <p:cNvPr id="6146" name="Picture 2" descr="Kelvin thermo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75" y="4764175"/>
            <a:ext cx="2093825" cy="209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461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924"/>
          <a:stretch/>
        </p:blipFill>
        <p:spPr>
          <a:xfrm>
            <a:off x="0" y="0"/>
            <a:ext cx="4696770" cy="2641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0" y="1799548"/>
            <a:ext cx="4693920" cy="2634964"/>
          </a:xfrm>
          <a:prstGeom prst="rect">
            <a:avLst/>
          </a:prstGeom>
        </p:spPr>
      </p:pic>
      <p:pic>
        <p:nvPicPr>
          <p:cNvPr id="2050" name="Picture 2" descr="http://www.tampabay.com/specials/2009/reports/water-crisis/water-pudd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161" y="4141695"/>
            <a:ext cx="4816840" cy="271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954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303" y="0"/>
            <a:ext cx="10515600" cy="1025362"/>
          </a:xfrm>
        </p:spPr>
        <p:txBody>
          <a:bodyPr/>
          <a:lstStyle/>
          <a:p>
            <a:r>
              <a:rPr lang="en-US" dirty="0" smtClean="0"/>
              <a:t>Absolute Zero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8230"/>
            <a:ext cx="5391229" cy="5474357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At </a:t>
            </a:r>
            <a:r>
              <a:rPr lang="en-US" sz="3600" dirty="0"/>
              <a:t>the physically impossible-to-reach temperature of </a:t>
            </a:r>
            <a:r>
              <a:rPr lang="en-US" sz="3600" b="1" dirty="0">
                <a:solidFill>
                  <a:srgbClr val="FF0000"/>
                </a:solidFill>
              </a:rPr>
              <a:t>zero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kelvin, or </a:t>
            </a:r>
            <a:r>
              <a:rPr lang="en-US" sz="3600" dirty="0" smtClean="0"/>
              <a:t>minus </a:t>
            </a:r>
            <a:r>
              <a:rPr lang="en-US" sz="3600" dirty="0"/>
              <a:t>273.15 degrees </a:t>
            </a:r>
            <a:r>
              <a:rPr lang="en-US" sz="3600" dirty="0" smtClean="0"/>
              <a:t>Celsius, </a:t>
            </a:r>
            <a:r>
              <a:rPr lang="en-US" sz="3600" dirty="0"/>
              <a:t>atoms would stop moving. </a:t>
            </a:r>
            <a:endParaRPr lang="en-US" sz="36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600" dirty="0" smtClean="0"/>
              <a:t>As </a:t>
            </a:r>
            <a:r>
              <a:rPr lang="en-US" sz="3600" dirty="0"/>
              <a:t>such, nothing can be colder than </a:t>
            </a:r>
            <a:r>
              <a:rPr lang="en-US" sz="3600" b="1" dirty="0">
                <a:solidFill>
                  <a:srgbClr val="FF0000"/>
                </a:solidFill>
              </a:rPr>
              <a:t>absolute zero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on the Kelvin </a:t>
            </a:r>
            <a:r>
              <a:rPr lang="en-US" sz="3600" dirty="0" smtClean="0"/>
              <a:t>scale.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865" y="1029180"/>
            <a:ext cx="5577337" cy="536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37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21" b="89796" l="1170" r="91228">
                        <a14:foregroundMark x1="66082" y1="18367" x2="66082" y2="18367"/>
                        <a14:foregroundMark x1="55556" y1="19048" x2="55556" y2="19048"/>
                        <a14:foregroundMark x1="50877" y1="18367" x2="50877" y2="183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815" y="0"/>
            <a:ext cx="3759538" cy="6463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642" y="593414"/>
            <a:ext cx="5039139" cy="3427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78697" y="4204252"/>
            <a:ext cx="8368746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The average kinetic energy of the particles in the iced tea is less than the average kinetic energy of the particles in the hot tea.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35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se.ssl.berkeley.edu/bmendez/ay10/2002/notes/pics/bt2lf0403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8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144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60" y="255603"/>
            <a:ext cx="2736888" cy="1325563"/>
          </a:xfrm>
        </p:spPr>
        <p:txBody>
          <a:bodyPr>
            <a:normAutofit/>
          </a:bodyPr>
          <a:lstStyle/>
          <a:p>
            <a:r>
              <a:rPr lang="en-US" sz="7200" dirty="0" smtClean="0"/>
              <a:t>Heat</a:t>
            </a:r>
            <a:endParaRPr lang="en-US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065"/>
          <a:stretch/>
        </p:blipFill>
        <p:spPr>
          <a:xfrm>
            <a:off x="6777360" y="1782135"/>
            <a:ext cx="2829619" cy="337247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71639" y="54634"/>
            <a:ext cx="2756866" cy="3372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639" y="3744508"/>
            <a:ext cx="2674113" cy="27666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911" y="419548"/>
            <a:ext cx="6379284" cy="536806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00"/>
                </a:solidFill>
              </a:rPr>
              <a:t>Can you describe the molecular movement and the temperature of each state?</a:t>
            </a:r>
            <a:endParaRPr lang="en-US" sz="6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72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838200" y="516367"/>
            <a:ext cx="10919908" cy="588212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Particles in the ice have the lowest average thermal energy (temperature). The particles move very little and only vibrate in place.</a:t>
            </a:r>
          </a:p>
          <a:p>
            <a:endParaRPr lang="en-US" sz="105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The room temperature water has more thermal energy, the particles move around more than particles in the ice, but still fairly slowly.</a:t>
            </a:r>
          </a:p>
          <a:p>
            <a:endParaRPr lang="en-US" sz="105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The boiling water has the most thermal energy. The particles move round very fast and some contain so much energy they change into gas and leave the container. 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85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of 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1416"/>
            <a:ext cx="10515600" cy="5019261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We often confuse </a:t>
            </a:r>
            <a:r>
              <a:rPr lang="en-US" sz="5400" dirty="0" smtClean="0">
                <a:solidFill>
                  <a:srgbClr val="FF0000"/>
                </a:solidFill>
              </a:rPr>
              <a:t>heat</a:t>
            </a:r>
            <a:r>
              <a:rPr lang="en-US" sz="5400" dirty="0" smtClean="0"/>
              <a:t> and </a:t>
            </a:r>
            <a:r>
              <a:rPr lang="en-US" sz="5400" dirty="0" smtClean="0">
                <a:solidFill>
                  <a:srgbClr val="FFC000"/>
                </a:solidFill>
              </a:rPr>
              <a:t>temperature</a:t>
            </a:r>
            <a:r>
              <a:rPr lang="en-US" sz="5400" dirty="0" smtClean="0"/>
              <a:t>. </a:t>
            </a:r>
          </a:p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r>
              <a:rPr lang="en-US" sz="5400" dirty="0" smtClean="0"/>
              <a:t>Heat is a type of energy transfer and temperature is a measurement of average energy. </a:t>
            </a:r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65307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Heat – Energy Transfer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/>
          <a:lstStyle/>
          <a:p>
            <a:endParaRPr lang="en-US" sz="1200" dirty="0"/>
          </a:p>
          <a:p>
            <a:pPr marL="0" indent="0">
              <a:buNone/>
            </a:pPr>
            <a:r>
              <a:rPr lang="en-US" sz="4800" dirty="0"/>
              <a:t>When a warm object is brought near a cooler object, thermal energy will be transferred from the warmer object to the cooler 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96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of 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532" y="1911686"/>
            <a:ext cx="10515600" cy="4351338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/>
              <a:t>Thermal energy moves from a substance with a </a:t>
            </a:r>
            <a:r>
              <a:rPr lang="en-US" sz="7200" dirty="0">
                <a:solidFill>
                  <a:srgbClr val="FF0000"/>
                </a:solidFill>
              </a:rPr>
              <a:t>higher</a:t>
            </a:r>
            <a:r>
              <a:rPr lang="en-US" sz="7200" dirty="0"/>
              <a:t> temperature to one with a </a:t>
            </a:r>
            <a:r>
              <a:rPr lang="en-US" sz="7200" dirty="0">
                <a:solidFill>
                  <a:srgbClr val="00B0F0"/>
                </a:solidFill>
              </a:rPr>
              <a:t>lower</a:t>
            </a:r>
            <a:r>
              <a:rPr lang="en-US" sz="7200" dirty="0"/>
              <a:t> temperature. </a:t>
            </a:r>
          </a:p>
        </p:txBody>
      </p:sp>
    </p:spTree>
    <p:extLst>
      <p:ext uri="{BB962C8B-B14F-4D97-AF65-F5344CB8AC3E}">
        <p14:creationId xmlns:p14="http://schemas.microsoft.com/office/powerpoint/2010/main" val="374072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Cooling</a:t>
            </a:r>
            <a:r>
              <a:rPr lang="en-US" dirty="0" smtClean="0"/>
              <a:t> the Water or </a:t>
            </a:r>
            <a:r>
              <a:rPr lang="en-US" dirty="0" smtClean="0">
                <a:solidFill>
                  <a:srgbClr val="FF0000"/>
                </a:solidFill>
              </a:rPr>
              <a:t>Heating</a:t>
            </a:r>
            <a:r>
              <a:rPr lang="en-US" dirty="0" smtClean="0"/>
              <a:t> the 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33969" cy="4351338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 smtClean="0"/>
              <a:t>When </a:t>
            </a:r>
            <a:r>
              <a:rPr lang="en-US" sz="4800" dirty="0"/>
              <a:t>ice melts in water it is actually taking on the waters </a:t>
            </a:r>
            <a:r>
              <a:rPr lang="en-US" sz="4800" dirty="0" smtClean="0"/>
              <a:t> thermal energy. This results in the water having less thermal energy and a lower temperature. </a:t>
            </a:r>
            <a:endParaRPr lang="en-US" sz="4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547" y="1825625"/>
            <a:ext cx="3258222" cy="434972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9090213" y="2657139"/>
            <a:ext cx="806822" cy="4518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165054" y="3722146"/>
            <a:ext cx="333487" cy="839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0026127" y="3363588"/>
            <a:ext cx="322730" cy="8211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928386" y="5260950"/>
            <a:ext cx="381897" cy="2362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9585064" y="5497158"/>
            <a:ext cx="688489" cy="2581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10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In</a:t>
            </a:r>
            <a:r>
              <a:rPr lang="en-US" sz="6000" dirty="0"/>
              <a:t> </a:t>
            </a:r>
            <a:r>
              <a:rPr lang="en-US" sz="6000" b="1" dirty="0"/>
              <a:t>physics</a:t>
            </a:r>
            <a:r>
              <a:rPr lang="en-US" sz="6000" dirty="0"/>
              <a:t>, </a:t>
            </a:r>
            <a:r>
              <a:rPr lang="en-US" sz="6000" b="1" dirty="0">
                <a:solidFill>
                  <a:srgbClr val="FF0000"/>
                </a:solidFill>
              </a:rPr>
              <a:t>heat</a:t>
            </a:r>
            <a:r>
              <a:rPr lang="en-US" sz="6000" dirty="0"/>
              <a:t> is energy that is in a process of transfer between a system </a:t>
            </a:r>
            <a:r>
              <a:rPr lang="en-US" sz="6000" dirty="0" smtClean="0"/>
              <a:t>and </a:t>
            </a:r>
            <a:r>
              <a:rPr lang="en-US" sz="6000" dirty="0"/>
              <a:t>its </a:t>
            </a:r>
            <a:r>
              <a:rPr lang="en-US" sz="6000" dirty="0" smtClean="0"/>
              <a:t>surroundings.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229" y="4474957"/>
            <a:ext cx="3023123" cy="229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40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Enthalpy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Enthalpy</a:t>
            </a:r>
            <a:r>
              <a:rPr lang="en-US" sz="5400" dirty="0" smtClean="0"/>
              <a:t> is the thermodynamic state function of a substance.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5400" dirty="0" smtClean="0"/>
              <a:t>In other words enthalpy is how much </a:t>
            </a:r>
            <a:r>
              <a:rPr lang="en-US" sz="5400" dirty="0" smtClean="0">
                <a:solidFill>
                  <a:srgbClr val="FF0000"/>
                </a:solidFill>
              </a:rPr>
              <a:t>thermal</a:t>
            </a:r>
            <a:r>
              <a:rPr lang="en-US" sz="5400" dirty="0" smtClean="0"/>
              <a:t> </a:t>
            </a:r>
            <a:r>
              <a:rPr lang="en-US" sz="5400" dirty="0" smtClean="0">
                <a:solidFill>
                  <a:srgbClr val="FFC000"/>
                </a:solidFill>
              </a:rPr>
              <a:t>energy</a:t>
            </a:r>
            <a:r>
              <a:rPr lang="en-US" sz="5400" dirty="0" smtClean="0"/>
              <a:t> a substance has in it.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44246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Heat moves from high to low until equilibrium is reached. </a:t>
            </a:r>
            <a:endParaRPr lang="en-US" dirty="0"/>
          </a:p>
        </p:txBody>
      </p:sp>
      <p:pic>
        <p:nvPicPr>
          <p:cNvPr id="3076" name="Picture 4" descr="http://media.web.britannica.com/eb-media/66/149866-004-95ACE9E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97" y="1825625"/>
            <a:ext cx="9455184" cy="315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paceflight.esa.int/impress/text/education/Images/Heat_Transfer/Conduction/Conduction_Question_Image_0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781" y="1149350"/>
            <a:ext cx="23241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785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1666"/>
            <a:ext cx="10515600" cy="4819503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When two substances are in direct contact with each other, heat is transferred via </a:t>
            </a:r>
            <a:r>
              <a:rPr lang="en-US" sz="4000" dirty="0" smtClean="0">
                <a:solidFill>
                  <a:srgbClr val="FF0000"/>
                </a:solidFill>
              </a:rPr>
              <a:t>conduction</a:t>
            </a:r>
            <a:r>
              <a:rPr lang="en-US" sz="4000" dirty="0" smtClean="0"/>
              <a:t>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endParaRPr lang="en-US" sz="105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1" y="3107765"/>
            <a:ext cx="6381945" cy="358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35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992" y="1497165"/>
            <a:ext cx="10515600" cy="4351338"/>
          </a:xfrm>
          <a:solidFill>
            <a:srgbClr val="FFFFFF"/>
          </a:solidFill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The movement of heat in a fluid or a gas is known as </a:t>
            </a:r>
            <a:r>
              <a:rPr lang="en-US" sz="3200" dirty="0">
                <a:solidFill>
                  <a:srgbClr val="FF0000"/>
                </a:solidFill>
              </a:rPr>
              <a:t>convection</a:t>
            </a:r>
            <a:r>
              <a:rPr lang="en-US" sz="3200" dirty="0"/>
              <a:t>. Warm air or warm water rises by </a:t>
            </a:r>
            <a:r>
              <a:rPr lang="en-US" sz="3200" dirty="0" smtClean="0"/>
              <a:t>convection due to its lower density.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415" y="2957275"/>
            <a:ext cx="3995813" cy="3634206"/>
          </a:xfrm>
          <a:prstGeom prst="rect">
            <a:avLst/>
          </a:prstGeom>
        </p:spPr>
      </p:pic>
      <p:pic>
        <p:nvPicPr>
          <p:cNvPr id="3074" name="Picture 2" descr="http://pubs.usgs.gov/gip/dynamic/graphics/Fig3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80" y="2957275"/>
            <a:ext cx="4739608" cy="363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611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rkm.com.au/ANIMATIONS/animation-graphics/Double-convection-currents-labe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973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Convection Cells on Earth</a:t>
            </a:r>
            <a:endParaRPr lang="en-US" dirty="0"/>
          </a:p>
        </p:txBody>
      </p:sp>
      <p:pic>
        <p:nvPicPr>
          <p:cNvPr id="1028" name="Picture 4" descr="http://www.marine.tmd.go.th/marinemet_html/wwr19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25625"/>
            <a:ext cx="6638365" cy="477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482" y="1825625"/>
            <a:ext cx="3348318" cy="477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83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Radiation</a:t>
            </a:r>
            <a:r>
              <a:rPr lang="en-US" sz="3200" dirty="0"/>
              <a:t> does not rely on direct contact between</a:t>
            </a:r>
          </a:p>
          <a:p>
            <a:pPr marL="0" indent="0">
              <a:buNone/>
            </a:pPr>
            <a:r>
              <a:rPr lang="en-US" sz="3200" dirty="0"/>
              <a:t> substances. For example infrared radiation in the vacuum </a:t>
            </a:r>
          </a:p>
          <a:p>
            <a:pPr marL="0" indent="0">
              <a:buNone/>
            </a:pPr>
            <a:r>
              <a:rPr lang="en-US" sz="3200" dirty="0"/>
              <a:t>of space.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051" y="3056359"/>
            <a:ext cx="3397479" cy="355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28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754" y="365124"/>
            <a:ext cx="6771588" cy="6233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58" y="365124"/>
            <a:ext cx="4696410" cy="623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82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24568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Eventually a substance will come into balance with its surroundings.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4000" dirty="0" smtClean="0"/>
              <a:t>This is known as </a:t>
            </a:r>
            <a:r>
              <a:rPr lang="en-US" sz="4000" dirty="0" smtClean="0">
                <a:solidFill>
                  <a:srgbClr val="00B050"/>
                </a:solidFill>
              </a:rPr>
              <a:t>equilibrium</a:t>
            </a:r>
            <a:r>
              <a:rPr lang="en-US" sz="4000" dirty="0" smtClean="0"/>
              <a:t>.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Equilibrium is a state of physical</a:t>
            </a:r>
          </a:p>
          <a:p>
            <a:pPr marL="0" indent="0">
              <a:buNone/>
            </a:pPr>
            <a:r>
              <a:rPr lang="en-US" sz="4000" dirty="0"/>
              <a:t>b</a:t>
            </a:r>
            <a:r>
              <a:rPr lang="en-US" sz="4000" dirty="0" smtClean="0"/>
              <a:t>alance.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030" y="1"/>
            <a:ext cx="2636969" cy="1690688"/>
          </a:xfrm>
          <a:prstGeom prst="rect">
            <a:avLst/>
          </a:prstGeom>
        </p:spPr>
      </p:pic>
      <p:pic>
        <p:nvPicPr>
          <p:cNvPr id="8194" name="Picture 2" descr="http://www.physicsclassroom.com/Class/thermalP/u18l1d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414" y="2560319"/>
            <a:ext cx="4484335" cy="272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245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>
                <a:solidFill>
                  <a:schemeClr val="bg1"/>
                </a:solidFill>
              </a:rPr>
              <a:t>Conductors/Insulators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IE" sz="3600" dirty="0" smtClean="0"/>
              <a:t>If a substance easily allows heat to move through it, we can say it is a good </a:t>
            </a:r>
            <a:r>
              <a:rPr lang="en-IE" sz="3600" b="1" dirty="0" smtClean="0"/>
              <a:t>conductor</a:t>
            </a:r>
            <a:r>
              <a:rPr lang="en-IE" sz="3600" dirty="0" smtClean="0"/>
              <a:t> of heat. </a:t>
            </a:r>
            <a:r>
              <a:rPr lang="en-IE" sz="3600" dirty="0" err="1" smtClean="0"/>
              <a:t>e.g</a:t>
            </a:r>
            <a:r>
              <a:rPr lang="en-IE" sz="3600" dirty="0" smtClean="0"/>
              <a:t>: most metals.</a:t>
            </a:r>
          </a:p>
          <a:p>
            <a:pPr marL="0" indent="0">
              <a:buNone/>
              <a:defRPr/>
            </a:pPr>
            <a:endParaRPr lang="en-IE" sz="800" dirty="0" smtClean="0"/>
          </a:p>
          <a:p>
            <a:pPr marL="0" indent="0">
              <a:buNone/>
              <a:defRPr/>
            </a:pPr>
            <a:endParaRPr lang="en-IE" sz="800" dirty="0" smtClean="0"/>
          </a:p>
          <a:p>
            <a:pPr marL="0" indent="0">
              <a:buNone/>
              <a:defRPr/>
            </a:pPr>
            <a:r>
              <a:rPr lang="en-IE" sz="3600" dirty="0" smtClean="0"/>
              <a:t>If a substance does not allow heat to pass through it easily we can say it is an </a:t>
            </a:r>
            <a:r>
              <a:rPr lang="en-IE" sz="3600" b="1" dirty="0" smtClean="0"/>
              <a:t>Insulator</a:t>
            </a:r>
            <a:r>
              <a:rPr lang="en-IE" sz="3600" dirty="0" smtClean="0"/>
              <a:t>. </a:t>
            </a:r>
            <a:r>
              <a:rPr lang="en-IE" sz="3600" dirty="0" err="1" smtClean="0"/>
              <a:t>E.g</a:t>
            </a:r>
            <a:r>
              <a:rPr lang="en-IE" sz="3600" dirty="0" smtClean="0"/>
              <a:t>: wood, plastic, glass.</a:t>
            </a:r>
          </a:p>
          <a:p>
            <a:pPr marL="0" indent="0">
              <a:buNone/>
              <a:defRPr/>
            </a:pPr>
            <a:endParaRPr lang="en-IE" sz="8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IE" sz="8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IE" sz="3600" dirty="0" smtClean="0">
                <a:solidFill>
                  <a:schemeClr val="bg1"/>
                </a:solidFill>
              </a:rPr>
              <a:t>Why do many sauce pans have plastic handles?</a:t>
            </a:r>
          </a:p>
        </p:txBody>
      </p:sp>
    </p:spTree>
    <p:extLst>
      <p:ext uri="{BB962C8B-B14F-4D97-AF65-F5344CB8AC3E}">
        <p14:creationId xmlns:p14="http://schemas.microsoft.com/office/powerpoint/2010/main" val="2774398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>
                <a:solidFill>
                  <a:schemeClr val="bg1"/>
                </a:solidFill>
              </a:rPr>
              <a:t>Conduction V Insulation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8462" y="1605846"/>
            <a:ext cx="6009599" cy="4845287"/>
          </a:xfr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3" y="1605845"/>
            <a:ext cx="5645790" cy="484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1061" y="128236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39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0810"/>
            <a:ext cx="10515600" cy="501926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How does the ice go from being a solid back to being a liquid?</a:t>
            </a:r>
          </a:p>
          <a:p>
            <a:endParaRPr lang="en-US" sz="1100" dirty="0" smtClean="0"/>
          </a:p>
          <a:p>
            <a:endParaRPr lang="en-US" sz="1100" dirty="0"/>
          </a:p>
          <a:p>
            <a:pPr marL="0" indent="0"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Energy</a:t>
            </a:r>
            <a:r>
              <a:rPr lang="en-US" sz="4400" dirty="0" smtClean="0"/>
              <a:t> is the ability to do work</a:t>
            </a:r>
          </a:p>
          <a:p>
            <a:endParaRPr lang="en-US" sz="1100" dirty="0" smtClean="0"/>
          </a:p>
          <a:p>
            <a:endParaRPr lang="en-US" sz="1100" dirty="0"/>
          </a:p>
          <a:p>
            <a:pPr marL="0" indent="0">
              <a:buNone/>
            </a:pPr>
            <a:r>
              <a:rPr lang="en-US" sz="4400" dirty="0" smtClean="0"/>
              <a:t>Energy of motion is called </a:t>
            </a:r>
            <a:r>
              <a:rPr lang="en-US" sz="4400" dirty="0" smtClean="0">
                <a:solidFill>
                  <a:srgbClr val="92D050"/>
                </a:solidFill>
              </a:rPr>
              <a:t>kinetic energy</a:t>
            </a:r>
          </a:p>
          <a:p>
            <a:endParaRPr lang="en-US" sz="9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98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647" y="50735"/>
            <a:ext cx="3962400" cy="533400"/>
          </a:xfrm>
          <a:solidFill>
            <a:schemeClr val="tx1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GB" altLang="en-US" sz="2800" dirty="0">
                <a:latin typeface="Arial" panose="020B0604020202020204" pitchFamily="34" charset="0"/>
              </a:rPr>
              <a:t>Emission experiment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214455" y="577115"/>
            <a:ext cx="9498676" cy="954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Four containers were filled with warm water.  Which container would have the </a:t>
            </a:r>
            <a:r>
              <a:rPr lang="en-GB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warmest water </a:t>
            </a: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after ten minutes?</a:t>
            </a:r>
          </a:p>
        </p:txBody>
      </p:sp>
      <p:sp>
        <p:nvSpPr>
          <p:cNvPr id="29701" name="Text Box 13"/>
          <p:cNvSpPr txBox="1">
            <a:spLocks noChangeArrowheads="1"/>
          </p:cNvSpPr>
          <p:nvPr/>
        </p:nvSpPr>
        <p:spPr bwMode="auto">
          <a:xfrm>
            <a:off x="534377" y="4655992"/>
            <a:ext cx="11272058" cy="15696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</a:rPr>
              <a:t>The __________ container would be the warmest after ten minutes because its shiny surface reflects heat _______ </a:t>
            </a:r>
            <a:r>
              <a:rPr lang="en-GB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 back </a:t>
            </a:r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</a:rPr>
              <a:t>into the container so less is lost. The ________ container would be the coolest because it is the best at _______ </a:t>
            </a:r>
            <a:r>
              <a:rPr lang="en-GB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   heat </a:t>
            </a:r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</a:rPr>
              <a:t>radiation.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1214455" y="4626796"/>
            <a:ext cx="17272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shiny</a:t>
            </a:r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</a:rPr>
              <a:t>metal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4183335" y="5027041"/>
            <a:ext cx="1367682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GB" alt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radiation</a:t>
            </a:r>
            <a:endParaRPr lang="en-GB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558522" y="5395572"/>
            <a:ext cx="14573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</a:rPr>
              <a:t>dull</a:t>
            </a:r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</a:rPr>
              <a:t>black</a:t>
            </a: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9524666" y="5395572"/>
            <a:ext cx="1543792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GB" alt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absorbing</a:t>
            </a:r>
            <a:endParaRPr lang="en-GB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2015847" y="1918715"/>
            <a:ext cx="7697731" cy="2502455"/>
            <a:chOff x="240" y="1152"/>
            <a:chExt cx="4583" cy="1384"/>
          </a:xfrm>
        </p:grpSpPr>
        <p:sp>
          <p:nvSpPr>
            <p:cNvPr id="19" name="AutoShape 5"/>
            <p:cNvSpPr>
              <a:spLocks noChangeArrowheads="1"/>
            </p:cNvSpPr>
            <p:nvPr/>
          </p:nvSpPr>
          <p:spPr bwMode="auto">
            <a:xfrm>
              <a:off x="432" y="1296"/>
              <a:ext cx="624" cy="864"/>
            </a:xfrm>
            <a:prstGeom prst="can">
              <a:avLst>
                <a:gd name="adj" fmla="val 34615"/>
              </a:avLst>
            </a:prstGeom>
            <a:gradFill rotWithShape="0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>
              <a:off x="1584" y="1392"/>
              <a:ext cx="624" cy="864"/>
            </a:xfrm>
            <a:prstGeom prst="can">
              <a:avLst>
                <a:gd name="adj" fmla="val 34615"/>
              </a:avLst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AutoShape 7"/>
            <p:cNvSpPr>
              <a:spLocks noChangeArrowheads="1"/>
            </p:cNvSpPr>
            <p:nvPr/>
          </p:nvSpPr>
          <p:spPr bwMode="auto">
            <a:xfrm>
              <a:off x="4080" y="1392"/>
              <a:ext cx="624" cy="864"/>
            </a:xfrm>
            <a:prstGeom prst="can">
              <a:avLst>
                <a:gd name="adj" fmla="val 34615"/>
              </a:avLst>
            </a:prstGeom>
            <a:gradFill rotWithShape="0">
              <a:gsLst>
                <a:gs pos="0">
                  <a:srgbClr val="000000"/>
                </a:gs>
                <a:gs pos="50000">
                  <a:srgbClr val="969696"/>
                </a:gs>
                <a:gs pos="100000">
                  <a:srgbClr val="00000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2736" y="1392"/>
              <a:ext cx="624" cy="864"/>
            </a:xfrm>
            <a:prstGeom prst="can">
              <a:avLst>
                <a:gd name="adj" fmla="val 3461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240" y="2256"/>
              <a:ext cx="1248" cy="2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Shiny</a:t>
              </a:r>
              <a:r>
                <a:rPr lang="en-GB" altLang="en-US" sz="2000" dirty="0">
                  <a:solidFill>
                    <a:srgbClr val="0000FF"/>
                  </a:solidFill>
                  <a:latin typeface="Arial" panose="020B0604020202020204" pitchFamily="34" charset="0"/>
                </a:rPr>
                <a:t> </a:t>
              </a:r>
              <a:r>
                <a:rPr lang="en-GB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metal</a:t>
              </a:r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1488" y="1152"/>
              <a:ext cx="828" cy="2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GB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Dull</a:t>
              </a:r>
              <a:r>
                <a:rPr lang="en-GB" altLang="en-US" sz="2000" dirty="0">
                  <a:solidFill>
                    <a:srgbClr val="0000FF"/>
                  </a:solidFill>
                  <a:latin typeface="Arial" panose="020B0604020202020204" pitchFamily="34" charset="0"/>
                </a:rPr>
                <a:t> </a:t>
              </a:r>
              <a:r>
                <a:rPr lang="en-GB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metal</a:t>
              </a:r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2640" y="2286"/>
              <a:ext cx="811" cy="2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GB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Dull</a:t>
              </a:r>
              <a:r>
                <a:rPr lang="en-GB" altLang="en-US" sz="2000" dirty="0">
                  <a:solidFill>
                    <a:srgbClr val="0000FF"/>
                  </a:solidFill>
                  <a:latin typeface="Arial" panose="020B0604020202020204" pitchFamily="34" charset="0"/>
                </a:rPr>
                <a:t> </a:t>
              </a:r>
              <a:r>
                <a:rPr lang="en-GB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black</a:t>
              </a: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3888" y="1152"/>
              <a:ext cx="935" cy="2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GB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Shiny</a:t>
              </a:r>
              <a:r>
                <a:rPr lang="en-GB" altLang="en-US" sz="2000" dirty="0">
                  <a:solidFill>
                    <a:srgbClr val="0000FF"/>
                  </a:solidFill>
                  <a:latin typeface="Arial" panose="020B0604020202020204" pitchFamily="34" charset="0"/>
                </a:rPr>
                <a:t> </a:t>
              </a:r>
              <a:r>
                <a:rPr lang="en-GB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black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5138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 animBg="1" autoUpdateAnimBg="0"/>
      <p:bldP spid="19471" grpId="0" animBg="1" autoUpdateAnimBg="0"/>
      <p:bldP spid="19472" grpId="0" animBg="1" autoUpdateAnimBg="0"/>
      <p:bldP spid="19473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123" y="32273"/>
            <a:ext cx="4191000" cy="533400"/>
          </a:xfrm>
          <a:solidFill>
            <a:schemeClr val="tx1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GB" altLang="en-US" sz="2800" dirty="0">
                <a:latin typeface="Arial" panose="020B0604020202020204" pitchFamily="34" charset="0"/>
              </a:rPr>
              <a:t>Absorption experiment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52475" y="762001"/>
            <a:ext cx="10578543" cy="954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Four containers were placed equidistant from a heater. Which container would have the warmest water after ten minutes?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64699" y="4502150"/>
            <a:ext cx="10853198" cy="1200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</a:rPr>
              <a:t>The __________ container would be the warmest after ten minutes because its surface absorbs heat _______ </a:t>
            </a:r>
            <a:r>
              <a:rPr lang="en-GB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 the </a:t>
            </a:r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</a:rPr>
              <a:t>best. The _________ </a:t>
            </a:r>
            <a:r>
              <a:rPr lang="en-GB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   container </a:t>
            </a:r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</a:rPr>
              <a:t>would be the coolest because it is the poorest at </a:t>
            </a:r>
            <a:r>
              <a:rPr lang="en-GB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__________   heat </a:t>
            </a:r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</a:rPr>
              <a:t>radiation.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046375" y="4502150"/>
            <a:ext cx="175338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</a:rPr>
              <a:t>dull black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355984" y="4867390"/>
            <a:ext cx="13557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</a:rPr>
              <a:t>radiation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6528245" y="4856441"/>
            <a:ext cx="1857946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GB" alt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shiny </a:t>
            </a:r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</a:rPr>
              <a:t>metal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5912066" y="5287373"/>
            <a:ext cx="175102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</a:rPr>
              <a:t>absorbing</a:t>
            </a:r>
          </a:p>
        </p:txBody>
      </p:sp>
      <p:grpSp>
        <p:nvGrpSpPr>
          <p:cNvPr id="30729" name="Group 9"/>
          <p:cNvGrpSpPr>
            <a:grpSpLocks/>
          </p:cNvGrpSpPr>
          <p:nvPr/>
        </p:nvGrpSpPr>
        <p:grpSpPr bwMode="auto">
          <a:xfrm>
            <a:off x="1905001" y="1828799"/>
            <a:ext cx="7700912" cy="2479249"/>
            <a:chOff x="240" y="1152"/>
            <a:chExt cx="4583" cy="1384"/>
          </a:xfrm>
        </p:grpSpPr>
        <p:sp>
          <p:nvSpPr>
            <p:cNvPr id="30730" name="AutoShape 10"/>
            <p:cNvSpPr>
              <a:spLocks noChangeArrowheads="1"/>
            </p:cNvSpPr>
            <p:nvPr/>
          </p:nvSpPr>
          <p:spPr bwMode="auto">
            <a:xfrm>
              <a:off x="432" y="1296"/>
              <a:ext cx="624" cy="864"/>
            </a:xfrm>
            <a:prstGeom prst="can">
              <a:avLst>
                <a:gd name="adj" fmla="val 34615"/>
              </a:avLst>
            </a:prstGeom>
            <a:gradFill rotWithShape="0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31" name="AutoShape 11"/>
            <p:cNvSpPr>
              <a:spLocks noChangeArrowheads="1"/>
            </p:cNvSpPr>
            <p:nvPr/>
          </p:nvSpPr>
          <p:spPr bwMode="auto">
            <a:xfrm>
              <a:off x="1584" y="1392"/>
              <a:ext cx="624" cy="864"/>
            </a:xfrm>
            <a:prstGeom prst="can">
              <a:avLst>
                <a:gd name="adj" fmla="val 34615"/>
              </a:avLst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32" name="AutoShape 12"/>
            <p:cNvSpPr>
              <a:spLocks noChangeArrowheads="1"/>
            </p:cNvSpPr>
            <p:nvPr/>
          </p:nvSpPr>
          <p:spPr bwMode="auto">
            <a:xfrm>
              <a:off x="4080" y="1392"/>
              <a:ext cx="624" cy="864"/>
            </a:xfrm>
            <a:prstGeom prst="can">
              <a:avLst>
                <a:gd name="adj" fmla="val 34615"/>
              </a:avLst>
            </a:prstGeom>
            <a:gradFill rotWithShape="0">
              <a:gsLst>
                <a:gs pos="0">
                  <a:srgbClr val="000000"/>
                </a:gs>
                <a:gs pos="50000">
                  <a:srgbClr val="969696"/>
                </a:gs>
                <a:gs pos="100000">
                  <a:srgbClr val="00000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33" name="AutoShape 13"/>
            <p:cNvSpPr>
              <a:spLocks noChangeArrowheads="1"/>
            </p:cNvSpPr>
            <p:nvPr/>
          </p:nvSpPr>
          <p:spPr bwMode="auto">
            <a:xfrm>
              <a:off x="2736" y="1392"/>
              <a:ext cx="624" cy="864"/>
            </a:xfrm>
            <a:prstGeom prst="can">
              <a:avLst>
                <a:gd name="adj" fmla="val 3461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240" y="2256"/>
              <a:ext cx="1248" cy="2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Shiny metal</a:t>
              </a:r>
            </a:p>
          </p:txBody>
        </p:sp>
        <p:sp>
          <p:nvSpPr>
            <p:cNvPr id="30735" name="Rectangle 15"/>
            <p:cNvSpPr>
              <a:spLocks noChangeArrowheads="1"/>
            </p:cNvSpPr>
            <p:nvPr/>
          </p:nvSpPr>
          <p:spPr bwMode="auto">
            <a:xfrm>
              <a:off x="1488" y="1152"/>
              <a:ext cx="828" cy="2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GB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Dull metal</a:t>
              </a:r>
            </a:p>
          </p:txBody>
        </p:sp>
        <p:sp>
          <p:nvSpPr>
            <p:cNvPr id="30736" name="Rectangle 16"/>
            <p:cNvSpPr>
              <a:spLocks noChangeArrowheads="1"/>
            </p:cNvSpPr>
            <p:nvPr/>
          </p:nvSpPr>
          <p:spPr bwMode="auto">
            <a:xfrm>
              <a:off x="2640" y="2286"/>
              <a:ext cx="811" cy="2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GB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Dull</a:t>
              </a:r>
              <a:r>
                <a:rPr lang="en-GB" altLang="en-US" sz="2000" dirty="0">
                  <a:solidFill>
                    <a:srgbClr val="0000FF"/>
                  </a:solidFill>
                  <a:latin typeface="Arial" panose="020B0604020202020204" pitchFamily="34" charset="0"/>
                </a:rPr>
                <a:t> </a:t>
              </a:r>
              <a:r>
                <a:rPr lang="en-GB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black</a:t>
              </a:r>
            </a:p>
          </p:txBody>
        </p:sp>
        <p:sp>
          <p:nvSpPr>
            <p:cNvPr id="30737" name="Rectangle 17"/>
            <p:cNvSpPr>
              <a:spLocks noChangeArrowheads="1"/>
            </p:cNvSpPr>
            <p:nvPr/>
          </p:nvSpPr>
          <p:spPr bwMode="auto">
            <a:xfrm>
              <a:off x="3888" y="1152"/>
              <a:ext cx="935" cy="2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GB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Shiny</a:t>
              </a:r>
              <a:r>
                <a:rPr lang="en-GB" altLang="en-US" sz="2000" dirty="0">
                  <a:solidFill>
                    <a:srgbClr val="0000FF"/>
                  </a:solidFill>
                  <a:latin typeface="Arial" panose="020B0604020202020204" pitchFamily="34" charset="0"/>
                </a:rPr>
                <a:t> </a:t>
              </a:r>
              <a:r>
                <a:rPr lang="en-GB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black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1723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 autoUpdateAnimBg="0"/>
      <p:bldP spid="20486" grpId="0" animBg="1" autoUpdateAnimBg="0"/>
      <p:bldP spid="20487" grpId="0" animBg="1" autoUpdateAnimBg="0"/>
      <p:bldP spid="20488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1417"/>
            <a:ext cx="10515600" cy="4775546"/>
          </a:xfrm>
          <a:solidFill>
            <a:srgbClr val="FFFFFF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6000" dirty="0" smtClean="0"/>
              <a:t>Water has many unique properties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6000" dirty="0" smtClean="0"/>
              <a:t>One of these is the amount of </a:t>
            </a:r>
            <a:r>
              <a:rPr lang="en-US" sz="6000" dirty="0" smtClean="0">
                <a:solidFill>
                  <a:srgbClr val="FFC000"/>
                </a:solidFill>
              </a:rPr>
              <a:t>energy</a:t>
            </a:r>
            <a:r>
              <a:rPr lang="en-US" sz="6000" dirty="0" smtClean="0"/>
              <a:t> it takes to raise its temperature compared to most other substances.</a:t>
            </a:r>
          </a:p>
          <a:p>
            <a:endParaRPr lang="en-US" sz="12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1178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/>
          <a:lstStyle/>
          <a:p>
            <a:pPr marL="0" indent="0">
              <a:buNone/>
            </a:pPr>
            <a:r>
              <a:rPr lang="en-US" sz="4800" dirty="0"/>
              <a:t>The </a:t>
            </a:r>
            <a:r>
              <a:rPr lang="en-US" sz="4800" dirty="0">
                <a:solidFill>
                  <a:srgbClr val="FFC000"/>
                </a:solidFill>
              </a:rPr>
              <a:t>specific heat </a:t>
            </a:r>
            <a:r>
              <a:rPr lang="en-US" sz="4800" dirty="0"/>
              <a:t>of a substance is the amount of energy it takes to raise one gram of a substance by 1</a:t>
            </a:r>
            <a:r>
              <a:rPr lang="en-US" sz="4800" baseline="30000" dirty="0"/>
              <a:t>o</a:t>
            </a:r>
            <a:r>
              <a:rPr lang="en-US" sz="4800" dirty="0"/>
              <a:t>C</a:t>
            </a:r>
          </a:p>
          <a:p>
            <a:endParaRPr lang="en-US" dirty="0"/>
          </a:p>
        </p:txBody>
      </p:sp>
      <p:pic>
        <p:nvPicPr>
          <p:cNvPr id="9218" name="Picture 2" descr="http://www.homeworkassignmenthelp.com/images/high20specific20he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746" y="3275947"/>
            <a:ext cx="3190054" cy="358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38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28" y="1495687"/>
            <a:ext cx="6036491" cy="4942820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/>
              <a:t>Substances with </a:t>
            </a:r>
            <a:r>
              <a:rPr lang="en-US" sz="4800" dirty="0">
                <a:solidFill>
                  <a:srgbClr val="FFC000"/>
                </a:solidFill>
              </a:rPr>
              <a:t>a low specific heat </a:t>
            </a:r>
            <a:r>
              <a:rPr lang="en-US" sz="4800" dirty="0" smtClean="0"/>
              <a:t>up </a:t>
            </a:r>
            <a:r>
              <a:rPr lang="en-US" sz="4800" dirty="0"/>
              <a:t>and cool down quickly</a:t>
            </a:r>
            <a:r>
              <a:rPr lang="en-US" sz="4800" dirty="0" smtClean="0"/>
              <a:t>.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 smtClean="0"/>
              <a:t>For example metal and sand have a low specific heat. </a:t>
            </a:r>
            <a:endParaRPr lang="en-US" sz="4800" dirty="0"/>
          </a:p>
          <a:p>
            <a:endParaRPr lang="en-US" sz="900" dirty="0" smtClean="0"/>
          </a:p>
          <a:p>
            <a:endParaRPr lang="en-US" dirty="0"/>
          </a:p>
        </p:txBody>
      </p:sp>
      <p:pic>
        <p:nvPicPr>
          <p:cNvPr id="10242" name="Picture 2" descr="http://www.365carclub.com/wp-content/uploads/2015/08/e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902" y="420651"/>
            <a:ext cx="3921130" cy="28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stream1.gifsoup.com/view1/4634029/hot-sand-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760" y="3633609"/>
            <a:ext cx="4575204" cy="280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320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Specific Heat and Calories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5686"/>
            <a:ext cx="4841838" cy="494282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Substances with </a:t>
            </a:r>
            <a:r>
              <a:rPr lang="en-US" sz="3600" dirty="0">
                <a:solidFill>
                  <a:srgbClr val="FFC000"/>
                </a:solidFill>
              </a:rPr>
              <a:t>a high specific heat </a:t>
            </a:r>
            <a:r>
              <a:rPr lang="en-US" sz="3600" dirty="0"/>
              <a:t>(e.g. water) heats up and cools down more </a:t>
            </a:r>
            <a:r>
              <a:rPr lang="en-US" sz="3600" dirty="0" smtClean="0"/>
              <a:t>slowly.</a:t>
            </a:r>
          </a:p>
          <a:p>
            <a:endParaRPr lang="en-US" sz="800" dirty="0"/>
          </a:p>
          <a:p>
            <a:pPr marL="0" indent="0">
              <a:buNone/>
            </a:pPr>
            <a:r>
              <a:rPr lang="en-US" sz="3600" dirty="0" smtClean="0"/>
              <a:t>A </a:t>
            </a:r>
            <a:r>
              <a:rPr lang="en-US" sz="3600" dirty="0"/>
              <a:t>much larger quantity of </a:t>
            </a:r>
            <a:r>
              <a:rPr lang="en-US" sz="3600" dirty="0">
                <a:solidFill>
                  <a:srgbClr val="FFC000"/>
                </a:solidFill>
              </a:rPr>
              <a:t>energy</a:t>
            </a:r>
            <a:r>
              <a:rPr lang="en-US" sz="3600" dirty="0"/>
              <a:t> is required to cause its temperature to rise or fall. </a:t>
            </a:r>
            <a:endParaRPr lang="en-US" dirty="0"/>
          </a:p>
        </p:txBody>
      </p:sp>
      <p:pic>
        <p:nvPicPr>
          <p:cNvPr id="4" name="Picture 2" descr="http://www.chemistryland.com/CHM151S/06-Thermochemistry/Energy/CalorieDefini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5"/>
          <a:stretch/>
        </p:blipFill>
        <p:spPr bwMode="auto">
          <a:xfrm>
            <a:off x="5858759" y="1495686"/>
            <a:ext cx="6072005" cy="49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819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chemistryland.com/CHM151S/06-Thermochemistry/Energy/SpecificHeatWaterG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113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Between </a:t>
            </a:r>
            <a:r>
              <a:rPr lang="en-US" dirty="0"/>
              <a:t>S</a:t>
            </a:r>
            <a:r>
              <a:rPr lang="en-US" dirty="0" smtClean="0"/>
              <a:t>olid and Liquid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Matter can change from one state to another when thermal energy is absorbed or released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3600" dirty="0" smtClean="0"/>
              <a:t>As ice is heated it absorbs thermal energy and its temperature rises. </a:t>
            </a:r>
          </a:p>
          <a:p>
            <a:endParaRPr lang="en-US" sz="900" dirty="0"/>
          </a:p>
          <a:p>
            <a:r>
              <a:rPr lang="en-US" sz="3600" dirty="0" smtClean="0"/>
              <a:t>At the </a:t>
            </a:r>
            <a:r>
              <a:rPr lang="en-US" sz="3600" dirty="0" smtClean="0">
                <a:solidFill>
                  <a:srgbClr val="FFC000"/>
                </a:solidFill>
              </a:rPr>
              <a:t>melting point </a:t>
            </a:r>
            <a:r>
              <a:rPr lang="en-US" sz="3600" dirty="0" smtClean="0"/>
              <a:t>(0</a:t>
            </a:r>
            <a:r>
              <a:rPr lang="en-US" sz="3600" baseline="30000" dirty="0" smtClean="0"/>
              <a:t>o</a:t>
            </a:r>
            <a:r>
              <a:rPr lang="en-US" sz="3600" dirty="0" smtClean="0"/>
              <a:t>C) the ice melts and changes from a solid state to a liquid state. 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33777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85426"/>
            <a:ext cx="10515600" cy="1325563"/>
          </a:xfrm>
        </p:spPr>
        <p:txBody>
          <a:bodyPr/>
          <a:lstStyle/>
          <a:p>
            <a:r>
              <a:rPr lang="en-US" dirty="0" smtClean="0"/>
              <a:t>Freezing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329179"/>
            <a:ext cx="5675722" cy="5137609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The process of melting a crystalline solid can be reversed if the liquid is cooled.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3600" dirty="0" smtClean="0"/>
              <a:t>This is called </a:t>
            </a:r>
            <a:r>
              <a:rPr lang="en-US" sz="3600" dirty="0" smtClean="0">
                <a:solidFill>
                  <a:srgbClr val="FFC000"/>
                </a:solidFill>
              </a:rPr>
              <a:t>freezing</a:t>
            </a:r>
            <a:r>
              <a:rPr lang="en-US" sz="3600" dirty="0" smtClean="0"/>
              <a:t>.</a:t>
            </a:r>
          </a:p>
          <a:p>
            <a:endParaRPr lang="en-US" sz="900" dirty="0"/>
          </a:p>
          <a:p>
            <a:pPr marL="0" indent="0">
              <a:buNone/>
            </a:pPr>
            <a:r>
              <a:rPr lang="en-US" sz="3600" dirty="0" smtClean="0"/>
              <a:t>As liquid cools it loses thermal energy its particles slow down and come close together.</a:t>
            </a:r>
          </a:p>
          <a:p>
            <a:endParaRPr lang="en-US" sz="900" dirty="0"/>
          </a:p>
        </p:txBody>
      </p:sp>
      <p:pic>
        <p:nvPicPr>
          <p:cNvPr id="9218" name="Picture 2" descr="http://chemistry4gcms2011.wikispaces.com/file/view/csimage.gif/201436492/456x212/csima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923" y="1690688"/>
            <a:ext cx="5413501" cy="416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359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76247" cy="4351338"/>
          </a:xfrm>
          <a:solidFill>
            <a:srgbClr val="FFFFFF"/>
          </a:solidFill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Attractive forces trap particles and a solid begins to form. 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4400" dirty="0"/>
              <a:t>The point where a substance changes from a liquid to a solid is called the </a:t>
            </a:r>
            <a:r>
              <a:rPr lang="en-US" sz="4400" dirty="0">
                <a:solidFill>
                  <a:srgbClr val="FFC000"/>
                </a:solidFill>
              </a:rPr>
              <a:t>freezing</a:t>
            </a:r>
            <a:r>
              <a:rPr lang="en-US" sz="4400" dirty="0"/>
              <a:t> </a:t>
            </a:r>
            <a:r>
              <a:rPr lang="en-US" sz="4400" dirty="0">
                <a:solidFill>
                  <a:srgbClr val="FFC000"/>
                </a:solidFill>
              </a:rPr>
              <a:t>point</a:t>
            </a:r>
            <a:r>
              <a:rPr lang="en-US" sz="4400" dirty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638" y="1825625"/>
            <a:ext cx="286936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49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0301"/>
            <a:ext cx="6326171" cy="4996206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The molecules </a:t>
            </a:r>
            <a:r>
              <a:rPr lang="en-US" sz="4400" dirty="0" smtClean="0"/>
              <a:t>and </a:t>
            </a:r>
            <a:r>
              <a:rPr lang="en-US" sz="4400" dirty="0"/>
              <a:t>particles </a:t>
            </a:r>
            <a:r>
              <a:rPr lang="en-US" sz="4400" dirty="0" smtClean="0"/>
              <a:t>in </a:t>
            </a:r>
            <a:r>
              <a:rPr lang="en-US" sz="4400" dirty="0"/>
              <a:t>matter are in constant motion</a:t>
            </a:r>
          </a:p>
          <a:p>
            <a:endParaRPr lang="en-US" sz="1050" dirty="0"/>
          </a:p>
          <a:p>
            <a:pPr marL="0" indent="0">
              <a:buNone/>
            </a:pPr>
            <a:r>
              <a:rPr lang="en-US" sz="4400" dirty="0"/>
              <a:t>Particles with more </a:t>
            </a:r>
            <a:r>
              <a:rPr lang="en-US" sz="4400" dirty="0">
                <a:solidFill>
                  <a:srgbClr val="FF0000"/>
                </a:solidFill>
              </a:rPr>
              <a:t>kinetic</a:t>
            </a:r>
            <a:r>
              <a:rPr lang="en-US" sz="4400" dirty="0"/>
              <a:t> energy move faster and further apart. </a:t>
            </a:r>
          </a:p>
          <a:p>
            <a:pPr marL="0" indent="0">
              <a:buNone/>
            </a:pPr>
            <a:endParaRPr lang="en-US" sz="900" dirty="0" smtClean="0"/>
          </a:p>
        </p:txBody>
      </p:sp>
      <p:pic>
        <p:nvPicPr>
          <p:cNvPr id="1026" name="Picture 2" descr="https://upload.wikimedia.org/wikipedia/commons/6/6d/Translational_mo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225" y="1414022"/>
            <a:ext cx="4610969" cy="476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0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Melting/Freezing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183" y="1547330"/>
            <a:ext cx="5363817" cy="4351338"/>
          </a:xfrm>
          <a:solidFill>
            <a:srgbClr val="FFFFFF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Water freezes and melts at 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At this point the temperature will plateau and will not rise until the phase change is complete.  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585788"/>
            <a:ext cx="4914900" cy="587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83" y="3722999"/>
            <a:ext cx="5440017" cy="285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84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894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Different Substances have different Melting and Freezing Points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30" t="-374" r="-45" b="374"/>
          <a:stretch/>
        </p:blipFill>
        <p:spPr>
          <a:xfrm>
            <a:off x="797874" y="1890745"/>
            <a:ext cx="6676087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643" y="2413603"/>
            <a:ext cx="4304017" cy="34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18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Amorphous Solids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1825625"/>
            <a:ext cx="6412754" cy="4351338"/>
          </a:xfrm>
          <a:solidFill>
            <a:srgbClr val="FFFFFF"/>
          </a:solidFill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FFC000"/>
                </a:solidFill>
              </a:rPr>
              <a:t>Amorphous</a:t>
            </a:r>
            <a:r>
              <a:rPr lang="en-US" sz="3600" dirty="0"/>
              <a:t> solids such as rubber and glass don’t melt in the same way as crystalline </a:t>
            </a:r>
            <a:r>
              <a:rPr lang="en-US" sz="3600" dirty="0" smtClean="0"/>
              <a:t>solids.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600" dirty="0" smtClean="0"/>
              <a:t>They </a:t>
            </a:r>
            <a:r>
              <a:rPr lang="en-US" sz="3600" dirty="0"/>
              <a:t>don’t have crystal structures to get broken down. Amorphous solids get softer as they are heated. </a:t>
            </a:r>
          </a:p>
          <a:p>
            <a:endParaRPr lang="en-US" dirty="0"/>
          </a:p>
        </p:txBody>
      </p:sp>
      <p:pic>
        <p:nvPicPr>
          <p:cNvPr id="7170" name="Picture 2" descr="http://kgortney.pbworks.com/f/crystalinevsAmorphousSol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483" y="1825625"/>
            <a:ext cx="522719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264" y="154012"/>
            <a:ext cx="2052794" cy="174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378" y="128607"/>
            <a:ext cx="1781940" cy="179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31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Between Liquid and Gas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555"/>
            <a:ext cx="10515600" cy="4692408"/>
          </a:xfrm>
          <a:solidFill>
            <a:srgbClr val="FFFFFF"/>
          </a:solidFill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Matter changes between liquid and gas states through vaporization and condensation.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 smtClean="0">
                <a:solidFill>
                  <a:srgbClr val="FFC000"/>
                </a:solidFill>
              </a:rPr>
              <a:t>Vaporization</a:t>
            </a:r>
            <a:r>
              <a:rPr lang="en-US" sz="3200" dirty="0" smtClean="0"/>
              <a:t> – as a water is heated its temperature rises until it reaches 100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C. During this temperature rise water changes phase into water vapor. This is known as vaporization. There are two parts;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534" y="4392112"/>
            <a:ext cx="1962150" cy="24003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094383" y="4999383"/>
            <a:ext cx="2481470" cy="5963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996609" y="5883965"/>
            <a:ext cx="2551043" cy="2929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47043" y="5592262"/>
            <a:ext cx="2607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Boiling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7957" y="4743152"/>
            <a:ext cx="2567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Evaporation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88574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Evaporation vs </a:t>
            </a:r>
            <a:r>
              <a:rPr lang="en-US" dirty="0" err="1" smtClean="0"/>
              <a:t>Vaporation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36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39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138" y="1276985"/>
            <a:ext cx="10515600" cy="4351338"/>
          </a:xfrm>
          <a:solidFill>
            <a:srgbClr val="FFFFFF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9600" dirty="0">
                <a:solidFill>
                  <a:srgbClr val="FF0000"/>
                </a:solidFill>
              </a:rPr>
              <a:t>Evaporation </a:t>
            </a:r>
            <a:r>
              <a:rPr lang="en-US" sz="9600" dirty="0"/>
              <a:t>and </a:t>
            </a:r>
            <a:r>
              <a:rPr lang="en-US" sz="9600" dirty="0">
                <a:solidFill>
                  <a:srgbClr val="92D050"/>
                </a:solidFill>
              </a:rPr>
              <a:t>boiling</a:t>
            </a:r>
            <a:r>
              <a:rPr lang="en-US" sz="9600" dirty="0"/>
              <a:t> are </a:t>
            </a:r>
            <a:r>
              <a:rPr lang="en-US" sz="9600" u="sng" dirty="0"/>
              <a:t>NOT</a:t>
            </a:r>
            <a:r>
              <a:rPr lang="en-US" sz="9600" dirty="0"/>
              <a:t> the same thing!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850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Vaporization: Evaporation and Boiling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87" y="1508289"/>
            <a:ext cx="7451879" cy="5165888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4000" dirty="0" smtClean="0"/>
              <a:t>Evaporation occurs when molecules on the surface of a liquid change phase and become a gas. 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4000" dirty="0" smtClean="0"/>
              <a:t>We can see the resulting water vapor. This is known as </a:t>
            </a:r>
            <a:r>
              <a:rPr lang="en-US" sz="4000" dirty="0" smtClean="0">
                <a:solidFill>
                  <a:srgbClr val="FF0000"/>
                </a:solidFill>
              </a:rPr>
              <a:t>evaporation</a:t>
            </a:r>
            <a:r>
              <a:rPr lang="en-US" sz="4000" dirty="0" smtClean="0"/>
              <a:t>.</a:t>
            </a:r>
          </a:p>
          <a:p>
            <a:pPr marL="0" indent="0">
              <a:buNone/>
            </a:pPr>
            <a:endParaRPr lang="en-US" sz="9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166" y="1508289"/>
            <a:ext cx="4258165" cy="516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98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31" y="107311"/>
            <a:ext cx="10515600" cy="1325563"/>
          </a:xfrm>
        </p:spPr>
        <p:txBody>
          <a:bodyPr/>
          <a:lstStyle/>
          <a:p>
            <a:r>
              <a:rPr lang="en-US" dirty="0"/>
              <a:t>Vaporization: Evaporation and Boiling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299" y="1414020"/>
            <a:ext cx="6456261" cy="5213023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As this </a:t>
            </a:r>
            <a:r>
              <a:rPr lang="en-US" sz="4800" dirty="0">
                <a:solidFill>
                  <a:srgbClr val="FF0000"/>
                </a:solidFill>
              </a:rPr>
              <a:t>water vapor </a:t>
            </a:r>
            <a:r>
              <a:rPr lang="en-US" sz="4800" dirty="0"/>
              <a:t>pushes the air out the way the </a:t>
            </a:r>
            <a:r>
              <a:rPr lang="en-US" sz="4800" dirty="0">
                <a:solidFill>
                  <a:schemeClr val="accent6"/>
                </a:solidFill>
              </a:rPr>
              <a:t>pressure</a:t>
            </a:r>
            <a:r>
              <a:rPr lang="en-US" sz="4800" dirty="0"/>
              <a:t> pushing down on the liquid is reduced.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857" y="1414020"/>
            <a:ext cx="4855524" cy="520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26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Vaporization: Evaporation and Boiling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558"/>
            <a:ext cx="5691692" cy="5165940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dirty="0"/>
              <a:t>This allows the bubbles that we see to form. </a:t>
            </a:r>
            <a:endParaRPr lang="en-US" sz="5400" dirty="0" smtClean="0"/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 smtClean="0"/>
              <a:t>These </a:t>
            </a:r>
            <a:r>
              <a:rPr lang="en-US" sz="5400" dirty="0"/>
              <a:t>bubbles contain a lot of </a:t>
            </a:r>
            <a:r>
              <a:rPr lang="en-US" sz="5400" dirty="0">
                <a:solidFill>
                  <a:srgbClr val="FF0000"/>
                </a:solidFill>
              </a:rPr>
              <a:t>thermal</a:t>
            </a:r>
            <a:r>
              <a:rPr lang="en-US" sz="5400" dirty="0"/>
              <a:t> energy. </a:t>
            </a:r>
          </a:p>
          <a:p>
            <a:endParaRPr lang="en-US" dirty="0"/>
          </a:p>
        </p:txBody>
      </p:sp>
      <p:pic>
        <p:nvPicPr>
          <p:cNvPr id="2050" name="Picture 2" descr="http://www.goalfinder.com/images/SPGPRO2/pressure-Boiling-in-open-p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254" y="3720558"/>
            <a:ext cx="5309310" cy="295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endrix2.uoregon.edu/~imamura/102/images/atmosphere-column-pressu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892" y="1514558"/>
            <a:ext cx="2181957" cy="2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962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Brownian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07318" cy="4351338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The movement of molecules in a substance is known as </a:t>
            </a:r>
            <a:r>
              <a:rPr lang="en-US" sz="3200" dirty="0" smtClean="0">
                <a:solidFill>
                  <a:srgbClr val="FF0000"/>
                </a:solidFill>
              </a:rPr>
              <a:t>Brownian motion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3200" dirty="0" smtClean="0"/>
              <a:t>This is the random</a:t>
            </a:r>
            <a:r>
              <a:rPr lang="en-US" sz="3200" dirty="0"/>
              <a:t> </a:t>
            </a:r>
            <a:r>
              <a:rPr lang="en-US" sz="3200" b="1" dirty="0"/>
              <a:t>motion</a:t>
            </a:r>
            <a:r>
              <a:rPr lang="en-US" sz="3200" dirty="0"/>
              <a:t> of particles suspended in a fluid (a liquid or a gas</a:t>
            </a:r>
            <a:r>
              <a:rPr lang="en-US" sz="3200" dirty="0" smtClean="0"/>
              <a:t>).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 smtClean="0"/>
              <a:t>It results </a:t>
            </a:r>
            <a:r>
              <a:rPr lang="en-US" sz="3200" dirty="0"/>
              <a:t>from </a:t>
            </a:r>
            <a:r>
              <a:rPr lang="en-US" sz="3200" dirty="0" smtClean="0"/>
              <a:t>the collisions between </a:t>
            </a:r>
            <a:r>
              <a:rPr lang="en-US" sz="3200" dirty="0"/>
              <a:t>molecules in the </a:t>
            </a:r>
            <a:r>
              <a:rPr lang="en-US" sz="3200" dirty="0" smtClean="0"/>
              <a:t>fluid.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s://upload.wikimedia.org/wikipedia/commons/thumb/c/c2/Brownian_motion_large.gif/220px-Brownian_motion_lar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192" y="1884623"/>
            <a:ext cx="4292338" cy="429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808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250" y="0"/>
            <a:ext cx="10515600" cy="1325563"/>
          </a:xfrm>
        </p:spPr>
        <p:txBody>
          <a:bodyPr/>
          <a:lstStyle/>
          <a:p>
            <a:r>
              <a:rPr lang="en-US" dirty="0"/>
              <a:t>Vaporization: Evaporation and Boiling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885" y="1444420"/>
            <a:ext cx="10515600" cy="4153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3571" y="5597640"/>
            <a:ext cx="10590229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 the bubbles rise up to the surface thermal energy is released. This is known as </a:t>
            </a:r>
            <a:r>
              <a:rPr lang="en-US" sz="3600" dirty="0">
                <a:solidFill>
                  <a:srgbClr val="FF0000"/>
                </a:solidFill>
              </a:rPr>
              <a:t>boiling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1477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574"/>
            <a:ext cx="10515600" cy="1325563"/>
          </a:xfrm>
        </p:spPr>
        <p:txBody>
          <a:bodyPr/>
          <a:lstStyle/>
          <a:p>
            <a:r>
              <a:rPr lang="en-US" dirty="0" smtClean="0"/>
              <a:t>Location of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923" y="1253265"/>
            <a:ext cx="6864277" cy="5454128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For evaporation to occur: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4000" dirty="0" smtClean="0"/>
              <a:t>Faster molecules must be near the surface.</a:t>
            </a:r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r>
              <a:rPr lang="en-US" sz="4000" dirty="0" smtClean="0"/>
              <a:t>They must be heading in the right direction. </a:t>
            </a:r>
          </a:p>
          <a:p>
            <a:endParaRPr lang="en-US" sz="900" dirty="0"/>
          </a:p>
          <a:p>
            <a:pPr marL="0" indent="0">
              <a:buNone/>
            </a:pPr>
            <a:r>
              <a:rPr lang="en-US" sz="4000" dirty="0" smtClean="0"/>
              <a:t>These must avoid hitting any other molecules</a:t>
            </a:r>
          </a:p>
          <a:p>
            <a:endParaRPr lang="en-US" sz="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148" y="1570614"/>
            <a:ext cx="4927409" cy="466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17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075" y="1825624"/>
            <a:ext cx="5541085" cy="4351338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If you are boiling water what effect will evaporation have on the rate of temperature increase?</a:t>
            </a:r>
            <a:endParaRPr lang="en-US" sz="4800" dirty="0"/>
          </a:p>
          <a:p>
            <a:endParaRPr lang="en-US" sz="1050" dirty="0"/>
          </a:p>
          <a:p>
            <a:endParaRPr lang="en-US" dirty="0"/>
          </a:p>
        </p:txBody>
      </p:sp>
      <p:pic>
        <p:nvPicPr>
          <p:cNvPr id="11266" name="Picture 2" descr="http://www.physics-chemistry-class.com/graph-pure-boiling-water-temperature-t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52" y="1825624"/>
            <a:ext cx="590167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3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smtClean="0"/>
              <a:t>As a gas cools its particles slow down </a:t>
            </a:r>
          </a:p>
          <a:p>
            <a:endParaRPr lang="en-US" sz="1100" dirty="0"/>
          </a:p>
          <a:p>
            <a:pPr marL="0" indent="0">
              <a:buNone/>
            </a:pPr>
            <a:r>
              <a:rPr lang="en-US" sz="4400" dirty="0" smtClean="0"/>
              <a:t>As particles slow down enough for their attractions to bring them together, droplets of liquid form.</a:t>
            </a:r>
          </a:p>
          <a:p>
            <a:endParaRPr lang="en-US" sz="1100" dirty="0"/>
          </a:p>
          <a:p>
            <a:pPr marL="0" indent="0">
              <a:buNone/>
            </a:pPr>
            <a:r>
              <a:rPr lang="en-US" sz="4400" dirty="0" smtClean="0"/>
              <a:t>This is the opposite of vaporization and is called </a:t>
            </a:r>
            <a:r>
              <a:rPr lang="en-US" sz="4400" dirty="0" smtClean="0">
                <a:solidFill>
                  <a:srgbClr val="FFC000"/>
                </a:solidFill>
              </a:rPr>
              <a:t>condensation</a:t>
            </a:r>
            <a:r>
              <a:rPr lang="en-US" sz="4400" dirty="0" smtClean="0"/>
              <a:t>. 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55441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As a gas condenses to a liquid it releases </a:t>
            </a:r>
            <a:r>
              <a:rPr lang="en-US" sz="4400" dirty="0">
                <a:solidFill>
                  <a:srgbClr val="FF0000"/>
                </a:solidFill>
              </a:rPr>
              <a:t>thermal energy</a:t>
            </a:r>
            <a:r>
              <a:rPr lang="en-US" sz="4400" dirty="0"/>
              <a:t>. </a:t>
            </a:r>
            <a:endParaRPr lang="en-US" sz="4400" dirty="0" smtClean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4400" dirty="0" smtClean="0"/>
              <a:t>The </a:t>
            </a:r>
            <a:r>
              <a:rPr lang="en-US" sz="4400" dirty="0"/>
              <a:t>decrease in energy changes the arrangement of particles. After the change of state is complete the temperature continues to drop.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34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932" y="790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Changes Between Solid and Gas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7" y="1404594"/>
            <a:ext cx="6019624" cy="5121533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 smtClean="0"/>
              <a:t>Some substances can change from a solid directly into a gas without ever being a liquid.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4400" dirty="0" smtClean="0"/>
              <a:t>This process is known as </a:t>
            </a:r>
            <a:r>
              <a:rPr lang="en-US" sz="4400" dirty="0" smtClean="0">
                <a:solidFill>
                  <a:srgbClr val="FFC000"/>
                </a:solidFill>
              </a:rPr>
              <a:t>sublimation</a:t>
            </a:r>
            <a:r>
              <a:rPr lang="en-US" sz="4400" dirty="0" smtClean="0"/>
              <a:t>.</a:t>
            </a:r>
          </a:p>
          <a:p>
            <a:endParaRPr lang="en-US" sz="900" dirty="0" smtClean="0"/>
          </a:p>
          <a:p>
            <a:endParaRPr lang="en-US" sz="9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556" y="1135654"/>
            <a:ext cx="5262297" cy="3705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3556" y="4925690"/>
            <a:ext cx="5262297" cy="160043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Dry ice (solid CO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) is an example of this</a:t>
            </a:r>
          </a:p>
          <a:p>
            <a:endParaRPr lang="en-US" sz="400" dirty="0">
              <a:solidFill>
                <a:schemeClr val="bg1"/>
              </a:solidFill>
            </a:endParaRPr>
          </a:p>
          <a:p>
            <a:endParaRPr lang="en-US" sz="4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Carbon dioxide does not exist as a liquid so as it absorbs thermal energy from water vapor in the air it changes directly into a gas. As the water vapor cools and condenses into liquid a fog forms.</a:t>
            </a:r>
          </a:p>
        </p:txBody>
      </p:sp>
    </p:spTree>
    <p:extLst>
      <p:ext uri="{BB962C8B-B14F-4D97-AF65-F5344CB8AC3E}">
        <p14:creationId xmlns:p14="http://schemas.microsoft.com/office/powerpoint/2010/main" val="2024890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66534" cy="4351338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Deposition is where a gas turns directly into a solid.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4000" dirty="0" smtClean="0"/>
              <a:t>Very cold outside temperatures can do this to water vapor in the air</a:t>
            </a:r>
            <a:endParaRPr lang="en-US" sz="4000" dirty="0"/>
          </a:p>
        </p:txBody>
      </p:sp>
      <p:pic>
        <p:nvPicPr>
          <p:cNvPr id="12290" name="Picture 2" descr="https://upload.wikimedia.org/wikipedia/commons/5/51/Frost_patterns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675" y="1825625"/>
            <a:ext cx="6136621" cy="409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723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law of Conservation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44" y="1741104"/>
            <a:ext cx="10515600" cy="4829377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The law of </a:t>
            </a:r>
            <a:r>
              <a:rPr lang="en-US" sz="4000" dirty="0" smtClean="0">
                <a:solidFill>
                  <a:srgbClr val="92D050"/>
                </a:solidFill>
              </a:rPr>
              <a:t>conservation of matter </a:t>
            </a:r>
            <a:r>
              <a:rPr lang="en-US" sz="4000" dirty="0" smtClean="0"/>
              <a:t>states that </a:t>
            </a:r>
            <a:r>
              <a:rPr lang="en-US" sz="4000" dirty="0" smtClean="0">
                <a:solidFill>
                  <a:srgbClr val="FF0000"/>
                </a:solidFill>
              </a:rPr>
              <a:t>matter cannot be created or destroyed</a:t>
            </a:r>
            <a:r>
              <a:rPr lang="en-US" sz="4000" dirty="0" smtClean="0"/>
              <a:t>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4000" dirty="0" smtClean="0"/>
              <a:t>It can however change from one form into another. 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4000" dirty="0" smtClean="0"/>
              <a:t>This is like the law of </a:t>
            </a:r>
            <a:r>
              <a:rPr lang="en-US" sz="4000" dirty="0" smtClean="0">
                <a:solidFill>
                  <a:srgbClr val="92D050"/>
                </a:solidFill>
              </a:rPr>
              <a:t>conservation of energy</a:t>
            </a:r>
            <a:r>
              <a:rPr lang="en-US" sz="4000" dirty="0" smtClean="0"/>
              <a:t> which states that </a:t>
            </a:r>
            <a:r>
              <a:rPr lang="en-US" sz="4000" dirty="0" smtClean="0">
                <a:solidFill>
                  <a:srgbClr val="FF0000"/>
                </a:solidFill>
              </a:rPr>
              <a:t>energy cannot be created or destroyed.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36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law of Conservation of Mass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215" y="1493137"/>
            <a:ext cx="9807253" cy="511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29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340" y="91747"/>
            <a:ext cx="11705701" cy="661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01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17141" cy="4351338"/>
          </a:xfrm>
          <a:solidFill>
            <a:srgbClr val="FFFFFF"/>
          </a:solidFill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Particles also have </a:t>
            </a:r>
            <a:r>
              <a:rPr lang="en-US" sz="4000" dirty="0">
                <a:solidFill>
                  <a:srgbClr val="92D050"/>
                </a:solidFill>
              </a:rPr>
              <a:t>potential</a:t>
            </a:r>
            <a:r>
              <a:rPr lang="en-US" sz="4000" dirty="0"/>
              <a:t> energy. 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The </a:t>
            </a:r>
            <a:r>
              <a:rPr lang="en-US" sz="4000" dirty="0"/>
              <a:t>higher up a molecule or atom is the more potential energy it has. </a:t>
            </a:r>
          </a:p>
          <a:p>
            <a:endParaRPr lang="en-US" dirty="0"/>
          </a:p>
        </p:txBody>
      </p:sp>
      <p:pic>
        <p:nvPicPr>
          <p:cNvPr id="4" name="Picture 2" descr="http://2012books.lardbucket.org/books/principles-of-general-chemistry-v1.0/section_09/a0d22f5e75d45b6d3a8e174c7fd107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743" y="1389324"/>
            <a:ext cx="5873852" cy="478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716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eo.ucar.edu/kids/green/images/carboncycle_s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2" y="94268"/>
            <a:ext cx="11943760" cy="66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0682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Knowledge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Understanding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Recognize that </a:t>
            </a:r>
            <a:r>
              <a:rPr lang="en-US" sz="3200" dirty="0" smtClean="0">
                <a:solidFill>
                  <a:srgbClr val="FFC000"/>
                </a:solidFill>
              </a:rPr>
              <a:t>heat</a:t>
            </a:r>
            <a:r>
              <a:rPr lang="en-US" sz="3200" dirty="0" smtClean="0"/>
              <a:t> is a form of energy and that </a:t>
            </a:r>
            <a:r>
              <a:rPr lang="en-US" sz="3200" dirty="0" smtClean="0">
                <a:solidFill>
                  <a:srgbClr val="FFC000"/>
                </a:solidFill>
              </a:rPr>
              <a:t>temperature</a:t>
            </a:r>
            <a:r>
              <a:rPr lang="en-US" sz="3200" dirty="0" smtClean="0"/>
              <a:t> change results from adding or taking away heat from a system.</a:t>
            </a:r>
          </a:p>
          <a:p>
            <a:endParaRPr lang="en-US" sz="900" dirty="0"/>
          </a:p>
          <a:p>
            <a:r>
              <a:rPr lang="en-US" sz="3200" dirty="0" smtClean="0"/>
              <a:t>Explain the effect of heat on </a:t>
            </a:r>
            <a:r>
              <a:rPr lang="en-US" sz="3200" dirty="0" smtClean="0">
                <a:solidFill>
                  <a:srgbClr val="FFC000"/>
                </a:solidFill>
              </a:rPr>
              <a:t>particle motion </a:t>
            </a:r>
            <a:r>
              <a:rPr lang="en-US" sz="3200" dirty="0" smtClean="0"/>
              <a:t>through a description of what happens to particles during a change in phase. </a:t>
            </a:r>
          </a:p>
          <a:p>
            <a:endParaRPr lang="en-US" sz="900" dirty="0"/>
          </a:p>
          <a:p>
            <a:r>
              <a:rPr lang="en-US" sz="3200" dirty="0" smtClean="0"/>
              <a:t>Give examples of how heat moves in predictable ways, moving from </a:t>
            </a:r>
            <a:r>
              <a:rPr lang="en-US" sz="3200" dirty="0" smtClean="0">
                <a:solidFill>
                  <a:srgbClr val="FFC000"/>
                </a:solidFill>
              </a:rPr>
              <a:t>warmer</a:t>
            </a:r>
            <a:r>
              <a:rPr lang="en-US" sz="3200" dirty="0" smtClean="0"/>
              <a:t> objects to </a:t>
            </a:r>
            <a:r>
              <a:rPr lang="en-US" sz="3200" dirty="0" smtClean="0">
                <a:solidFill>
                  <a:srgbClr val="FFC000"/>
                </a:solidFill>
              </a:rPr>
              <a:t>cooler</a:t>
            </a:r>
            <a:r>
              <a:rPr lang="en-US" sz="3200" dirty="0" smtClean="0"/>
              <a:t> objects until they reach </a:t>
            </a:r>
            <a:r>
              <a:rPr lang="en-US" sz="3200" dirty="0" smtClean="0">
                <a:solidFill>
                  <a:srgbClr val="FFC000"/>
                </a:solidFill>
              </a:rPr>
              <a:t>equilibrium</a:t>
            </a:r>
            <a:r>
              <a:rPr lang="en-US" sz="3200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452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065" y="1825625"/>
            <a:ext cx="6181298" cy="4351338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An object can have </a:t>
            </a:r>
            <a:r>
              <a:rPr lang="en-US" sz="6000" dirty="0" smtClean="0">
                <a:solidFill>
                  <a:srgbClr val="92D050"/>
                </a:solidFill>
              </a:rPr>
              <a:t>potential</a:t>
            </a:r>
            <a:r>
              <a:rPr lang="en-US" sz="6000" dirty="0" smtClean="0"/>
              <a:t> energy depending on its position. </a:t>
            </a:r>
          </a:p>
          <a:p>
            <a:endParaRPr lang="en-US" sz="1000" dirty="0"/>
          </a:p>
          <a:p>
            <a:endParaRPr lang="en-US" sz="900" dirty="0"/>
          </a:p>
        </p:txBody>
      </p:sp>
      <p:pic>
        <p:nvPicPr>
          <p:cNvPr id="1026" name="Picture 2" descr="http://www.physicsclassroom.com/mmedia/energy/i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97" y="1825624"/>
            <a:ext cx="5249673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907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4898" y="656216"/>
            <a:ext cx="4227756" cy="5520747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Where does the pendulum have the most kinetic energy?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Where dies it have the least?</a:t>
            </a:r>
            <a:endParaRPr lang="en-US" sz="4000" dirty="0"/>
          </a:p>
        </p:txBody>
      </p:sp>
      <p:pic>
        <p:nvPicPr>
          <p:cNvPr id="4" name="Picture 2" descr="http://cdn1.askiitians.com/Images/201486-114322891-5838-pendulum-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7" y="656216"/>
            <a:ext cx="6672833" cy="552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909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9976</TotalTime>
  <Words>1911</Words>
  <Application>Microsoft Macintosh PowerPoint</Application>
  <PresentationFormat>Custom</PresentationFormat>
  <Paragraphs>260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Changes in State and Energy</vt:lpstr>
      <vt:lpstr>PowerPoint Presentation</vt:lpstr>
      <vt:lpstr>Enthalpy</vt:lpstr>
      <vt:lpstr>Energy</vt:lpstr>
      <vt:lpstr>Energy</vt:lpstr>
      <vt:lpstr>Brownian Motion</vt:lpstr>
      <vt:lpstr>Potential Energy</vt:lpstr>
      <vt:lpstr>Potential Energy</vt:lpstr>
      <vt:lpstr>PowerPoint Presentation</vt:lpstr>
      <vt:lpstr>Potential Energy</vt:lpstr>
      <vt:lpstr>Law of Conservation of Energy</vt:lpstr>
      <vt:lpstr>PowerPoint Presentation</vt:lpstr>
      <vt:lpstr>Thermodynamics and Conservation of Energy</vt:lpstr>
      <vt:lpstr>The Law of Conservation of Energy</vt:lpstr>
      <vt:lpstr>Thermal Energy</vt:lpstr>
      <vt:lpstr>Thermal Energy</vt:lpstr>
      <vt:lpstr>Temperature</vt:lpstr>
      <vt:lpstr>Measuring Temperature</vt:lpstr>
      <vt:lpstr>Lord Kelvin (1824 to 1907)</vt:lpstr>
      <vt:lpstr>Absolute Zero</vt:lpstr>
      <vt:lpstr>PowerPoint Presentation</vt:lpstr>
      <vt:lpstr>PowerPoint Presentation</vt:lpstr>
      <vt:lpstr>Heat</vt:lpstr>
      <vt:lpstr>PowerPoint Presentation</vt:lpstr>
      <vt:lpstr>Movement of Heat</vt:lpstr>
      <vt:lpstr>Heat – Energy Transfer</vt:lpstr>
      <vt:lpstr>Movement of Heat</vt:lpstr>
      <vt:lpstr>Cooling the Water or Heating the Ice?</vt:lpstr>
      <vt:lpstr>Heat</vt:lpstr>
      <vt:lpstr>Heat moves from high to low until equilibrium is reached. </vt:lpstr>
      <vt:lpstr>Conduction</vt:lpstr>
      <vt:lpstr>Convection</vt:lpstr>
      <vt:lpstr>PowerPoint Presentation</vt:lpstr>
      <vt:lpstr>Convection Cells on Earth</vt:lpstr>
      <vt:lpstr>Radiation</vt:lpstr>
      <vt:lpstr>PowerPoint Presentation</vt:lpstr>
      <vt:lpstr>Equilibrium</vt:lpstr>
      <vt:lpstr>Conductors/Insulators</vt:lpstr>
      <vt:lpstr>Conduction V Insulation</vt:lpstr>
      <vt:lpstr>Emission experiment</vt:lpstr>
      <vt:lpstr>Absorption experiment</vt:lpstr>
      <vt:lpstr>Specific Heat</vt:lpstr>
      <vt:lpstr>Specific Heat</vt:lpstr>
      <vt:lpstr>Specific Heat</vt:lpstr>
      <vt:lpstr>High Specific Heat and Calories</vt:lpstr>
      <vt:lpstr>PowerPoint Presentation</vt:lpstr>
      <vt:lpstr>Changes Between Solid and Liquid State</vt:lpstr>
      <vt:lpstr>Freezing</vt:lpstr>
      <vt:lpstr>Freezing</vt:lpstr>
      <vt:lpstr>Melting/Freezing</vt:lpstr>
      <vt:lpstr>PowerPoint Presentation</vt:lpstr>
      <vt:lpstr>Different Substances have different Melting and Freezing Points</vt:lpstr>
      <vt:lpstr>Amorphous Solids</vt:lpstr>
      <vt:lpstr>Changes Between Liquid and Gas States</vt:lpstr>
      <vt:lpstr>Evaporation vs Vaporation</vt:lpstr>
      <vt:lpstr>PowerPoint Presentation</vt:lpstr>
      <vt:lpstr>Vaporization: Evaporation and Boiling</vt:lpstr>
      <vt:lpstr>Vaporization: Evaporation and Boiling</vt:lpstr>
      <vt:lpstr>Vaporization: Evaporation and Boiling</vt:lpstr>
      <vt:lpstr>Vaporization: Evaporation and Boiling</vt:lpstr>
      <vt:lpstr>Location of Molecules</vt:lpstr>
      <vt:lpstr>Location of Molecules</vt:lpstr>
      <vt:lpstr>Condensation</vt:lpstr>
      <vt:lpstr>Condensation</vt:lpstr>
      <vt:lpstr>Changes Between Solid and Gas States</vt:lpstr>
      <vt:lpstr>Deposition</vt:lpstr>
      <vt:lpstr>The law of Conservation of Matter</vt:lpstr>
      <vt:lpstr>The law of Conservation of Mass</vt:lpstr>
      <vt:lpstr>PowerPoint Presentation</vt:lpstr>
      <vt:lpstr>PowerPoint Presentation</vt:lpstr>
      <vt:lpstr>Knowledge and Understanding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McLean</dc:creator>
  <cp:lastModifiedBy>Andrew McLean</cp:lastModifiedBy>
  <cp:revision>110</cp:revision>
  <dcterms:created xsi:type="dcterms:W3CDTF">2014-06-02T17:59:42Z</dcterms:created>
  <dcterms:modified xsi:type="dcterms:W3CDTF">2017-11-06T19:31:42Z</dcterms:modified>
</cp:coreProperties>
</file>