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3" r:id="rId3"/>
    <p:sldId id="266" r:id="rId4"/>
    <p:sldId id="267" r:id="rId5"/>
    <p:sldId id="292" r:id="rId6"/>
    <p:sldId id="268" r:id="rId7"/>
    <p:sldId id="277" r:id="rId8"/>
    <p:sldId id="274" r:id="rId9"/>
    <p:sldId id="275" r:id="rId10"/>
    <p:sldId id="276" r:id="rId11"/>
    <p:sldId id="272" r:id="rId12"/>
    <p:sldId id="273" r:id="rId13"/>
    <p:sldId id="293" r:id="rId14"/>
    <p:sldId id="294" r:id="rId15"/>
    <p:sldId id="281" r:id="rId16"/>
    <p:sldId id="290" r:id="rId17"/>
    <p:sldId id="291" r:id="rId18"/>
    <p:sldId id="295" r:id="rId19"/>
    <p:sldId id="297" r:id="rId20"/>
    <p:sldId id="296" r:id="rId21"/>
    <p:sldId id="289" r:id="rId22"/>
    <p:sldId id="282" r:id="rId23"/>
    <p:sldId id="286" r:id="rId24"/>
    <p:sldId id="287" r:id="rId25"/>
    <p:sldId id="284" r:id="rId26"/>
    <p:sldId id="285"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53" y="8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E785E3-0BCE-334F-8221-D20401F275E8}" type="datetimeFigureOut">
              <a:rPr lang="en-US" smtClean="0"/>
              <a:t>4/2/2014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EA6F79-94F8-8441-B7B4-52DACA3C5781}" type="slidenum">
              <a:rPr lang="en-US" smtClean="0"/>
              <a:t>‹#›</a:t>
            </a:fld>
            <a:endParaRPr lang="en-US"/>
          </a:p>
        </p:txBody>
      </p:sp>
    </p:spTree>
    <p:extLst>
      <p:ext uri="{BB962C8B-B14F-4D97-AF65-F5344CB8AC3E}">
        <p14:creationId xmlns:p14="http://schemas.microsoft.com/office/powerpoint/2010/main" val="1819403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83876-6040-E84B-B751-801299BC73B3}" type="datetimeFigureOut">
              <a:rPr lang="en-US" smtClean="0"/>
              <a:t>4/2/2014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71D68C-C432-4146-B1F3-94470D92345E}" type="slidenum">
              <a:rPr lang="en-US" smtClean="0"/>
              <a:t>‹#›</a:t>
            </a:fld>
            <a:endParaRPr lang="en-US"/>
          </a:p>
        </p:txBody>
      </p:sp>
    </p:spTree>
    <p:extLst>
      <p:ext uri="{BB962C8B-B14F-4D97-AF65-F5344CB8AC3E}">
        <p14:creationId xmlns:p14="http://schemas.microsoft.com/office/powerpoint/2010/main" val="26779017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1D68C-C432-4146-B1F3-94470D92345E}" type="slidenum">
              <a:rPr lang="en-US" smtClean="0"/>
              <a:t>1</a:t>
            </a:fld>
            <a:endParaRPr lang="en-US"/>
          </a:p>
        </p:txBody>
      </p:sp>
    </p:spTree>
    <p:extLst>
      <p:ext uri="{BB962C8B-B14F-4D97-AF65-F5344CB8AC3E}">
        <p14:creationId xmlns:p14="http://schemas.microsoft.com/office/powerpoint/2010/main" val="50491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3C1593-333C-42BE-82DD-B8D39DDE5DAE}"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7BB49-C317-4D6D-B1E1-AFE783D7C109}" type="slidenum">
              <a:rPr lang="en-US" smtClean="0"/>
              <a:t>‹#›</a:t>
            </a:fld>
            <a:endParaRPr lang="en-US"/>
          </a:p>
        </p:txBody>
      </p:sp>
    </p:spTree>
    <p:extLst>
      <p:ext uri="{BB962C8B-B14F-4D97-AF65-F5344CB8AC3E}">
        <p14:creationId xmlns:p14="http://schemas.microsoft.com/office/powerpoint/2010/main" val="6441110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3C1593-333C-42BE-82DD-B8D39DDE5DAE}"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7BB49-C317-4D6D-B1E1-AFE783D7C109}" type="slidenum">
              <a:rPr lang="en-US" smtClean="0"/>
              <a:t>‹#›</a:t>
            </a:fld>
            <a:endParaRPr lang="en-US"/>
          </a:p>
        </p:txBody>
      </p:sp>
    </p:spTree>
    <p:extLst>
      <p:ext uri="{BB962C8B-B14F-4D97-AF65-F5344CB8AC3E}">
        <p14:creationId xmlns:p14="http://schemas.microsoft.com/office/powerpoint/2010/main" val="3250476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3C1593-333C-42BE-82DD-B8D39DDE5DAE}"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7BB49-C317-4D6D-B1E1-AFE783D7C109}" type="slidenum">
              <a:rPr lang="en-US" smtClean="0"/>
              <a:t>‹#›</a:t>
            </a:fld>
            <a:endParaRPr lang="en-US"/>
          </a:p>
        </p:txBody>
      </p:sp>
    </p:spTree>
    <p:extLst>
      <p:ext uri="{BB962C8B-B14F-4D97-AF65-F5344CB8AC3E}">
        <p14:creationId xmlns:p14="http://schemas.microsoft.com/office/powerpoint/2010/main" val="336911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3C1593-333C-42BE-82DD-B8D39DDE5DAE}"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7BB49-C317-4D6D-B1E1-AFE783D7C109}" type="slidenum">
              <a:rPr lang="en-US" smtClean="0"/>
              <a:t>‹#›</a:t>
            </a:fld>
            <a:endParaRPr lang="en-US"/>
          </a:p>
        </p:txBody>
      </p:sp>
    </p:spTree>
    <p:extLst>
      <p:ext uri="{BB962C8B-B14F-4D97-AF65-F5344CB8AC3E}">
        <p14:creationId xmlns:p14="http://schemas.microsoft.com/office/powerpoint/2010/main" val="301433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3C1593-333C-42BE-82DD-B8D39DDE5DAE}"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7BB49-C317-4D6D-B1E1-AFE783D7C109}" type="slidenum">
              <a:rPr lang="en-US" smtClean="0"/>
              <a:t>‹#›</a:t>
            </a:fld>
            <a:endParaRPr lang="en-US"/>
          </a:p>
        </p:txBody>
      </p:sp>
    </p:spTree>
    <p:extLst>
      <p:ext uri="{BB962C8B-B14F-4D97-AF65-F5344CB8AC3E}">
        <p14:creationId xmlns:p14="http://schemas.microsoft.com/office/powerpoint/2010/main" val="3750349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3C1593-333C-42BE-82DD-B8D39DDE5DAE}" type="datetimeFigureOut">
              <a:rPr lang="en-US" smtClean="0"/>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7BB49-C317-4D6D-B1E1-AFE783D7C109}" type="slidenum">
              <a:rPr lang="en-US" smtClean="0"/>
              <a:t>‹#›</a:t>
            </a:fld>
            <a:endParaRPr lang="en-US"/>
          </a:p>
        </p:txBody>
      </p:sp>
    </p:spTree>
    <p:extLst>
      <p:ext uri="{BB962C8B-B14F-4D97-AF65-F5344CB8AC3E}">
        <p14:creationId xmlns:p14="http://schemas.microsoft.com/office/powerpoint/2010/main" val="1932351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3C1593-333C-42BE-82DD-B8D39DDE5DAE}" type="datetimeFigureOut">
              <a:rPr lang="en-US" smtClean="0"/>
              <a:t>4/2/2014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7BB49-C317-4D6D-B1E1-AFE783D7C109}" type="slidenum">
              <a:rPr lang="en-US" smtClean="0"/>
              <a:t>‹#›</a:t>
            </a:fld>
            <a:endParaRPr lang="en-US"/>
          </a:p>
        </p:txBody>
      </p:sp>
    </p:spTree>
    <p:extLst>
      <p:ext uri="{BB962C8B-B14F-4D97-AF65-F5344CB8AC3E}">
        <p14:creationId xmlns:p14="http://schemas.microsoft.com/office/powerpoint/2010/main" val="335761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3C1593-333C-42BE-82DD-B8D39DDE5DAE}" type="datetimeFigureOut">
              <a:rPr lang="en-US" smtClean="0"/>
              <a:t>4/2/2014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7BB49-C317-4D6D-B1E1-AFE783D7C109}" type="slidenum">
              <a:rPr lang="en-US" smtClean="0"/>
              <a:t>‹#›</a:t>
            </a:fld>
            <a:endParaRPr lang="en-US"/>
          </a:p>
        </p:txBody>
      </p:sp>
    </p:spTree>
    <p:extLst>
      <p:ext uri="{BB962C8B-B14F-4D97-AF65-F5344CB8AC3E}">
        <p14:creationId xmlns:p14="http://schemas.microsoft.com/office/powerpoint/2010/main" val="211259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C1593-333C-42BE-82DD-B8D39DDE5DAE}" type="datetimeFigureOut">
              <a:rPr lang="en-US" smtClean="0"/>
              <a:t>4/2/2014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7BB49-C317-4D6D-B1E1-AFE783D7C109}" type="slidenum">
              <a:rPr lang="en-US" smtClean="0"/>
              <a:t>‹#›</a:t>
            </a:fld>
            <a:endParaRPr lang="en-US"/>
          </a:p>
        </p:txBody>
      </p:sp>
    </p:spTree>
    <p:extLst>
      <p:ext uri="{BB962C8B-B14F-4D97-AF65-F5344CB8AC3E}">
        <p14:creationId xmlns:p14="http://schemas.microsoft.com/office/powerpoint/2010/main" val="118567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3C1593-333C-42BE-82DD-B8D39DDE5DAE}" type="datetimeFigureOut">
              <a:rPr lang="en-US" smtClean="0"/>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7BB49-C317-4D6D-B1E1-AFE783D7C109}" type="slidenum">
              <a:rPr lang="en-US" smtClean="0"/>
              <a:t>‹#›</a:t>
            </a:fld>
            <a:endParaRPr lang="en-US"/>
          </a:p>
        </p:txBody>
      </p:sp>
    </p:spTree>
    <p:extLst>
      <p:ext uri="{BB962C8B-B14F-4D97-AF65-F5344CB8AC3E}">
        <p14:creationId xmlns:p14="http://schemas.microsoft.com/office/powerpoint/2010/main" val="2130229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3C1593-333C-42BE-82DD-B8D39DDE5DAE}" type="datetimeFigureOut">
              <a:rPr lang="en-US" smtClean="0"/>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7BB49-C317-4D6D-B1E1-AFE783D7C109}" type="slidenum">
              <a:rPr lang="en-US" smtClean="0"/>
              <a:t>‹#›</a:t>
            </a:fld>
            <a:endParaRPr lang="en-US"/>
          </a:p>
        </p:txBody>
      </p:sp>
    </p:spTree>
    <p:extLst>
      <p:ext uri="{BB962C8B-B14F-4D97-AF65-F5344CB8AC3E}">
        <p14:creationId xmlns:p14="http://schemas.microsoft.com/office/powerpoint/2010/main" val="310613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0252" y="365125"/>
            <a:ext cx="9733547"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20252" y="1825625"/>
            <a:ext cx="9733548"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C1593-333C-42BE-82DD-B8D39DDE5DAE}" type="datetimeFigureOut">
              <a:rPr lang="en-US" smtClean="0"/>
              <a:t>4/2/2014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7BB49-C317-4D6D-B1E1-AFE783D7C109}" type="slidenum">
              <a:rPr lang="en-US" smtClean="0"/>
              <a:t>‹#›</a:t>
            </a:fld>
            <a:endParaRPr lang="en-US"/>
          </a:p>
        </p:txBody>
      </p:sp>
      <p:pic>
        <p:nvPicPr>
          <p:cNvPr id="10" name="Picture 2" descr="https://encrypted-tbn2.gstatic.com/images?q=tbn:ANd9GcQmQeT91OFRWiKRy-4Gz9FvYT-DiqB6YFDyvZf_yZeduQ86xzJHRw"/>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 y="2713037"/>
            <a:ext cx="1495425" cy="181133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p:cNvPicPr>
            <a:picLocks noChangeAspect="1"/>
          </p:cNvPicPr>
          <p:nvPr userDrawn="1"/>
        </p:nvPicPr>
        <p:blipFill>
          <a:blip r:embed="rId14"/>
          <a:stretch>
            <a:fillRect/>
          </a:stretch>
        </p:blipFill>
        <p:spPr>
          <a:xfrm>
            <a:off x="-1" y="0"/>
            <a:ext cx="1495425" cy="2533650"/>
          </a:xfrm>
          <a:prstGeom prst="rect">
            <a:avLst/>
          </a:prstGeom>
        </p:spPr>
      </p:pic>
      <p:pic>
        <p:nvPicPr>
          <p:cNvPr id="12" name="Picture 11"/>
          <p:cNvPicPr>
            <a:picLocks noChangeAspect="1"/>
          </p:cNvPicPr>
          <p:nvPr userDrawn="1"/>
        </p:nvPicPr>
        <p:blipFill>
          <a:blip r:embed="rId15"/>
          <a:stretch>
            <a:fillRect/>
          </a:stretch>
        </p:blipFill>
        <p:spPr>
          <a:xfrm>
            <a:off x="0" y="4524375"/>
            <a:ext cx="1495425" cy="2333625"/>
          </a:xfrm>
          <a:prstGeom prst="rect">
            <a:avLst/>
          </a:prstGeom>
        </p:spPr>
      </p:pic>
    </p:spTree>
    <p:extLst>
      <p:ext uri="{BB962C8B-B14F-4D97-AF65-F5344CB8AC3E}">
        <p14:creationId xmlns:p14="http://schemas.microsoft.com/office/powerpoint/2010/main" val="1177672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youtube.com/watch?v=G8cRr3NkpL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Speciation and </a:t>
            </a:r>
            <a:br>
              <a:rPr lang="en-US" b="1" dirty="0" smtClean="0"/>
            </a:br>
            <a:r>
              <a:rPr lang="en-US" b="1" dirty="0" smtClean="0"/>
              <a:t>Evolution</a:t>
            </a:r>
            <a:endParaRPr lang="en-US" dirty="0">
              <a:solidFill>
                <a:schemeClr val="bg1">
                  <a:lumMod val="65000"/>
                </a:schemeClr>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01768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Isolation</a:t>
            </a:r>
            <a:endParaRPr lang="en-US" dirty="0"/>
          </a:p>
        </p:txBody>
      </p:sp>
      <p:sp>
        <p:nvSpPr>
          <p:cNvPr id="3" name="Content Placeholder 2"/>
          <p:cNvSpPr>
            <a:spLocks noGrp="1"/>
          </p:cNvSpPr>
          <p:nvPr>
            <p:ph idx="1"/>
          </p:nvPr>
        </p:nvSpPr>
        <p:spPr/>
        <p:txBody>
          <a:bodyPr/>
          <a:lstStyle/>
          <a:p>
            <a:pPr marL="0" indent="0">
              <a:buNone/>
            </a:pPr>
            <a:r>
              <a:rPr lang="en-US" sz="3200" dirty="0" smtClean="0"/>
              <a:t>Temporal isolation occurs when species reproduce at different times. </a:t>
            </a:r>
          </a:p>
          <a:p>
            <a:pPr marL="0" indent="0">
              <a:buNone/>
            </a:pPr>
            <a:endParaRPr lang="en-US" sz="1200" dirty="0"/>
          </a:p>
          <a:p>
            <a:pPr marL="0" indent="0">
              <a:buNone/>
            </a:pPr>
            <a:r>
              <a:rPr lang="en-US" sz="3200" dirty="0" smtClean="0"/>
              <a:t>For example orchids in a rainforest might only flower for one day. Different species could not inter-breed as they do not flower on the same day. </a:t>
            </a:r>
            <a:endParaRPr lang="en-US" sz="3200" dirty="0"/>
          </a:p>
        </p:txBody>
      </p:sp>
      <p:pic>
        <p:nvPicPr>
          <p:cNvPr id="6" name="Picture 5"/>
          <p:cNvPicPr>
            <a:picLocks noChangeAspect="1"/>
          </p:cNvPicPr>
          <p:nvPr/>
        </p:nvPicPr>
        <p:blipFill>
          <a:blip r:embed="rId2"/>
          <a:stretch>
            <a:fillRect/>
          </a:stretch>
        </p:blipFill>
        <p:spPr>
          <a:xfrm>
            <a:off x="3469576" y="4742878"/>
            <a:ext cx="2619375" cy="1743075"/>
          </a:xfrm>
          <a:prstGeom prst="rect">
            <a:avLst/>
          </a:prstGeom>
        </p:spPr>
      </p:pic>
      <p:pic>
        <p:nvPicPr>
          <p:cNvPr id="7" name="Picture 6"/>
          <p:cNvPicPr>
            <a:picLocks noChangeAspect="1"/>
          </p:cNvPicPr>
          <p:nvPr/>
        </p:nvPicPr>
        <p:blipFill>
          <a:blip r:embed="rId3"/>
          <a:stretch>
            <a:fillRect/>
          </a:stretch>
        </p:blipFill>
        <p:spPr>
          <a:xfrm>
            <a:off x="6487025" y="4733353"/>
            <a:ext cx="2609850" cy="1752600"/>
          </a:xfrm>
          <a:prstGeom prst="rect">
            <a:avLst/>
          </a:prstGeom>
        </p:spPr>
      </p:pic>
    </p:spTree>
    <p:extLst>
      <p:ext uri="{BB962C8B-B14F-4D97-AF65-F5344CB8AC3E}">
        <p14:creationId xmlns:p14="http://schemas.microsoft.com/office/powerpoint/2010/main" val="3290327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Descent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200" dirty="0" smtClean="0"/>
              <a:t>Darwin's principle of </a:t>
            </a:r>
            <a:r>
              <a:rPr lang="en-US" sz="3200" b="1" dirty="0" smtClean="0"/>
              <a:t>common descent </a:t>
            </a:r>
            <a:r>
              <a:rPr lang="en-US" sz="3200" dirty="0" smtClean="0"/>
              <a:t>states that all species (both living and extinct) are descended from ancient common ancestors. </a:t>
            </a:r>
          </a:p>
          <a:p>
            <a:pPr marL="0" indent="0">
              <a:buNone/>
            </a:pPr>
            <a:endParaRPr lang="en-US" sz="1400" dirty="0"/>
          </a:p>
          <a:p>
            <a:pPr marL="0" indent="0">
              <a:buNone/>
            </a:pPr>
            <a:r>
              <a:rPr lang="en-US" sz="3200" dirty="0" smtClean="0"/>
              <a:t>For around the first billion years of the Earth’s existence there was no life. Then some very basic cellular life forms started to emerge.</a:t>
            </a:r>
          </a:p>
          <a:p>
            <a:pPr marL="0" indent="0">
              <a:buNone/>
            </a:pPr>
            <a:endParaRPr lang="en-US" sz="1200" dirty="0"/>
          </a:p>
          <a:p>
            <a:pPr marL="0" indent="0">
              <a:buNone/>
            </a:pPr>
            <a:r>
              <a:rPr lang="en-US" sz="3200" dirty="0" smtClean="0"/>
              <a:t>Every species that ever existed on the planet emerged from these early cells. The earliest cells are sometimes referred to as the last common universal ancestor (LUCA).  </a:t>
            </a:r>
            <a:endParaRPr lang="en-US" sz="3200" dirty="0"/>
          </a:p>
        </p:txBody>
      </p:sp>
    </p:spTree>
    <p:extLst>
      <p:ext uri="{BB962C8B-B14F-4D97-AF65-F5344CB8AC3E}">
        <p14:creationId xmlns:p14="http://schemas.microsoft.com/office/powerpoint/2010/main" val="1769593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253" y="42945"/>
            <a:ext cx="9733547" cy="1325563"/>
          </a:xfrm>
        </p:spPr>
        <p:txBody>
          <a:bodyPr>
            <a:normAutofit fontScale="90000"/>
          </a:bodyPr>
          <a:lstStyle/>
          <a:p>
            <a:r>
              <a:rPr lang="en-US" b="1" dirty="0" smtClean="0"/>
              <a:t>Adaptive Radiation - </a:t>
            </a:r>
            <a:r>
              <a:rPr lang="en-US" b="1" dirty="0"/>
              <a:t>Evolutionary diversification</a:t>
            </a:r>
            <a:br>
              <a:rPr lang="en-US" b="1" dirty="0"/>
            </a:br>
            <a:endParaRPr lang="en-US" dirty="0"/>
          </a:p>
        </p:txBody>
      </p:sp>
      <p:sp>
        <p:nvSpPr>
          <p:cNvPr id="5" name="Content Placeholder 4"/>
          <p:cNvSpPr>
            <a:spLocks noGrp="1"/>
          </p:cNvSpPr>
          <p:nvPr>
            <p:ph idx="1"/>
          </p:nvPr>
        </p:nvSpPr>
        <p:spPr/>
        <p:txBody>
          <a:bodyPr/>
          <a:lstStyle/>
          <a:p>
            <a:endParaRPr lang="en-US"/>
          </a:p>
        </p:txBody>
      </p:sp>
      <p:pic>
        <p:nvPicPr>
          <p:cNvPr id="7" name="Picture 2" descr="http://206.130.100.179/images/Evo_l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252" y="911392"/>
            <a:ext cx="10571748" cy="594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96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Extinction</a:t>
            </a:r>
            <a:endParaRPr lang="en-US" dirty="0"/>
          </a:p>
        </p:txBody>
      </p:sp>
      <p:sp>
        <p:nvSpPr>
          <p:cNvPr id="3" name="Content Placeholder 2"/>
          <p:cNvSpPr>
            <a:spLocks noGrp="1"/>
          </p:cNvSpPr>
          <p:nvPr>
            <p:ph idx="1"/>
          </p:nvPr>
        </p:nvSpPr>
        <p:spPr>
          <a:xfrm>
            <a:off x="1781676" y="1395663"/>
            <a:ext cx="6608345" cy="5000917"/>
          </a:xfrm>
        </p:spPr>
        <p:txBody>
          <a:bodyPr>
            <a:normAutofit lnSpcReduction="10000"/>
          </a:bodyPr>
          <a:lstStyle/>
          <a:p>
            <a:pPr marL="0" indent="0">
              <a:buNone/>
            </a:pPr>
            <a:r>
              <a:rPr lang="en-US" sz="3500" dirty="0" smtClean="0"/>
              <a:t>Over 99% of all species that ever lived are now gone. The disappearance of a species is called an </a:t>
            </a:r>
            <a:r>
              <a:rPr lang="en-US" sz="3500" b="1" dirty="0" smtClean="0"/>
              <a:t>extinction</a:t>
            </a:r>
            <a:r>
              <a:rPr lang="en-US" sz="3500" dirty="0" smtClean="0"/>
              <a:t>.</a:t>
            </a:r>
          </a:p>
          <a:p>
            <a:pPr marL="0" indent="0">
              <a:buNone/>
            </a:pPr>
            <a:endParaRPr lang="en-US" sz="1400" dirty="0"/>
          </a:p>
          <a:p>
            <a:pPr marL="0" indent="0">
              <a:buNone/>
            </a:pPr>
            <a:r>
              <a:rPr lang="en-US" sz="3400" dirty="0"/>
              <a:t>On average a species lasts for around 1 million to 10 million years. </a:t>
            </a:r>
          </a:p>
          <a:p>
            <a:pPr marL="0" indent="0">
              <a:buNone/>
            </a:pPr>
            <a:endParaRPr lang="en-US" sz="1400" dirty="0"/>
          </a:p>
          <a:p>
            <a:pPr marL="0" indent="0">
              <a:buNone/>
            </a:pPr>
            <a:r>
              <a:rPr lang="en-US" sz="3400" dirty="0"/>
              <a:t>Most extinction occurs gradually, one species at a time. This is known as the </a:t>
            </a:r>
            <a:r>
              <a:rPr lang="en-US" sz="3400" b="1" dirty="0"/>
              <a:t>background extinction rate</a:t>
            </a:r>
            <a:r>
              <a:rPr lang="en-US" sz="3400" dirty="0"/>
              <a:t>. </a:t>
            </a:r>
          </a:p>
          <a:p>
            <a:pPr marL="0" indent="0">
              <a:buNone/>
            </a:pPr>
            <a:endParaRPr lang="en-US" sz="1400" dirty="0"/>
          </a:p>
        </p:txBody>
      </p:sp>
      <p:pic>
        <p:nvPicPr>
          <p:cNvPr id="5" name="Picture 4"/>
          <p:cNvPicPr>
            <a:picLocks noChangeAspect="1"/>
          </p:cNvPicPr>
          <p:nvPr/>
        </p:nvPicPr>
        <p:blipFill>
          <a:blip r:embed="rId2"/>
          <a:stretch>
            <a:fillRect/>
          </a:stretch>
        </p:blipFill>
        <p:spPr>
          <a:xfrm>
            <a:off x="8982074" y="2504594"/>
            <a:ext cx="2924154" cy="2372205"/>
          </a:xfrm>
          <a:prstGeom prst="rect">
            <a:avLst/>
          </a:prstGeom>
        </p:spPr>
      </p:pic>
    </p:spTree>
    <p:extLst>
      <p:ext uri="{BB962C8B-B14F-4D97-AF65-F5344CB8AC3E}">
        <p14:creationId xmlns:p14="http://schemas.microsoft.com/office/powerpoint/2010/main" val="4115094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Extinctions</a:t>
            </a:r>
            <a:endParaRPr lang="en-US" dirty="0"/>
          </a:p>
        </p:txBody>
      </p:sp>
      <p:sp>
        <p:nvSpPr>
          <p:cNvPr id="3" name="Content Placeholder 2"/>
          <p:cNvSpPr>
            <a:spLocks noGrp="1"/>
          </p:cNvSpPr>
          <p:nvPr>
            <p:ph idx="1"/>
          </p:nvPr>
        </p:nvSpPr>
        <p:spPr>
          <a:xfrm>
            <a:off x="1620252" y="1825625"/>
            <a:ext cx="7427495" cy="4351338"/>
          </a:xfrm>
        </p:spPr>
        <p:txBody>
          <a:bodyPr>
            <a:normAutofit/>
          </a:bodyPr>
          <a:lstStyle/>
          <a:p>
            <a:pPr marL="0" indent="0">
              <a:buNone/>
            </a:pPr>
            <a:r>
              <a:rPr lang="en-US" sz="3200" dirty="0"/>
              <a:t>Sometimes extinction rates occur far more rapidly. These events are known as </a:t>
            </a:r>
            <a:r>
              <a:rPr lang="en-US" sz="3200" b="1" dirty="0"/>
              <a:t>mass extinction events</a:t>
            </a:r>
            <a:r>
              <a:rPr lang="en-US" sz="3200" dirty="0"/>
              <a:t>. 65 million years ago the dinosaurs were wiped out in one such event. </a:t>
            </a:r>
            <a:endParaRPr lang="en-US" sz="3200" dirty="0" smtClean="0"/>
          </a:p>
          <a:p>
            <a:pPr marL="0" indent="0">
              <a:buNone/>
            </a:pPr>
            <a:endParaRPr lang="en-US" sz="3200" dirty="0" smtClean="0"/>
          </a:p>
          <a:p>
            <a:pPr marL="0" indent="0">
              <a:buNone/>
            </a:pPr>
            <a:r>
              <a:rPr lang="en-US" sz="3200" dirty="0" smtClean="0"/>
              <a:t>Scientists </a:t>
            </a:r>
            <a:r>
              <a:rPr lang="en-US" sz="3200" dirty="0"/>
              <a:t>argue as to whether or not we are in the middle mass extinction event caused by humans.  </a:t>
            </a:r>
          </a:p>
          <a:p>
            <a:endParaRPr lang="en-US" dirty="0"/>
          </a:p>
        </p:txBody>
      </p:sp>
      <p:pic>
        <p:nvPicPr>
          <p:cNvPr id="4" name="Picture 3"/>
          <p:cNvPicPr>
            <a:picLocks noChangeAspect="1"/>
          </p:cNvPicPr>
          <p:nvPr/>
        </p:nvPicPr>
        <p:blipFill>
          <a:blip r:embed="rId2"/>
          <a:stretch>
            <a:fillRect/>
          </a:stretch>
        </p:blipFill>
        <p:spPr>
          <a:xfrm>
            <a:off x="9047747" y="1825625"/>
            <a:ext cx="3037933" cy="3827796"/>
          </a:xfrm>
          <a:prstGeom prst="rect">
            <a:avLst/>
          </a:prstGeom>
        </p:spPr>
      </p:pic>
    </p:spTree>
    <p:extLst>
      <p:ext uri="{BB962C8B-B14F-4D97-AF65-F5344CB8AC3E}">
        <p14:creationId xmlns:p14="http://schemas.microsoft.com/office/powerpoint/2010/main" val="2139918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253" y="156578"/>
            <a:ext cx="9733547" cy="1325563"/>
          </a:xfrm>
        </p:spPr>
        <p:txBody>
          <a:bodyPr/>
          <a:lstStyle/>
          <a:p>
            <a:r>
              <a:rPr lang="en-US" dirty="0" smtClean="0"/>
              <a:t>LUCA</a:t>
            </a:r>
            <a:endParaRPr lang="en-US" dirty="0"/>
          </a:p>
        </p:txBody>
      </p:sp>
      <p:sp>
        <p:nvSpPr>
          <p:cNvPr id="3" name="Content Placeholder 2"/>
          <p:cNvSpPr>
            <a:spLocks noGrp="1"/>
          </p:cNvSpPr>
          <p:nvPr>
            <p:ph idx="1"/>
          </p:nvPr>
        </p:nvSpPr>
        <p:spPr>
          <a:xfrm>
            <a:off x="1620253" y="1183941"/>
            <a:ext cx="9733548" cy="4351338"/>
          </a:xfrm>
        </p:spPr>
        <p:txBody>
          <a:bodyPr/>
          <a:lstStyle/>
          <a:p>
            <a:pPr marL="0" indent="0">
              <a:buNone/>
            </a:pPr>
            <a:endParaRPr lang="en-US" dirty="0"/>
          </a:p>
          <a:p>
            <a:pPr marL="0" indent="0">
              <a:buNone/>
            </a:pPr>
            <a:r>
              <a:rPr lang="pl-PL" dirty="0">
                <a:hlinkClick r:id="rId2"/>
              </a:rPr>
              <a:t>http://</a:t>
            </a:r>
            <a:r>
              <a:rPr lang="pl-PL" dirty="0" err="1">
                <a:hlinkClick r:id="rId2"/>
              </a:rPr>
              <a:t>www.youtube.com</a:t>
            </a:r>
            <a:r>
              <a:rPr lang="pl-PL" dirty="0">
                <a:hlinkClick r:id="rId2"/>
              </a:rPr>
              <a:t>/</a:t>
            </a:r>
            <a:r>
              <a:rPr lang="pl-PL" dirty="0" err="1">
                <a:hlinkClick r:id="rId2"/>
              </a:rPr>
              <a:t>watch?v</a:t>
            </a:r>
            <a:r>
              <a:rPr lang="pl-PL" dirty="0">
                <a:hlinkClick r:id="rId2"/>
              </a:rPr>
              <a:t>=G8cRr3NkpLA</a:t>
            </a:r>
            <a:endParaRPr lang="en-US" dirty="0"/>
          </a:p>
        </p:txBody>
      </p:sp>
      <p:pic>
        <p:nvPicPr>
          <p:cNvPr id="3074" name="Picture 2" descr="http://newswire.rockefeller.edu/wp-content/uploads/2011/12/110504.111652194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395" y="2509503"/>
            <a:ext cx="5619584" cy="434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450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Gradualism and Punctuated Equilibrium</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There are two main theories as to the overall rate at which evolution takes place.</a:t>
            </a:r>
          </a:p>
          <a:p>
            <a:pPr marL="0" indent="0">
              <a:buNone/>
            </a:pPr>
            <a:endParaRPr lang="en-US" sz="1400" dirty="0"/>
          </a:p>
          <a:p>
            <a:pPr marL="0" indent="0">
              <a:buNone/>
            </a:pPr>
            <a:r>
              <a:rPr lang="en-US" dirty="0" smtClean="0"/>
              <a:t>Overall we should think of evolution as being a very slow gradual process where changes take place slowly – this is known as </a:t>
            </a:r>
            <a:r>
              <a:rPr lang="en-US" b="1" dirty="0" smtClean="0"/>
              <a:t>gradualism</a:t>
            </a:r>
            <a:r>
              <a:rPr lang="en-US" dirty="0" smtClean="0"/>
              <a:t>. </a:t>
            </a:r>
          </a:p>
          <a:p>
            <a:pPr marL="0" indent="0">
              <a:buNone/>
            </a:pPr>
            <a:endParaRPr lang="en-US" sz="1200" dirty="0"/>
          </a:p>
          <a:p>
            <a:pPr marL="0" indent="0">
              <a:buNone/>
            </a:pPr>
            <a:r>
              <a:rPr lang="en-US" dirty="0" smtClean="0"/>
              <a:t>However sometimes events occur that lead to rapid extinctions and/or environmental changes. During such events we may see evolution happen far quicker – this is known as </a:t>
            </a:r>
            <a:r>
              <a:rPr lang="en-US" b="1" dirty="0" smtClean="0"/>
              <a:t>punctuated equilibrium</a:t>
            </a:r>
            <a:r>
              <a:rPr lang="en-US" dirty="0" smtClean="0"/>
              <a:t>.</a:t>
            </a:r>
            <a:endParaRPr lang="en-US" dirty="0"/>
          </a:p>
        </p:txBody>
      </p:sp>
    </p:spTree>
    <p:extLst>
      <p:ext uri="{BB962C8B-B14F-4D97-AF65-F5344CB8AC3E}">
        <p14:creationId xmlns:p14="http://schemas.microsoft.com/office/powerpoint/2010/main" val="4050605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6DHhGiIXZfI/TaV0keIpMJI/AAAAAAAACAE/izstj6cmETc/s1600/Evolution-gradualism-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017" y="701842"/>
            <a:ext cx="7656930" cy="5920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201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Co-Evolution</a:t>
            </a:r>
            <a:endParaRPr lang="en-US" dirty="0"/>
          </a:p>
        </p:txBody>
      </p:sp>
      <p:sp>
        <p:nvSpPr>
          <p:cNvPr id="3" name="Content Placeholder 2"/>
          <p:cNvSpPr>
            <a:spLocks noGrp="1"/>
          </p:cNvSpPr>
          <p:nvPr>
            <p:ph idx="1"/>
          </p:nvPr>
        </p:nvSpPr>
        <p:spPr>
          <a:xfrm>
            <a:off x="1620252" y="1825625"/>
            <a:ext cx="9733548" cy="4626944"/>
          </a:xfrm>
        </p:spPr>
        <p:txBody>
          <a:bodyPr/>
          <a:lstStyle/>
          <a:p>
            <a:pPr marL="0" indent="0">
              <a:buNone/>
            </a:pPr>
            <a:r>
              <a:rPr lang="en-US" sz="3200" dirty="0" smtClean="0"/>
              <a:t>When two species have a close relationship we may see the phenomenon of </a:t>
            </a:r>
            <a:r>
              <a:rPr lang="en-US" sz="3200" b="1" dirty="0" smtClean="0"/>
              <a:t>co-evolution </a:t>
            </a:r>
            <a:r>
              <a:rPr lang="en-US" sz="3200" dirty="0" smtClean="0"/>
              <a:t>occurring.</a:t>
            </a:r>
          </a:p>
          <a:p>
            <a:pPr marL="0" indent="0">
              <a:buNone/>
            </a:pPr>
            <a:endParaRPr lang="en-US" sz="1200" dirty="0"/>
          </a:p>
          <a:p>
            <a:pPr marL="0" indent="0">
              <a:buNone/>
            </a:pPr>
            <a:r>
              <a:rPr lang="en-US" sz="3200" dirty="0" smtClean="0"/>
              <a:t>Co-evolution occurs when the adaptations made by one organism drive the adaptations of another organism.</a:t>
            </a:r>
          </a:p>
          <a:p>
            <a:pPr marL="0" indent="0">
              <a:buNone/>
            </a:pPr>
            <a:endParaRPr lang="en-US" sz="1200" dirty="0"/>
          </a:p>
        </p:txBody>
      </p:sp>
    </p:spTree>
    <p:extLst>
      <p:ext uri="{BB962C8B-B14F-4D97-AF65-F5344CB8AC3E}">
        <p14:creationId xmlns:p14="http://schemas.microsoft.com/office/powerpoint/2010/main" val="4038859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Co-evolution</a:t>
            </a:r>
            <a:endParaRPr lang="en-US" dirty="0"/>
          </a:p>
        </p:txBody>
      </p:sp>
      <p:sp>
        <p:nvSpPr>
          <p:cNvPr id="3" name="Content Placeholder 2"/>
          <p:cNvSpPr>
            <a:spLocks noGrp="1"/>
          </p:cNvSpPr>
          <p:nvPr>
            <p:ph idx="1"/>
          </p:nvPr>
        </p:nvSpPr>
        <p:spPr/>
        <p:txBody>
          <a:bodyPr/>
          <a:lstStyle/>
          <a:p>
            <a:pPr marL="0" indent="0">
              <a:buNone/>
            </a:pPr>
            <a:r>
              <a:rPr lang="en-US" dirty="0"/>
              <a:t>For example giraffes neck lengths gave a selection pressure to the trees they fed on that resulted in their foliage being higher up. This in turn resulted in giraffes evolving even higher necks. </a:t>
            </a:r>
          </a:p>
          <a:p>
            <a:endParaRPr lang="en-US" dirty="0"/>
          </a:p>
        </p:txBody>
      </p:sp>
      <p:pic>
        <p:nvPicPr>
          <p:cNvPr id="4" name="Picture 3"/>
          <p:cNvPicPr>
            <a:picLocks noChangeAspect="1"/>
          </p:cNvPicPr>
          <p:nvPr/>
        </p:nvPicPr>
        <p:blipFill>
          <a:blip r:embed="rId2"/>
          <a:stretch>
            <a:fillRect/>
          </a:stretch>
        </p:blipFill>
        <p:spPr>
          <a:xfrm>
            <a:off x="1816016" y="3255795"/>
            <a:ext cx="3289384" cy="3289384"/>
          </a:xfrm>
          <a:prstGeom prst="rect">
            <a:avLst/>
          </a:prstGeom>
        </p:spPr>
      </p:pic>
      <p:pic>
        <p:nvPicPr>
          <p:cNvPr id="5" name="Picture 4"/>
          <p:cNvPicPr>
            <a:picLocks noChangeAspect="1"/>
          </p:cNvPicPr>
          <p:nvPr/>
        </p:nvPicPr>
        <p:blipFill>
          <a:blip r:embed="rId3"/>
          <a:stretch>
            <a:fillRect/>
          </a:stretch>
        </p:blipFill>
        <p:spPr>
          <a:xfrm>
            <a:off x="5439275" y="3152649"/>
            <a:ext cx="2095500" cy="3495675"/>
          </a:xfrm>
          <a:prstGeom prst="rect">
            <a:avLst/>
          </a:prstGeom>
        </p:spPr>
      </p:pic>
    </p:spTree>
    <p:extLst>
      <p:ext uri="{BB962C8B-B14F-4D97-AF65-F5344CB8AC3E}">
        <p14:creationId xmlns:p14="http://schemas.microsoft.com/office/powerpoint/2010/main" val="2662598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2548" y="2612009"/>
            <a:ext cx="9733548" cy="3345879"/>
          </a:xfrm>
        </p:spPr>
        <p:txBody>
          <a:bodyPr>
            <a:normAutofit/>
          </a:bodyPr>
          <a:lstStyle/>
          <a:p>
            <a:pPr marL="0" indent="0">
              <a:buNone/>
            </a:pPr>
            <a:r>
              <a:rPr lang="en-US" sz="3200" i="1" dirty="0" smtClean="0"/>
              <a:t>Evolution is the result of genetic changes that occur in constantly changing environments. </a:t>
            </a:r>
          </a:p>
          <a:p>
            <a:pPr marL="0" indent="0">
              <a:buNone/>
            </a:pPr>
            <a:endParaRPr lang="en-US" sz="3200" i="1" dirty="0"/>
          </a:p>
          <a:p>
            <a:pPr marL="0" indent="0">
              <a:buNone/>
            </a:pPr>
            <a:r>
              <a:rPr lang="en-US" sz="3200" i="1" dirty="0" smtClean="0"/>
              <a:t>Over many generations, changes in the genetic make-up of populations may affect biodiversity through speciation and extinction. </a:t>
            </a:r>
            <a:endParaRPr lang="en-US" sz="3200" i="1" dirty="0"/>
          </a:p>
        </p:txBody>
      </p:sp>
      <p:sp>
        <p:nvSpPr>
          <p:cNvPr id="4" name="TextBox 3"/>
          <p:cNvSpPr txBox="1"/>
          <p:nvPr/>
        </p:nvSpPr>
        <p:spPr>
          <a:xfrm>
            <a:off x="4432162" y="1618359"/>
            <a:ext cx="3805965" cy="646331"/>
          </a:xfrm>
          <a:prstGeom prst="rect">
            <a:avLst/>
          </a:prstGeom>
          <a:noFill/>
        </p:spPr>
        <p:txBody>
          <a:bodyPr wrap="square" rtlCol="0">
            <a:spAutoFit/>
          </a:bodyPr>
          <a:lstStyle/>
          <a:p>
            <a:r>
              <a:rPr lang="en-US" sz="3600" b="1" dirty="0" smtClean="0"/>
              <a:t>Central Concept</a:t>
            </a:r>
            <a:endParaRPr lang="en-US" sz="3600" b="1" dirty="0"/>
          </a:p>
        </p:txBody>
      </p:sp>
    </p:spTree>
    <p:extLst>
      <p:ext uri="{BB962C8B-B14F-4D97-AF65-F5344CB8AC3E}">
        <p14:creationId xmlns:p14="http://schemas.microsoft.com/office/powerpoint/2010/main" val="789485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Divergent and </a:t>
            </a:r>
            <a:r>
              <a:rPr lang="en-US" dirty="0"/>
              <a:t>C</a:t>
            </a:r>
            <a:r>
              <a:rPr lang="en-US" dirty="0" smtClean="0"/>
              <a:t>onvergent </a:t>
            </a:r>
            <a:r>
              <a:rPr lang="en-US" dirty="0"/>
              <a:t>E</a:t>
            </a:r>
            <a:r>
              <a:rPr lang="en-US" dirty="0" smtClean="0"/>
              <a:t>volution</a:t>
            </a:r>
            <a:endParaRPr lang="en-US" dirty="0"/>
          </a:p>
        </p:txBody>
      </p:sp>
      <p:sp>
        <p:nvSpPr>
          <p:cNvPr id="3" name="Content Placeholder 2"/>
          <p:cNvSpPr>
            <a:spLocks noGrp="1"/>
          </p:cNvSpPr>
          <p:nvPr>
            <p:ph idx="1"/>
          </p:nvPr>
        </p:nvSpPr>
        <p:spPr>
          <a:xfrm>
            <a:off x="1620252" y="1578820"/>
            <a:ext cx="9733548" cy="5062521"/>
          </a:xfrm>
        </p:spPr>
        <p:txBody>
          <a:bodyPr>
            <a:normAutofit lnSpcReduction="10000"/>
          </a:bodyPr>
          <a:lstStyle/>
          <a:p>
            <a:pPr marL="0" indent="0">
              <a:buNone/>
            </a:pPr>
            <a:r>
              <a:rPr lang="en-US" sz="3000" dirty="0" smtClean="0"/>
              <a:t>When a speciation event occurs such as when individuals are separated from a population we may see </a:t>
            </a:r>
            <a:r>
              <a:rPr lang="en-US" sz="3000" b="1" dirty="0" smtClean="0"/>
              <a:t>divergent evolution </a:t>
            </a:r>
            <a:r>
              <a:rPr lang="en-US" sz="3000" dirty="0" smtClean="0"/>
              <a:t>occur.</a:t>
            </a:r>
          </a:p>
          <a:p>
            <a:pPr marL="0" indent="0">
              <a:buNone/>
            </a:pPr>
            <a:endParaRPr lang="en-US" sz="1200" dirty="0"/>
          </a:p>
          <a:p>
            <a:pPr marL="0" indent="0">
              <a:buNone/>
            </a:pPr>
            <a:r>
              <a:rPr lang="en-US" sz="3000" dirty="0" smtClean="0"/>
              <a:t>That is both populations experience different </a:t>
            </a:r>
            <a:r>
              <a:rPr lang="en-US" sz="3000" b="1" dirty="0" smtClean="0"/>
              <a:t>selection pressures</a:t>
            </a:r>
            <a:r>
              <a:rPr lang="en-US" sz="3000" dirty="0" smtClean="0"/>
              <a:t> and through natural selection and descent with modification evolve differently. </a:t>
            </a:r>
          </a:p>
          <a:p>
            <a:pPr marL="0" indent="0">
              <a:buNone/>
            </a:pPr>
            <a:endParaRPr lang="en-US" sz="1000" dirty="0"/>
          </a:p>
          <a:p>
            <a:pPr marL="0" indent="0">
              <a:buNone/>
            </a:pPr>
            <a:r>
              <a:rPr lang="en-US" sz="3200" dirty="0" smtClean="0"/>
              <a:t>Likewise we can see completely different organisms evolve similar traits. We term this </a:t>
            </a:r>
            <a:r>
              <a:rPr lang="en-US" sz="3200" b="1" dirty="0" smtClean="0"/>
              <a:t>convergent evolution</a:t>
            </a:r>
            <a:r>
              <a:rPr lang="en-US" sz="3200" dirty="0" smtClean="0"/>
              <a:t>. For example birds and certain insects can fly but they achieve this in very different ways.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47435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Convergent Evolution</a:t>
            </a:r>
            <a:endParaRPr lang="en-US" dirty="0"/>
          </a:p>
        </p:txBody>
      </p:sp>
      <p:sp>
        <p:nvSpPr>
          <p:cNvPr id="3" name="Content Placeholder 2"/>
          <p:cNvSpPr>
            <a:spLocks noGrp="1"/>
          </p:cNvSpPr>
          <p:nvPr>
            <p:ph idx="1"/>
          </p:nvPr>
        </p:nvSpPr>
        <p:spPr>
          <a:xfrm>
            <a:off x="1620252" y="1515027"/>
            <a:ext cx="9733548" cy="4351338"/>
          </a:xfrm>
        </p:spPr>
        <p:txBody>
          <a:bodyPr/>
          <a:lstStyle/>
          <a:p>
            <a:pPr marL="0" indent="0">
              <a:buNone/>
            </a:pPr>
            <a:r>
              <a:rPr lang="en-US" dirty="0" smtClean="0"/>
              <a:t>Adaptive radiations have an interesting evolutionary side effect. </a:t>
            </a:r>
          </a:p>
          <a:p>
            <a:pPr marL="0" indent="0">
              <a:buNone/>
            </a:pPr>
            <a:endParaRPr lang="en-US" sz="1200" dirty="0"/>
          </a:p>
          <a:p>
            <a:pPr marL="0" indent="0">
              <a:buNone/>
            </a:pPr>
            <a:r>
              <a:rPr lang="en-US" dirty="0" smtClean="0"/>
              <a:t>They can produce unrelated organisms that look remarkably similar. This is known as </a:t>
            </a:r>
            <a:r>
              <a:rPr lang="en-US" b="1" dirty="0" smtClean="0"/>
              <a:t>convergent evolution</a:t>
            </a:r>
            <a:r>
              <a:rPr lang="en-US" dirty="0" smtClean="0"/>
              <a:t>.</a:t>
            </a:r>
          </a:p>
          <a:p>
            <a:pPr marL="0" indent="0">
              <a:buNone/>
            </a:pPr>
            <a:endParaRPr lang="en-US" dirty="0"/>
          </a:p>
          <a:p>
            <a:pPr marL="0" indent="0">
              <a:buNone/>
            </a:pPr>
            <a:endParaRPr lang="en-US" dirty="0"/>
          </a:p>
        </p:txBody>
      </p:sp>
      <p:sp>
        <p:nvSpPr>
          <p:cNvPr id="4" name="AutoShape 2" descr="data:image/jpeg;base64,/9j/4AAQSkZJRgABAQAAAQABAAD/2wCEAAkGBxQQEhQREhAWFhUXGRcUFRcTGRIXFBcYFhgXGh4VHBYYKCgsGiAlGxMUITYhJSksLi4uFx8zOD8sNywtLi0BCgoKDg0OGhAQGi8kHCYsLCwsLCwrLCwsLCwsLCwsLCwsLCwsLCwsLCwsLCwsLCwsNywsLCwsLCwsLCwsLCwsLP/AABEIALEBHQMBIgACEQEDEQH/xAAcAAEAAwEBAQEBAAAAAAAAAAAABQYHBAMCAQj/xABLEAABAwIDAgcKDAUDAwUAAAABAAIDBBEFEiETMQYHFCJBUZEyUlRhcXJ0gZPSFSMzNDZTkqGxs8PRJDVCssFic4IIY4MWQ0Th8P/EABkBAQEBAQEBAAAAAAAAAAAAAAABAgQDBf/EACMRAQACAgEDBQEBAAAAAAAAAAABEgIRAyFRYQQTMTJBM8H/2gAMAwEAAhEDEQA/ANxREQR2OYwykYx8m58sUA86V4YD6r38gKkVi/8A1F47sxR0zHWeH8pNujJdrCfWX/ZWscH8SFVTQVDTpLGx/wBoAkdt0EgiIgIiiMbkftIWMldGHbQuLNnc5Q2w54d1lCUuipVbjbIYhM+uqAwybEHLT6uDi0kfF9yC113dTSV71VW9u2DaubPCGuIcKexDhcHRmrTZwv1tKumbQtyIijQiIgIiICIiAiiMae/aQsZK6MOEhJZs7nLksOe13fFVyXH7Wyz1sl2vfeKOndzGPLC/uN1wbdY1CuknKIXpFTvhFzo5ZIqyYmNm0GYU9nBzM7Xdxq0j8COhXFJgidiIiiiIiAiIgIirWMVrmSTudUSRxxMY60YiO8Ov3TXEk2AA8iJM6WVFSH41ZxbymsLWubG+RsdOYmPdbmOcI+jMLkAht9SF3UVa8vhc2ple10ronskEGha2XM05WAgh0fWrpLQtKIijQiIgIiIP5z408Cqq2pdiEjdlA+eOhphJcPc3nAS5ehpIc7WxOZalxT0dTRU78Oq2EPgcTE8XMckTySC13idmFtCLheHHR82o/Tqb9RaCgIiICh8Y+Xg8kv4MUwuatoI5rbRgdlva99L79QiTG4UBvBl9VHFFM98TIWTQkR5cz3vLmF/PaRlMRuCNfjCvWCkma2YzWLmU0UD3tDssj2l7i4X3gBzPW4joVw+AKf6odr/3Q4BT9MIPlLiOy61tmspNERZbEREBERAREQQ+Li88HmzfpqjR8HZnxwDYMfs4HUr2yyzwWcx9s42bTna4C+vQQtHrcPjmy7Rgdlvlve4vv3eQLm+AKf6odr/3ViWZx3KpQ4e+NtSXuLslJHTlxFg90bJXOeB1fGtHlBWgKMOAU/1I9ZcR2XUmkyRGhERRoREQEREBU7hPTukNUGAktFPJlG92zdnLB4yGkK4rhqsJhldnfGC4gAnUEgbt3lKsJMbVOlw6qiMkcBjEMszqjavL9rGJXh72bIizjcusSRYO1GmvRh0btpG8tLRJWPe0HTmiGRgNujNkzf8AJT/wBT/VDtf+6+4cFgY5r2xAOabtN3GxsRcXPUT2q7ZjFIIiLLYiIgIiIM+46Pm1H6dTfqLQVn3HR82o/Tqb9RaCgIiICIiAiIgIiICIiAiIgIiICIiAiIgIiICIiAiIgIiICIiAiIgIiICIiDPuOj5tR+nU36i0FZ9x0fNqP06m/UWgoPIVDS8x525wA4tuMwB3G3VodfEvVY3/ANQUEsTqGsp3vZKHPgBiLhIS7K5oBb42v06cymuJ/G8QroNpU1cEjWOdG5hjcKlpB3PIyhp9R08d7BpSIiAiIgIiovGvX1dLSSVFPXRU7Gi1nRZpXuO5rHkkAu3dzpvuEFzmrY2PZG6Roe++RpIzOyi5sOmw6V7rBuIqlnmxKqqasyOmjiDTts2cGZwcL5tRzWnT/Ut5QEREBEVY4dmvMD2UGyjJaS+eZ5bs2jflaGnnWvzjoPLuDuwrhJDU1NTSxOzOptntCLZc0mfmjrLcgv43W6Cplfz3xE7elq2STROEFcx7I5Tq10kTibF39JOWQa2ud11/QiDgxrGIqNjZZ35GF7I8x3AyOygnqFzqejeu4FZTx/vkmgpqGCN0kkkjpi1gJOSFhufJeQH1L04l8UxF1NCyeDbUrmnY1DZIS+MNOXZvYSCQMpFxqNBr0BqaIiAiIgIi5sRrWwRPleHENF7Ma5zz1Na1upJNgAOtByux2EVYoc3xxiM9tO5Dg3t3n1KTX8zynFnY0K3kbuU25S2DMzMKcfF5LX705bWvqTZf0bhde2oiZM0OAcL5XtLXtPS1zTqCDcWQdaIiD8c4AEk2A1JPUo3g5jkVfTsqYDeN+YC++7XFpBHlb+CrHGviFSaZ1HQwvknnaQ4sFmxRf1Oc82DSdQLm+89Co3EHiNRTN2csMnJKhx2MoGaNkrSWlptfIHWA1sLgdaDc0REBFTuG8QdJHfvT0kdPiVYMUd8t9erM6/ZdeWXLETrTu4vQ5cmEZbjql+Oj5tR+nU36i0FYbwsbljjAvbldAbEki+ap118g7FuS3jO425eXjnjynGfxH4nhEdQ+B8gvsJNswdGfK5oJ67Z7+UBUHhnhkmEVRxqiYTE6wr4G7ns+uaOgjefHr0uWnL5ewOBaQCCLEHUEHoIWnm5cIxOOrhjqIXh0cgDmkfgeojcR4l2LKW5uDVbbU4VVP06RSzOP3MP4Dxa6oxwIBBBB1BGoIPTdB9IiIPOpnbGx0j3BrGguc52gAAuST5Fl+DU7uEVaK+YEYfTOLaSJ1xtpGnWdw6RcDQ9Vu+v98Jqx+O1hwqmeRRwkOr5m/wBZB0ga4eMa+MHvddKoqRkEbIomBjGNDGNboAALAIPGHC42TyVLW2kkaxjz0OEZdl06xnIv5F2oiAiIgKocbGK8lwupcDz5GiBlt5dKcun/ABLj6lb1nfGP/FV+FYdvDpjVyjfzIBcAjqPPHqKC28FcIbS0VNTZR8XGxpuP6gAS63XmufKpdEQeJpmZi/I3OWhhdYZi0EkNv1XcdPGqBxTE00uJYY4/N6l0kQ6oZtWgfZvbrcVoqznGv4LhDSVG6OthdSP6towhzST4/iwOnQ9aDRkREBERAREQZ8/6TN9AP5oWgrPn/SZvoB/NC0FAREQeNZ8m/wA134FUPiI/k8PnzfmOV8rPk3+a78CqHxEfyeHz5vzHINCREQVHhn8pH5p/FZXiNPeeRoMRDszXPtKZGuc6Nw7lhBczJpzha43dOqcM/lI/NP4rOmNkbLL8ZVMBkLg2OON0RBtqHOaTr06772XLl95fZ443wYQ+uF3ycfpVB/dVLcVh3C/uI/S6D+6qW4r34/rD53q/7ZCIi253FjOFRVkMlPOwPjkaWuB8fSD0EbweghUHgZicmFVQwWteTGdcPndukZewgJ74aWHq6W30tV/htwWjxOmMLzleOfDIL5opBucCOjrH/wBILAqDxi8JZc7MJoNayoBDnA6U8XTI4juSRe3b1Xg6bjOko6aWlrYy7E4XNgZGASKgu0ZKCN43E236W32Fo4uuCTqNj6mqdtK6p59Q865ekRt6gPF1dQCCX4IcGosMpmU0I3avee6ked73f/tAAFNoiAiIgIiICzng5/GY/X1O9lJEyjjO8ZnHM/yEEPGnWVfsRrGwRSTPNmxsfI49TWNLiewKk8S1IRQOqniz6uaWpd0906w1/wCN/WgvyIiAqFxz0TnULaqP5SjmjqmkaGzDYi/RvB/4hX1cmLULaiCWB4u2Rj4z5HtI/wAoPrDK1tRDFOw3bIxkjfI9ocPuK6VQ+JiuLsP5M8/GUkslK8eYbj7nW9SviAiIgIiIM+f9Jm+gH80LQVnz/pM30A/mhaCgIiIPGs+Tf5rvwKofER/J4fPm/Mcr5WfJv8134FUPiI/k8PnzfmOQaEiIgo3GW/Kxzha4hkOuo0vvHUqMI4nuD3YdLmNjmLWb9Ne6Wg8OQ0vY11rFhBBtYgndZV4SN6x2hcmc6yl9z02FuLHfb/ZQHC/uI/S6D+6qW4rDeFzgWR2P/wAug3edVLcl0cf1h8v1f9shERbc4iIgznhHA08I8MJYCdhObkC92h9j6loyz3hB9IsM/wBio/tetCQEREBERAREQUfjlxEw4ZJG3u6hzKVg6zIdR9lr1acBw8UtNBTt3RRsj+y0D/Co3Dn+LxjC6He2ImulHUGEhm7/AFMPatIQEREBERBm+AnkXCCsptzKyJtUzqzsuHDynnn1LSFnHGwOSz4dig/9icRSn/tTaG/kse1aMDfUIP1ERAREQZ8/6TN9AP5oWgrPn/SZvoB/NC0FAREQeNZ8m/zXfgVQ+Ij+Tw+fN+Y5Xys+Tf5rvwKofER/J4fPm/Mcg0JERBzVVBFKQZIWPI0Be1riB1arx+BKbwWH2cf7LvRBm/G9RRxU1Js4mMvXU18jWtvbab7b960hZ9x0fNqP06m/UWgoCIiAiIgz3hB9IsM/2Kj+160JZ7wg+kWGf7FR/a9aEgIiICIiAiLhx3EBTU01Q42EUb5D/wAWk/4QUXgT/GYziddvbDloYj5hBf8Ae371pCovEzh5iwxkr+7qXvqXnrMh0P2WtV6QEREBERBXOMPB+W4dUwWu4xlzPPZzm/e3718cW2M8tw2lnJu7Jkfv7uPmH7239asyzfitPJKvE8LOgimE8Q/7cwvYeIcz7SDSEREBERBnz/pM30A/mhaCs+f9Jm+gH80LQUBERB41nyb/ADXfgVQ+Ij+Tw+fN+Y5Xys+Tf5rvwKofER/J4fPm/Mcg0JERAREQZ9x0fNqP06m/UWgrPuOj5tR+nU36i0EoPI1LO/b2hOVM79vaFVsGw+J0ERMMZJY0kljCSbbybLs+DIfqIvsM/Zaq8/cTvKmd+3tCcqZ37e0KC+DIfqIvsM/ZPgyH6iL7DP2Sp7kOPFMGMuK0de2aLZwRSxvBdzyZAQLDd0q08qZ37e0KC+DIfqIvsM/ZPgyH6iL7DP2Sp7kJ3lTO/b2hOVM79vaFBfBkP1EX2GfsnwZD9RF9hn7JU9yE6Klnft7QvVVHGcPibBKRDGCGkghjQQeu9lblJjTWOW3kalnft7Qq7w/w59fQzUsE8bHyZQS86ZQ4EjTrAXxQYfE5gJhjJJcSSxpJOZ2pNlF02KUbjz6URNO0DXysgDHbJ2R1spJGu64F7jp0Vql/C34YyKCGKFr25Y2NjGrdzGgf4XVypnft7Qqi+rw8Wu6muW5wLR3LSS0Ot5wLfKLb9F+8poLht6a5GYACO9jmsfFfI71tISqX8Lbypnft7QnKmd+3tCrWHQ01RFHPHDGWSND2nZsFw4XGltF0fBkP1EX2GfslT3E7ypnft7QnKmd+3tCq2Ksp6dge6la67mRhrGRZi6RwaO6sN56SvGlqaN5DDFFHISW7ORsWcEEj+m41sbWOtj1FKl/C38qZ37e0KpVGBEYxHiMU0QjMLoahpdznW7ggDTfl1PUvyOqoHZcrqY5tW2EZBGut/UfLYr4jr6B7omM2DzK4sZkaxwLhGZN4G4sFwdxuEqt/C48qZ37e0L0BvqFXvgyH6iL7DP2XdwZFqWEf6bfeVJjS45bSD52g2Lmg+MgL85Uzv29oVPxGWKKSpkkg2pNSyJoDY3PJfDAALvIAF79KUVXRSkN2cTJC5zNm9sQeHNcWkHLcb2kAg2Nja6aSc9fj1dhDvhkYhtI9iKU0/djPnMgdu6rdN1a+VM79vaFUYKvD35cjqZ2bVuURkHxg+Oxt12NtxXnHX4e90TGbB5lcWMyNY4Ehhk3gbi0XB6VapfwuXKmd+3tCcqZ37e0KC+DIfqIvsM/ZRVXVU0cpidRizXRsdIGQbNrprBoNzm3ubub0pU9zwt1RMxzXNEjbkEd0OkKr8WGEOw7D46WeSLaNdITkeHNs55I1Nugr8ZU0BDSDTEOdkbpHznWzZQLa805vJruXw6vw4Nzl9NlJIBtHrYBx9WUh191jfdqlS/hcOVM79vaF6NcCLg3HiVUw9lLOHGOKJwY90buYzum7+jx71NcHmgQAAWAfMABoABLJpZSY01jltJIiKNM+46Pm1H6dTfqLQSs+46Pm1H6dTfqLQSgq2FutSMI3iK49TVVoMZqqeCKaR1xLGzKJzG8ukyOkc5uzyhoLW7nOG/TdY23BPm8PmN/Bdbo2kWLQQNwIBAtu0Xo599VQk4Wyloe2OMNc+NjScxsXU4nJcbtHTlAuOk+JeNXwqqXQvkayOPQtbfM5zXCmjqC4ncQM7m28QN+hXQwtIy5G26rC2niX0Ywd7R2DpFvw0TRuOyCx3HXU80UYDMrg0ucbk854YAGg3tzu6Ad1G29QcPDWZzIjkhJlbG/MwucyHOyRxjkuRd3xVhqN5001vDommxLQbbrgXHk6l4UmHRRRthZG0RtAaG2BFmiwvffuGpQ3Csu4USPYXWYw3ibssxM/OMJLwRcFvxpG7dY3ubLw/wDWUxbcRRi5YRcjmtcJCWlubnOGzHS06u05tjdDE298ovuvYXsOi6+TTsNwWNsTc6N1PWes+NNG47OCuqNrRukH9cQfpe3OaD/UAenpAKtarWOfN5fMKsqzk9OP4V7DPk2+V39zlFs4LxsidHGQx7nF7pWsa2R15TKWOc2xLSTYjMCR0qUw35MeV39zlR3yVjHxsl5UWvlIORzRI+0VQS0C5sAWxG7SAdLAWN9MfspmLgWxrXN2zrkRgECwBiqJJ27jcjNKQQCNANx1XVScGmR5gJTdxhe7Qb4pHSXsSTZznEak7t5Kgm0+J3dmc/PlGrS3IWbJoLRrlEm0zG9r3/0r2qqer7qJk4jswESOBnLA+p0u0h39UJte9j5VF691rwmi5PDFBmzbNjYw61iQ0WBI67ALrVSwSKtbUsM5lcwsAeXFoY20I3BpIcTIDcWBBJNy2wVtVYlxYvhrKlgjksWh8chBAcHbNwdlIO8G1lG13Bhskkb2P2bGGMtja3mAxvc/mtBAbmzm5y30GvQejhOyV0IEJfmztzbPV2XW40LTbd3JuqtTvr5BMI9sJ2EsJe9hhDeSxnI3cDJtnXvbr6ElqNph3AyO0bdq7K2KGFwI7oU4ORwsQAbm5uDuFrb11U3BxrJIZmyk7PZ2FgWuEcMsXR1iYnygKKpYqwFmcVBZmdswxzWuac0dtqXkktttN99CdNy4aSjxJoDSZGkR2Gz2dg3k9rAEhufba7t435VF692gr04NfNYvJ/kqF4MCUQ2mDg4OdlzklxbfQ2Ny3p0JJ8amuDXzWLyf5KmS8fzKCrMMZVPqGSWLW1UcpBAc12SGA5SD0FfFTwca6Vj2P2bGGMtia34tpjeXc1oIDc2Yg6E6DXeDzcII5ncp2Bkvyppdst5byeLQ2INr5dWm+g3i6h4H10m2DNuJm5mnO+Mwt/hWEMadLv2zgb26+hWCd7SzOBrAI27VxayOKIgjfsA7K4WIAN3XNwdwtlXVT8HWtkhmbMTsxEBoC1wjhfF0HS4kJv0EdKiKeGs5uYVBZd+zDHNa9rrx2MpkJJZYSkXvvOncrjho8RADbyNIiAGTZ2A2Fi0AkNz7XXdfQa2ROvdoCjJMEidLJMWtMjw0NfkYZI8rMoLHkEg6k+VefBcTCG04cHBzsuckuLdLGxuW630JJ8ageET6uOSpkYZtnkOUtLQ1gysAyakOJffeA4EnUt0VZiOqQpOCLWm75nO1cTYEHnQGA85znHuSDckm9+jQflNwSYy15iXZHxXtqWuj2Y7pxJIFzvtqdAFGzQV+1bs9s2LN8SHm8jee3NtudqCA6176G2+y+Zqavc0GNswlAkzOkdEY9qYZgHRA6huYx23DudO6Ua691twnD+TtcwPzAuLhcWIuBp49R96k8A+R/wDJN+dIqBTw1wdEfji3aaNJtZmZl87i4ndtDZ4dcGwsbK/4B8j/AOSb86RSWsI6pFERZejPuOj5tR+nU36i0FVfjB4OS4hDBHC5jTHUw1DtoXAFsea4GUHXnBWhBWqGlqYo2R8nYcoDb7W17dNsq98tT4M32w91TyK2lmkIHLU+DN9sPdTLU+DN9sPdU8iWkpigctT4M32w91MtT4M32w91TyJaSmKBy1PgzfbD3Uy1PgzfbD3VPIlpKYq1XUtTLG+Pk7BmBbfag2v02yqyoiTO1iIj4V2CnqIxlFOwgF1jtQLguJBtl03r7y1PgzPbD3VPolpSkIHLU+DN9sPdTLU+DN9sPdU8iWkpigctT4M32w91MtT4M32w91TyJaSmKBy1PgzfbD3V+ZanwZnth7qn0S0lMUDlqfBm+2HuplqfBm+2HuqeRLSUxQOWp8Gb7Ye6pHBaZ0UEcb7ZmjWxuL3va/TvXaiTO1jGI+FfdSTslncyFr2ySCQHaZTbZxssRlPTGe1fuWp8GZ7Ye6p9E3KTjEoHLU+DN9sPdTLU+DN9sPdU8iWkpigctT4M32w91fmSp8GZ7Ye6p9EtJTFA5anwZvth7qZanwZvth7qnkS0lMUDlqfBm+2HuqRweB0cQa8AOzPcQDcDO9zrX6dHLtRJnaxjEfAiIooiIgIiICIiAiIgIiICIiAiIgIiICIiAiIgIiICIiAiIgIiICIiAiIgIiIP/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5685170" y="3713156"/>
            <a:ext cx="4886577" cy="3034822"/>
          </a:xfrm>
          <a:prstGeom prst="rect">
            <a:avLst/>
          </a:prstGeom>
        </p:spPr>
      </p:pic>
      <p:pic>
        <p:nvPicPr>
          <p:cNvPr id="6" name="Picture 5"/>
          <p:cNvPicPr>
            <a:picLocks noChangeAspect="1"/>
          </p:cNvPicPr>
          <p:nvPr/>
        </p:nvPicPr>
        <p:blipFill>
          <a:blip r:embed="rId3"/>
          <a:stretch>
            <a:fillRect/>
          </a:stretch>
        </p:blipFill>
        <p:spPr>
          <a:xfrm>
            <a:off x="1862638" y="3199365"/>
            <a:ext cx="2619375" cy="1847850"/>
          </a:xfrm>
          <a:prstGeom prst="rect">
            <a:avLst/>
          </a:prstGeom>
        </p:spPr>
      </p:pic>
      <p:pic>
        <p:nvPicPr>
          <p:cNvPr id="8" name="Picture 7"/>
          <p:cNvPicPr>
            <a:picLocks noChangeAspect="1"/>
          </p:cNvPicPr>
          <p:nvPr/>
        </p:nvPicPr>
        <p:blipFill>
          <a:blip r:embed="rId4"/>
          <a:stretch>
            <a:fillRect/>
          </a:stretch>
        </p:blipFill>
        <p:spPr>
          <a:xfrm>
            <a:off x="1862638" y="5114925"/>
            <a:ext cx="2619375" cy="1743075"/>
          </a:xfrm>
          <a:prstGeom prst="rect">
            <a:avLst/>
          </a:prstGeom>
        </p:spPr>
      </p:pic>
    </p:spTree>
    <p:extLst>
      <p:ext uri="{BB962C8B-B14F-4D97-AF65-F5344CB8AC3E}">
        <p14:creationId xmlns:p14="http://schemas.microsoft.com/office/powerpoint/2010/main" val="886156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Endosymbiotic</a:t>
            </a:r>
            <a:r>
              <a:rPr lang="en-US" dirty="0" smtClean="0"/>
              <a:t> Theory</a:t>
            </a:r>
            <a:endParaRPr lang="en-US" dirty="0"/>
          </a:p>
        </p:txBody>
      </p:sp>
      <p:sp>
        <p:nvSpPr>
          <p:cNvPr id="3" name="Content Placeholder 2"/>
          <p:cNvSpPr>
            <a:spLocks noGrp="1"/>
          </p:cNvSpPr>
          <p:nvPr>
            <p:ph idx="1"/>
          </p:nvPr>
        </p:nvSpPr>
        <p:spPr>
          <a:xfrm>
            <a:off x="1620252" y="1825624"/>
            <a:ext cx="9733548" cy="4729911"/>
          </a:xfrm>
        </p:spPr>
        <p:txBody>
          <a:bodyPr/>
          <a:lstStyle/>
          <a:p>
            <a:pPr marL="0" indent="0">
              <a:buNone/>
            </a:pPr>
            <a:r>
              <a:rPr lang="en-US" sz="3200" dirty="0" smtClean="0"/>
              <a:t>Evolution may have been kick started when early eukaryotic cells engulfed simple, smaller prokaryotic cells. </a:t>
            </a:r>
          </a:p>
          <a:p>
            <a:pPr marL="0" indent="0">
              <a:buNone/>
            </a:pPr>
            <a:endParaRPr lang="en-US" sz="1200" dirty="0"/>
          </a:p>
          <a:p>
            <a:pPr marL="0" indent="0">
              <a:buNone/>
            </a:pPr>
            <a:r>
              <a:rPr lang="en-US" sz="3200" dirty="0" smtClean="0"/>
              <a:t>This may be where mitochondria and chloroplasts come from.</a:t>
            </a:r>
          </a:p>
          <a:p>
            <a:pPr marL="0" indent="0">
              <a:buNone/>
            </a:pPr>
            <a:endParaRPr lang="en-US" sz="1200" dirty="0"/>
          </a:p>
          <a:p>
            <a:pPr marL="0" indent="0">
              <a:buNone/>
            </a:pPr>
            <a:r>
              <a:rPr lang="en-US" sz="3200" b="1" dirty="0" smtClean="0"/>
              <a:t>The </a:t>
            </a:r>
            <a:r>
              <a:rPr lang="en-US" sz="3200" b="1" dirty="0" err="1" smtClean="0"/>
              <a:t>endosymbiotic</a:t>
            </a:r>
            <a:r>
              <a:rPr lang="en-US" sz="3200" b="1" dirty="0" smtClean="0"/>
              <a:t> theory proposes that eukaryotic cells arose from living communities formed by prokaryotic organisms.</a:t>
            </a:r>
            <a:endParaRPr lang="en-US" sz="3200" b="1" dirty="0"/>
          </a:p>
        </p:txBody>
      </p:sp>
    </p:spTree>
    <p:extLst>
      <p:ext uri="{BB962C8B-B14F-4D97-AF65-F5344CB8AC3E}">
        <p14:creationId xmlns:p14="http://schemas.microsoft.com/office/powerpoint/2010/main" val="750605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Endosymbiotic</a:t>
            </a:r>
            <a:r>
              <a:rPr lang="en-US" dirty="0" smtClean="0"/>
              <a:t> Theory</a:t>
            </a:r>
            <a:endParaRPr lang="en-GB" dirty="0"/>
          </a:p>
        </p:txBody>
      </p:sp>
      <p:sp>
        <p:nvSpPr>
          <p:cNvPr id="6" name="Content Placeholder 5"/>
          <p:cNvSpPr>
            <a:spLocks noGrp="1"/>
          </p:cNvSpPr>
          <p:nvPr>
            <p:ph idx="1"/>
          </p:nvPr>
        </p:nvSpPr>
        <p:spPr/>
        <p:txBody>
          <a:bodyPr/>
          <a:lstStyle/>
          <a:p>
            <a:pPr>
              <a:buNone/>
            </a:pPr>
            <a:r>
              <a:rPr lang="en-US" dirty="0" smtClean="0"/>
              <a:t>	Cells became more complex by ingesting smaller cell and forming </a:t>
            </a:r>
            <a:r>
              <a:rPr lang="en-US" b="1" dirty="0" smtClean="0"/>
              <a:t>symbiotic</a:t>
            </a:r>
            <a:r>
              <a:rPr lang="en-US" dirty="0" smtClean="0"/>
              <a:t> relationships.</a:t>
            </a:r>
            <a:endParaRPr lang="en-GB" dirty="0"/>
          </a:p>
        </p:txBody>
      </p:sp>
      <p:sp>
        <p:nvSpPr>
          <p:cNvPr id="9" name="TextBox 8"/>
          <p:cNvSpPr txBox="1"/>
          <p:nvPr/>
        </p:nvSpPr>
        <p:spPr>
          <a:xfrm>
            <a:off x="6889302" y="5592037"/>
            <a:ext cx="2160240" cy="923330"/>
          </a:xfrm>
          <a:prstGeom prst="rect">
            <a:avLst/>
          </a:prstGeom>
          <a:noFill/>
        </p:spPr>
        <p:txBody>
          <a:bodyPr wrap="square" rtlCol="0">
            <a:spAutoFit/>
          </a:bodyPr>
          <a:lstStyle/>
          <a:p>
            <a:pPr algn="ctr"/>
            <a:r>
              <a:rPr lang="en-US" dirty="0" err="1"/>
              <a:t>Dr</a:t>
            </a:r>
            <a:r>
              <a:rPr lang="en-US" dirty="0"/>
              <a:t> </a:t>
            </a:r>
            <a:r>
              <a:rPr lang="en-US" dirty="0" smtClean="0"/>
              <a:t>Lynn </a:t>
            </a:r>
            <a:r>
              <a:rPr lang="en-US" dirty="0" err="1"/>
              <a:t>Margulis</a:t>
            </a:r>
            <a:r>
              <a:rPr lang="en-US" dirty="0"/>
              <a:t> </a:t>
            </a:r>
            <a:r>
              <a:rPr lang="en-US" dirty="0" smtClean="0"/>
              <a:t>1938-2011</a:t>
            </a:r>
          </a:p>
          <a:p>
            <a:endParaRPr lang="en-GB" dirty="0"/>
          </a:p>
        </p:txBody>
      </p:sp>
      <p:sp>
        <p:nvSpPr>
          <p:cNvPr id="10" name="TextBox 9"/>
          <p:cNvSpPr txBox="1"/>
          <p:nvPr/>
        </p:nvSpPr>
        <p:spPr>
          <a:xfrm>
            <a:off x="2022529" y="3466743"/>
            <a:ext cx="4464496" cy="2554545"/>
          </a:xfrm>
          <a:prstGeom prst="rect">
            <a:avLst/>
          </a:prstGeom>
          <a:noFill/>
        </p:spPr>
        <p:txBody>
          <a:bodyPr wrap="square" rtlCol="0">
            <a:spAutoFit/>
          </a:bodyPr>
          <a:lstStyle/>
          <a:p>
            <a:r>
              <a:rPr lang="en-US" sz="3200" dirty="0"/>
              <a:t>Evidence for this can be seen in </a:t>
            </a:r>
            <a:r>
              <a:rPr lang="en-US" sz="3200" b="1" dirty="0"/>
              <a:t>Mitochondria</a:t>
            </a:r>
            <a:r>
              <a:rPr lang="en-US" sz="3200" dirty="0"/>
              <a:t> and </a:t>
            </a:r>
            <a:r>
              <a:rPr lang="en-US" sz="3200" b="1" dirty="0"/>
              <a:t>chloroplasts</a:t>
            </a:r>
            <a:r>
              <a:rPr lang="en-US" sz="3200" dirty="0"/>
              <a:t> which contain their own DNA and resemble bacteria</a:t>
            </a:r>
            <a:endParaRPr lang="en-GB" sz="3200" dirty="0"/>
          </a:p>
        </p:txBody>
      </p:sp>
      <p:pic>
        <p:nvPicPr>
          <p:cNvPr id="3" name="Picture 2"/>
          <p:cNvPicPr>
            <a:picLocks noChangeAspect="1"/>
          </p:cNvPicPr>
          <p:nvPr/>
        </p:nvPicPr>
        <p:blipFill>
          <a:blip r:embed="rId2"/>
          <a:stretch>
            <a:fillRect/>
          </a:stretch>
        </p:blipFill>
        <p:spPr>
          <a:xfrm>
            <a:off x="7143750" y="2837725"/>
            <a:ext cx="1743075" cy="2619375"/>
          </a:xfrm>
          <a:prstGeom prst="rect">
            <a:avLst/>
          </a:prstGeom>
        </p:spPr>
      </p:pic>
      <p:pic>
        <p:nvPicPr>
          <p:cNvPr id="7" name="Picture 6"/>
          <p:cNvPicPr>
            <a:picLocks noChangeAspect="1"/>
          </p:cNvPicPr>
          <p:nvPr/>
        </p:nvPicPr>
        <p:blipFill>
          <a:blip r:embed="rId3"/>
          <a:stretch>
            <a:fillRect/>
          </a:stretch>
        </p:blipFill>
        <p:spPr>
          <a:xfrm>
            <a:off x="9210173" y="2837725"/>
            <a:ext cx="2800350" cy="1638300"/>
          </a:xfrm>
          <a:prstGeom prst="rect">
            <a:avLst/>
          </a:prstGeom>
        </p:spPr>
      </p:pic>
      <p:pic>
        <p:nvPicPr>
          <p:cNvPr id="8" name="Picture 7"/>
          <p:cNvPicPr>
            <a:picLocks noChangeAspect="1"/>
          </p:cNvPicPr>
          <p:nvPr/>
        </p:nvPicPr>
        <p:blipFill>
          <a:blip r:embed="rId4"/>
          <a:stretch>
            <a:fillRect/>
          </a:stretch>
        </p:blipFill>
        <p:spPr>
          <a:xfrm>
            <a:off x="9210173" y="4518887"/>
            <a:ext cx="2800350" cy="2163408"/>
          </a:xfrm>
          <a:prstGeom prst="rect">
            <a:avLst/>
          </a:prstGeom>
        </p:spPr>
      </p:pic>
    </p:spTree>
    <p:extLst>
      <p:ext uri="{BB962C8B-B14F-4D97-AF65-F5344CB8AC3E}">
        <p14:creationId xmlns:p14="http://schemas.microsoft.com/office/powerpoint/2010/main" val="3366822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Endomembrane</a:t>
            </a:r>
            <a:r>
              <a:rPr lang="en-US" dirty="0" smtClean="0"/>
              <a:t> System</a:t>
            </a:r>
            <a:endParaRPr lang="en-GB" dirty="0"/>
          </a:p>
        </p:txBody>
      </p:sp>
      <p:sp>
        <p:nvSpPr>
          <p:cNvPr id="3" name="Content Placeholder 2"/>
          <p:cNvSpPr>
            <a:spLocks noGrp="1"/>
          </p:cNvSpPr>
          <p:nvPr>
            <p:ph idx="1"/>
          </p:nvPr>
        </p:nvSpPr>
        <p:spPr/>
        <p:txBody>
          <a:bodyPr/>
          <a:lstStyle/>
          <a:p>
            <a:pPr>
              <a:buNone/>
            </a:pPr>
            <a:r>
              <a:rPr lang="en-US" dirty="0" smtClean="0"/>
              <a:t>	Cells can also become more complex by </a:t>
            </a:r>
            <a:r>
              <a:rPr lang="en-US" b="1" dirty="0" smtClean="0"/>
              <a:t>in-folding</a:t>
            </a:r>
            <a:r>
              <a:rPr lang="en-US" dirty="0" smtClean="0"/>
              <a:t>.</a:t>
            </a:r>
          </a:p>
          <a:p>
            <a:pPr>
              <a:buNone/>
            </a:pPr>
            <a:endParaRPr lang="en-US" sz="1200" dirty="0" smtClean="0"/>
          </a:p>
          <a:p>
            <a:pPr>
              <a:buNone/>
            </a:pPr>
            <a:r>
              <a:rPr lang="en-US" dirty="0" smtClean="0"/>
              <a:t>	We can see evidence for this theory as the proteins on the inside and outside of the main cell membrane mirror those found in the </a:t>
            </a:r>
            <a:r>
              <a:rPr lang="en-US" b="1" dirty="0" err="1" smtClean="0"/>
              <a:t>endomembrane</a:t>
            </a:r>
            <a:r>
              <a:rPr lang="en-US" dirty="0" smtClean="0"/>
              <a:t> system.</a:t>
            </a:r>
            <a:endParaRPr lang="en-GB" dirty="0"/>
          </a:p>
        </p:txBody>
      </p:sp>
      <p:pic>
        <p:nvPicPr>
          <p:cNvPr id="4" name="Picture 3"/>
          <p:cNvPicPr>
            <a:picLocks noChangeAspect="1"/>
          </p:cNvPicPr>
          <p:nvPr/>
        </p:nvPicPr>
        <p:blipFill>
          <a:blip r:embed="rId2"/>
          <a:stretch>
            <a:fillRect/>
          </a:stretch>
        </p:blipFill>
        <p:spPr>
          <a:xfrm>
            <a:off x="3134226" y="4196513"/>
            <a:ext cx="6314574" cy="2384759"/>
          </a:xfrm>
          <a:prstGeom prst="rect">
            <a:avLst/>
          </a:prstGeom>
        </p:spPr>
      </p:pic>
    </p:spTree>
    <p:extLst>
      <p:ext uri="{BB962C8B-B14F-4D97-AF65-F5344CB8AC3E}">
        <p14:creationId xmlns:p14="http://schemas.microsoft.com/office/powerpoint/2010/main" val="1643306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Evolution</a:t>
            </a:r>
            <a:endParaRPr lang="en-US" dirty="0"/>
          </a:p>
        </p:txBody>
      </p:sp>
      <p:sp>
        <p:nvSpPr>
          <p:cNvPr id="3" name="Content Placeholder 2"/>
          <p:cNvSpPr>
            <a:spLocks noGrp="1"/>
          </p:cNvSpPr>
          <p:nvPr>
            <p:ph idx="1"/>
          </p:nvPr>
        </p:nvSpPr>
        <p:spPr>
          <a:xfrm>
            <a:off x="1620252" y="1825625"/>
            <a:ext cx="9733548" cy="4815716"/>
          </a:xfrm>
        </p:spPr>
        <p:txBody>
          <a:bodyPr>
            <a:normAutofit fontScale="92500"/>
          </a:bodyPr>
          <a:lstStyle/>
          <a:p>
            <a:pPr marL="0" indent="0">
              <a:buNone/>
            </a:pPr>
            <a:r>
              <a:rPr lang="en-US" dirty="0" smtClean="0"/>
              <a:t>Darwin made bold assumptions about heredity and the age of the Earth.</a:t>
            </a:r>
          </a:p>
          <a:p>
            <a:pPr marL="0" indent="0">
              <a:buNone/>
            </a:pPr>
            <a:endParaRPr lang="en-US" sz="1500" dirty="0"/>
          </a:p>
          <a:p>
            <a:pPr marL="0" indent="0">
              <a:buNone/>
            </a:pPr>
            <a:r>
              <a:rPr lang="en-US" b="1" dirty="0" smtClean="0"/>
              <a:t>At any point he could have been proven wrong. He wasn’t!</a:t>
            </a:r>
          </a:p>
          <a:p>
            <a:pPr marL="0" indent="0">
              <a:buNone/>
            </a:pPr>
            <a:endParaRPr lang="en-US" sz="1500" dirty="0"/>
          </a:p>
          <a:p>
            <a:pPr marL="0" indent="0">
              <a:buNone/>
            </a:pPr>
            <a:r>
              <a:rPr lang="en-US" dirty="0" smtClean="0">
                <a:solidFill>
                  <a:srgbClr val="FF0000"/>
                </a:solidFill>
              </a:rPr>
              <a:t>A scientific theory is a well-tested explanation that accounts for a broad range of observations. Evolution fits this description perfectly. </a:t>
            </a:r>
          </a:p>
          <a:p>
            <a:pPr marL="0" indent="0">
              <a:buNone/>
            </a:pPr>
            <a:endParaRPr lang="en-US" sz="1500" dirty="0"/>
          </a:p>
          <a:p>
            <a:pPr marL="0" indent="0">
              <a:buNone/>
            </a:pPr>
            <a:r>
              <a:rPr lang="en-US" dirty="0" smtClean="0"/>
              <a:t>Many new discoveries have led to Darwin's theory being refined and expanded. Whilst we don’t know all the details of our interrelatedness new DNA technology and the study of the changing nature of viruses and bacteria have resulted in an ever increasing level of understanding. </a:t>
            </a:r>
            <a:endParaRPr lang="en-US" dirty="0"/>
          </a:p>
        </p:txBody>
      </p:sp>
    </p:spTree>
    <p:extLst>
      <p:ext uri="{BB962C8B-B14F-4D97-AF65-F5344CB8AC3E}">
        <p14:creationId xmlns:p14="http://schemas.microsoft.com/office/powerpoint/2010/main" val="1772909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Evolution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We live in a diverse and remarkable world that the human race is constantly altering – often for the worse. </a:t>
            </a:r>
          </a:p>
          <a:p>
            <a:pPr marL="0" indent="0">
              <a:buNone/>
            </a:pPr>
            <a:endParaRPr lang="en-US" sz="1200" dirty="0"/>
          </a:p>
          <a:p>
            <a:pPr marL="0" indent="0">
              <a:buNone/>
            </a:pPr>
            <a:r>
              <a:rPr lang="en-US" dirty="0" smtClean="0"/>
              <a:t>The Earth has overseen 5 major extinctions and many argue that we are in the process of a man-made 6</a:t>
            </a:r>
            <a:r>
              <a:rPr lang="en-US" baseline="30000" dirty="0" smtClean="0"/>
              <a:t>th</a:t>
            </a:r>
            <a:r>
              <a:rPr lang="en-US" dirty="0" smtClean="0"/>
              <a:t>.</a:t>
            </a:r>
          </a:p>
          <a:p>
            <a:pPr marL="0" indent="0">
              <a:buNone/>
            </a:pPr>
            <a:endParaRPr lang="en-US" sz="1400" dirty="0"/>
          </a:p>
          <a:p>
            <a:pPr marL="0" indent="0">
              <a:buNone/>
            </a:pPr>
            <a:r>
              <a:rPr lang="en-US" dirty="0" smtClean="0"/>
              <a:t>Evolution is such a powerful force that there is no question the Earth will survive and that it will contain life. </a:t>
            </a:r>
          </a:p>
          <a:p>
            <a:pPr marL="0" indent="0">
              <a:buNone/>
            </a:pPr>
            <a:endParaRPr lang="en-US" sz="1400" dirty="0"/>
          </a:p>
          <a:p>
            <a:pPr marL="0" indent="0">
              <a:buNone/>
            </a:pPr>
            <a:r>
              <a:rPr lang="en-US" dirty="0" smtClean="0"/>
              <a:t>The big question is will humans be a part of that future?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10853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0252" y="1158113"/>
            <a:ext cx="9733548" cy="4351338"/>
          </a:xfrm>
        </p:spPr>
        <p:txBody>
          <a:bodyPr>
            <a:normAutofit fontScale="77500" lnSpcReduction="20000"/>
          </a:bodyPr>
          <a:lstStyle/>
          <a:p>
            <a:pPr marL="0" indent="0">
              <a:buNone/>
            </a:pPr>
            <a:r>
              <a:rPr lang="en-US" sz="3800" i="1" dirty="0" smtClean="0"/>
              <a:t>“To </a:t>
            </a:r>
            <a:r>
              <a:rPr lang="en-US" sz="3800" i="1" dirty="0"/>
              <a:t>me, the human move to take responsibility for the living Earth is laughable - the rhetoric of the powerless. The planet takes care of us, not we of it</a:t>
            </a:r>
            <a:r>
              <a:rPr lang="en-US" sz="3800" i="1" dirty="0" smtClean="0"/>
              <a:t>.</a:t>
            </a:r>
          </a:p>
          <a:p>
            <a:pPr marL="0" indent="0">
              <a:buNone/>
            </a:pPr>
            <a:endParaRPr lang="en-US" sz="1400" i="1" dirty="0" smtClean="0"/>
          </a:p>
          <a:p>
            <a:pPr marL="0" indent="0">
              <a:buNone/>
            </a:pPr>
            <a:endParaRPr lang="en-US" sz="1400" i="1" dirty="0"/>
          </a:p>
          <a:p>
            <a:pPr marL="0" indent="0">
              <a:buNone/>
            </a:pPr>
            <a:endParaRPr lang="en-US" sz="1400" i="1" dirty="0"/>
          </a:p>
          <a:p>
            <a:pPr marL="0" indent="0">
              <a:buNone/>
            </a:pPr>
            <a:r>
              <a:rPr lang="en-US" sz="3600" i="1" dirty="0" smtClean="0"/>
              <a:t>Our </a:t>
            </a:r>
            <a:r>
              <a:rPr lang="en-US" sz="3600" i="1" dirty="0"/>
              <a:t>self-inflated moral imperative to guide a wayward Earth, or heal our sick planet, is evidence of our immense capacity for self delusion. Rather, we need to protect ourselves from ourselves</a:t>
            </a:r>
            <a:r>
              <a:rPr lang="en-US" sz="3600" i="1" dirty="0" smtClean="0"/>
              <a:t>.”</a:t>
            </a:r>
          </a:p>
          <a:p>
            <a:pPr marL="0" indent="0">
              <a:buNone/>
            </a:pPr>
            <a:r>
              <a:rPr lang="en-US" i="1" dirty="0"/>
              <a:t/>
            </a:r>
            <a:br>
              <a:rPr lang="en-US" i="1" dirty="0"/>
            </a:br>
            <a:r>
              <a:rPr lang="en-US" dirty="0" smtClean="0"/>
              <a:t>		- </a:t>
            </a:r>
            <a:r>
              <a:rPr lang="en-US" b="1" dirty="0" smtClean="0"/>
              <a:t>Lynn </a:t>
            </a:r>
            <a:r>
              <a:rPr lang="en-US" b="1" dirty="0" err="1"/>
              <a:t>Margulis</a:t>
            </a:r>
            <a:endParaRPr lang="en-US" b="1" dirty="0"/>
          </a:p>
          <a:p>
            <a:pPr marL="0" indent="0">
              <a:buNone/>
            </a:pPr>
            <a:r>
              <a:rPr lang="en-US" dirty="0"/>
              <a:t/>
            </a:r>
            <a:br>
              <a:rPr lang="en-US" dirty="0"/>
            </a:br>
            <a:endParaRPr lang="en-US" dirty="0"/>
          </a:p>
        </p:txBody>
      </p:sp>
    </p:spTree>
    <p:extLst>
      <p:ext uri="{BB962C8B-B14F-4D97-AF65-F5344CB8AC3E}">
        <p14:creationId xmlns:p14="http://schemas.microsoft.com/office/powerpoint/2010/main" val="955556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Natural Selection</a:t>
            </a:r>
            <a:endParaRPr lang="en-US" dirty="0"/>
          </a:p>
        </p:txBody>
      </p:sp>
      <p:sp>
        <p:nvSpPr>
          <p:cNvPr id="3" name="Content Placeholder 2"/>
          <p:cNvSpPr>
            <a:spLocks noGrp="1"/>
          </p:cNvSpPr>
          <p:nvPr>
            <p:ph idx="1"/>
          </p:nvPr>
        </p:nvSpPr>
        <p:spPr>
          <a:xfrm>
            <a:off x="1620252" y="1825625"/>
            <a:ext cx="9733548" cy="1063879"/>
          </a:xfrm>
        </p:spPr>
        <p:txBody>
          <a:bodyPr>
            <a:normAutofit/>
          </a:bodyPr>
          <a:lstStyle/>
          <a:p>
            <a:pPr marL="0" indent="0">
              <a:buNone/>
            </a:pPr>
            <a:r>
              <a:rPr lang="en-US" sz="2400" dirty="0" smtClean="0"/>
              <a:t>Darwin observed differences in the markings and beak shapes of various species of finches in the Galapagos islands. </a:t>
            </a:r>
            <a:endParaRPr lang="en-US" sz="2400" dirty="0"/>
          </a:p>
        </p:txBody>
      </p:sp>
      <p:sp>
        <p:nvSpPr>
          <p:cNvPr id="5" name="TextBox 4"/>
          <p:cNvSpPr txBox="1"/>
          <p:nvPr/>
        </p:nvSpPr>
        <p:spPr>
          <a:xfrm>
            <a:off x="1719071" y="2986543"/>
            <a:ext cx="6227289" cy="3785652"/>
          </a:xfrm>
          <a:prstGeom prst="rect">
            <a:avLst/>
          </a:prstGeom>
          <a:noFill/>
        </p:spPr>
        <p:txBody>
          <a:bodyPr wrap="square" rtlCol="0">
            <a:spAutoFit/>
          </a:bodyPr>
          <a:lstStyle/>
          <a:p>
            <a:r>
              <a:rPr lang="en-US" sz="2400" dirty="0" smtClean="0"/>
              <a:t>He hypothesized that the differences were caused by natural selection that ad taken place due to changes in food supply. This selection pressure caused finch populations to evolve</a:t>
            </a:r>
            <a:r>
              <a:rPr lang="en-US" sz="2400" dirty="0" smtClean="0"/>
              <a:t>.</a:t>
            </a:r>
          </a:p>
          <a:p>
            <a:endParaRPr lang="en-US" sz="2400" dirty="0" smtClean="0"/>
          </a:p>
          <a:p>
            <a:r>
              <a:rPr lang="en-US" sz="2400" dirty="0" smtClean="0"/>
              <a:t>In the Galapagos islands evolution </a:t>
            </a:r>
            <a:r>
              <a:rPr lang="en-US" sz="2400" dirty="0" smtClean="0"/>
              <a:t>can still be seen today and the selection pressures are so great that we see evolution happening within decades – much faster than many researchers thought possible!</a:t>
            </a:r>
            <a:endParaRPr lang="en-US" sz="2400" dirty="0"/>
          </a:p>
        </p:txBody>
      </p:sp>
      <p:pic>
        <p:nvPicPr>
          <p:cNvPr id="6" name="Picture 5"/>
          <p:cNvPicPr>
            <a:picLocks noChangeAspect="1"/>
          </p:cNvPicPr>
          <p:nvPr/>
        </p:nvPicPr>
        <p:blipFill>
          <a:blip r:embed="rId2"/>
          <a:stretch>
            <a:fillRect/>
          </a:stretch>
        </p:blipFill>
        <p:spPr>
          <a:xfrm>
            <a:off x="7870888" y="3114559"/>
            <a:ext cx="4085465" cy="3075929"/>
          </a:xfrm>
          <a:prstGeom prst="rect">
            <a:avLst/>
          </a:prstGeom>
        </p:spPr>
      </p:pic>
    </p:spTree>
    <p:extLst>
      <p:ext uri="{BB962C8B-B14F-4D97-AF65-F5344CB8AC3E}">
        <p14:creationId xmlns:p14="http://schemas.microsoft.com/office/powerpoint/2010/main" val="3831755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and Taxonomy</a:t>
            </a:r>
            <a:endParaRPr lang="en-US" dirty="0"/>
          </a:p>
        </p:txBody>
      </p:sp>
      <p:sp>
        <p:nvSpPr>
          <p:cNvPr id="3" name="Content Placeholder 2"/>
          <p:cNvSpPr>
            <a:spLocks noGrp="1"/>
          </p:cNvSpPr>
          <p:nvPr>
            <p:ph idx="1"/>
          </p:nvPr>
        </p:nvSpPr>
        <p:spPr>
          <a:xfrm>
            <a:off x="1620252" y="1825625"/>
            <a:ext cx="9733548" cy="4867200"/>
          </a:xfrm>
        </p:spPr>
        <p:txBody>
          <a:bodyPr>
            <a:normAutofit fontScale="70000" lnSpcReduction="20000"/>
          </a:bodyPr>
          <a:lstStyle/>
          <a:p>
            <a:pPr marL="0" indent="0">
              <a:buNone/>
            </a:pPr>
            <a:r>
              <a:rPr lang="en-US" sz="3400" dirty="0" smtClean="0"/>
              <a:t>In the next section we will look at the classification of life in more detail. Older systems utilize the following naming hierarchy to define organisms. </a:t>
            </a:r>
          </a:p>
          <a:p>
            <a:pPr marL="0" indent="0">
              <a:buNone/>
            </a:pPr>
            <a:endParaRPr lang="en-US" dirty="0"/>
          </a:p>
          <a:p>
            <a:pPr marL="0" indent="0">
              <a:buNone/>
            </a:pPr>
            <a:r>
              <a:rPr lang="en-US" b="1" dirty="0" smtClean="0"/>
              <a:t>Kingdom</a:t>
            </a:r>
            <a:r>
              <a:rPr lang="en-US" dirty="0" smtClean="0"/>
              <a:t> – e.g. Animalia</a:t>
            </a:r>
          </a:p>
          <a:p>
            <a:pPr marL="0" indent="0">
              <a:buNone/>
            </a:pPr>
            <a:r>
              <a:rPr lang="en-US" dirty="0" smtClean="0"/>
              <a:t>	</a:t>
            </a:r>
            <a:r>
              <a:rPr lang="en-US" b="1" dirty="0" smtClean="0"/>
              <a:t>Phylum</a:t>
            </a:r>
            <a:r>
              <a:rPr lang="en-US" dirty="0" smtClean="0"/>
              <a:t> – e.g. Chordate</a:t>
            </a:r>
          </a:p>
          <a:p>
            <a:pPr marL="0" indent="0">
              <a:buNone/>
            </a:pPr>
            <a:r>
              <a:rPr lang="en-US" dirty="0" smtClean="0"/>
              <a:t>		</a:t>
            </a:r>
            <a:r>
              <a:rPr lang="en-US" b="1" dirty="0" smtClean="0"/>
              <a:t>Class</a:t>
            </a:r>
            <a:r>
              <a:rPr lang="en-US" dirty="0" smtClean="0"/>
              <a:t> – e.g. Mammalia</a:t>
            </a:r>
          </a:p>
          <a:p>
            <a:pPr marL="0" indent="0">
              <a:buNone/>
            </a:pPr>
            <a:r>
              <a:rPr lang="en-US" dirty="0" smtClean="0"/>
              <a:t>			</a:t>
            </a:r>
            <a:r>
              <a:rPr lang="en-US" b="1" dirty="0" smtClean="0"/>
              <a:t>Order</a:t>
            </a:r>
            <a:r>
              <a:rPr lang="en-US" dirty="0" smtClean="0"/>
              <a:t> – e.g. Primate</a:t>
            </a:r>
          </a:p>
          <a:p>
            <a:pPr marL="0" indent="0">
              <a:buNone/>
            </a:pPr>
            <a:r>
              <a:rPr lang="en-US" dirty="0" smtClean="0"/>
              <a:t>				</a:t>
            </a:r>
            <a:r>
              <a:rPr lang="en-US" b="1" dirty="0" smtClean="0"/>
              <a:t>Family</a:t>
            </a:r>
            <a:r>
              <a:rPr lang="en-US" dirty="0" smtClean="0"/>
              <a:t> – e.g. Hominid</a:t>
            </a:r>
          </a:p>
          <a:p>
            <a:pPr marL="0" indent="0">
              <a:buNone/>
            </a:pPr>
            <a:r>
              <a:rPr lang="en-US" dirty="0" smtClean="0"/>
              <a:t>					</a:t>
            </a:r>
            <a:r>
              <a:rPr lang="en-US" b="1" dirty="0" smtClean="0"/>
              <a:t>Genus</a:t>
            </a:r>
            <a:r>
              <a:rPr lang="en-US" dirty="0" smtClean="0"/>
              <a:t> – e.g. Homo</a:t>
            </a:r>
          </a:p>
          <a:p>
            <a:pPr marL="0" indent="0">
              <a:buNone/>
            </a:pPr>
            <a:r>
              <a:rPr lang="en-US" dirty="0" smtClean="0"/>
              <a:t>						</a:t>
            </a:r>
            <a:r>
              <a:rPr lang="en-US" b="1" dirty="0" smtClean="0"/>
              <a:t>Species</a:t>
            </a:r>
            <a:r>
              <a:rPr lang="en-US" dirty="0" smtClean="0"/>
              <a:t> – e.g. Sapiens</a:t>
            </a:r>
          </a:p>
          <a:p>
            <a:pPr marL="0" indent="0">
              <a:buNone/>
            </a:pPr>
            <a:endParaRPr lang="en-US" dirty="0"/>
          </a:p>
          <a:p>
            <a:pPr marL="0" indent="0">
              <a:buNone/>
            </a:pPr>
            <a:r>
              <a:rPr lang="en-US" sz="3400" dirty="0" smtClean="0"/>
              <a:t>Humans would therefore be referred to as </a:t>
            </a:r>
            <a:r>
              <a:rPr lang="en-US" sz="3400" i="1" dirty="0" smtClean="0"/>
              <a:t>Homo sapiens </a:t>
            </a:r>
            <a:r>
              <a:rPr lang="en-US" sz="3400" dirty="0" smtClean="0"/>
              <a:t>or </a:t>
            </a:r>
            <a:r>
              <a:rPr lang="en-US" sz="3400" i="1" dirty="0" smtClean="0"/>
              <a:t>H. sapiens</a:t>
            </a:r>
            <a:r>
              <a:rPr lang="en-US" sz="3400" dirty="0" smtClean="0"/>
              <a:t>. Members of the same species are capable of reproducing together and producing viable offspring. </a:t>
            </a:r>
            <a:endParaRPr lang="en-US" sz="3400" dirty="0"/>
          </a:p>
        </p:txBody>
      </p:sp>
    </p:spTree>
    <p:extLst>
      <p:ext uri="{BB962C8B-B14F-4D97-AF65-F5344CB8AC3E}">
        <p14:creationId xmlns:p14="http://schemas.microsoft.com/office/powerpoint/2010/main" val="173247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Species</a:t>
            </a:r>
            <a:endParaRPr lang="en-US" dirty="0"/>
          </a:p>
        </p:txBody>
      </p:sp>
      <p:sp>
        <p:nvSpPr>
          <p:cNvPr id="3" name="Content Placeholder 2"/>
          <p:cNvSpPr>
            <a:spLocks noGrp="1"/>
          </p:cNvSpPr>
          <p:nvPr>
            <p:ph idx="1"/>
          </p:nvPr>
        </p:nvSpPr>
        <p:spPr/>
        <p:txBody>
          <a:bodyPr>
            <a:noAutofit/>
          </a:bodyPr>
          <a:lstStyle/>
          <a:p>
            <a:pPr marL="0" indent="0">
              <a:buNone/>
            </a:pPr>
            <a:r>
              <a:rPr lang="en-US" sz="3200" b="1" dirty="0" smtClean="0"/>
              <a:t>A species is a reproductively distinct group.</a:t>
            </a:r>
          </a:p>
          <a:p>
            <a:pPr marL="0" indent="0">
              <a:buNone/>
            </a:pPr>
            <a:endParaRPr lang="en-US" sz="1600" b="1" dirty="0"/>
          </a:p>
          <a:p>
            <a:pPr marL="0" indent="0">
              <a:buNone/>
            </a:pPr>
            <a:r>
              <a:rPr lang="en-US" sz="3200" dirty="0" smtClean="0"/>
              <a:t>That is to say that one species cannot or will not reproduce with another for reasons of anatomy, behavior or geography.</a:t>
            </a:r>
          </a:p>
          <a:p>
            <a:pPr marL="0" indent="0">
              <a:buNone/>
            </a:pPr>
            <a:endParaRPr lang="en-US" sz="1600" dirty="0"/>
          </a:p>
          <a:p>
            <a:pPr marL="0" indent="0">
              <a:buNone/>
            </a:pPr>
            <a:r>
              <a:rPr lang="en-US" sz="3200" dirty="0" smtClean="0"/>
              <a:t>In order to be classified as a the same species two organisms must reproduce in the wild under normal conditions and they must produce fertile offspring.</a:t>
            </a:r>
            <a:endParaRPr lang="en-US" sz="3200" dirty="0"/>
          </a:p>
        </p:txBody>
      </p:sp>
    </p:spTree>
    <p:extLst>
      <p:ext uri="{BB962C8B-B14F-4D97-AF65-F5344CB8AC3E}">
        <p14:creationId xmlns:p14="http://schemas.microsoft.com/office/powerpoint/2010/main" val="2030432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Speciation</a:t>
            </a:r>
            <a:endParaRPr lang="en-US" dirty="0"/>
          </a:p>
        </p:txBody>
      </p:sp>
      <p:sp>
        <p:nvSpPr>
          <p:cNvPr id="3" name="Content Placeholder 2"/>
          <p:cNvSpPr>
            <a:spLocks noGrp="1"/>
          </p:cNvSpPr>
          <p:nvPr>
            <p:ph idx="1"/>
          </p:nvPr>
        </p:nvSpPr>
        <p:spPr/>
        <p:txBody>
          <a:bodyPr>
            <a:noAutofit/>
          </a:bodyPr>
          <a:lstStyle/>
          <a:p>
            <a:pPr marL="0" indent="0">
              <a:buNone/>
            </a:pPr>
            <a:r>
              <a:rPr lang="en-US" sz="3200" dirty="0" smtClean="0"/>
              <a:t>Evolution operates at the level of the </a:t>
            </a:r>
            <a:r>
              <a:rPr lang="en-US" sz="3200" b="1" dirty="0" smtClean="0"/>
              <a:t>population</a:t>
            </a:r>
            <a:r>
              <a:rPr lang="en-US" sz="3200" dirty="0" smtClean="0"/>
              <a:t>, not the individual. </a:t>
            </a:r>
          </a:p>
          <a:p>
            <a:endParaRPr lang="en-US" sz="3200" dirty="0" smtClean="0"/>
          </a:p>
          <a:p>
            <a:pPr marL="0" indent="0">
              <a:buNone/>
            </a:pPr>
            <a:r>
              <a:rPr lang="en-US" sz="3200" dirty="0" smtClean="0"/>
              <a:t>When a species evolves it may split into two or more separate species. </a:t>
            </a:r>
          </a:p>
          <a:p>
            <a:pPr marL="0" indent="0">
              <a:buNone/>
            </a:pPr>
            <a:endParaRPr lang="en-US" sz="3200" dirty="0"/>
          </a:p>
          <a:p>
            <a:pPr marL="0" indent="0">
              <a:buNone/>
            </a:pPr>
            <a:r>
              <a:rPr lang="en-US" sz="3200" b="1" dirty="0" smtClean="0"/>
              <a:t>Speciation</a:t>
            </a:r>
            <a:r>
              <a:rPr lang="en-US" sz="3200" dirty="0" smtClean="0"/>
              <a:t> is said to have occurred when one population can no longer interbreed with another. This is known as </a:t>
            </a:r>
            <a:r>
              <a:rPr lang="en-US" sz="3200" b="1" dirty="0" smtClean="0"/>
              <a:t>reproductive isolation.</a:t>
            </a:r>
            <a:endParaRPr lang="en-US" sz="3200" b="1" dirty="0"/>
          </a:p>
        </p:txBody>
      </p:sp>
    </p:spTree>
    <p:extLst>
      <p:ext uri="{BB962C8B-B14F-4D97-AF65-F5344CB8AC3E}">
        <p14:creationId xmlns:p14="http://schemas.microsoft.com/office/powerpoint/2010/main" val="1249316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4808" y="2783653"/>
            <a:ext cx="4977528" cy="4074347"/>
          </a:xfrm>
          <a:prstGeom prst="rect">
            <a:avLst/>
          </a:prstGeom>
        </p:spPr>
      </p:pic>
      <p:pic>
        <p:nvPicPr>
          <p:cNvPr id="3" name="Picture 2"/>
          <p:cNvPicPr>
            <a:picLocks noChangeAspect="1"/>
          </p:cNvPicPr>
          <p:nvPr/>
        </p:nvPicPr>
        <p:blipFill>
          <a:blip r:embed="rId3"/>
          <a:stretch>
            <a:fillRect/>
          </a:stretch>
        </p:blipFill>
        <p:spPr>
          <a:xfrm>
            <a:off x="2185417" y="350520"/>
            <a:ext cx="5224672" cy="3745992"/>
          </a:xfrm>
          <a:prstGeom prst="rect">
            <a:avLst/>
          </a:prstGeom>
        </p:spPr>
      </p:pic>
    </p:spTree>
    <p:extLst>
      <p:ext uri="{BB962C8B-B14F-4D97-AF65-F5344CB8AC3E}">
        <p14:creationId xmlns:p14="http://schemas.microsoft.com/office/powerpoint/2010/main" val="2703105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Isolation</a:t>
            </a:r>
            <a:endParaRPr lang="en-US" dirty="0"/>
          </a:p>
        </p:txBody>
      </p:sp>
      <p:sp>
        <p:nvSpPr>
          <p:cNvPr id="3" name="Content Placeholder 2"/>
          <p:cNvSpPr>
            <a:spLocks noGrp="1"/>
          </p:cNvSpPr>
          <p:nvPr>
            <p:ph idx="1"/>
          </p:nvPr>
        </p:nvSpPr>
        <p:spPr/>
        <p:txBody>
          <a:bodyPr/>
          <a:lstStyle/>
          <a:p>
            <a:pPr marL="0" indent="0">
              <a:buNone/>
            </a:pPr>
            <a:r>
              <a:rPr lang="en-US" sz="3200" dirty="0" smtClean="0"/>
              <a:t>Behavioral isolation occurs when two species are capable of reproducing but they develop different courtship rituals or other </a:t>
            </a:r>
            <a:r>
              <a:rPr lang="en-US" sz="3200" b="1" dirty="0" smtClean="0"/>
              <a:t>behaviors</a:t>
            </a:r>
            <a:r>
              <a:rPr lang="en-US" sz="3200" dirty="0" smtClean="0"/>
              <a:t>.</a:t>
            </a:r>
          </a:p>
          <a:p>
            <a:pPr marL="0" indent="0">
              <a:buNone/>
            </a:pPr>
            <a:endParaRPr lang="en-US" sz="1400" dirty="0"/>
          </a:p>
          <a:p>
            <a:pPr marL="0" indent="0">
              <a:buNone/>
            </a:pPr>
            <a:r>
              <a:rPr lang="en-US" sz="3200" dirty="0" smtClean="0"/>
              <a:t>For example eastern and western meadowlarks are similar birds who's habitats overlap.</a:t>
            </a:r>
          </a:p>
          <a:p>
            <a:pPr marL="0" indent="0">
              <a:buNone/>
            </a:pPr>
            <a:endParaRPr lang="en-US" sz="1400" dirty="0"/>
          </a:p>
          <a:p>
            <a:pPr marL="0" indent="0">
              <a:buNone/>
            </a:pPr>
            <a:r>
              <a:rPr lang="en-US" sz="3200" dirty="0" smtClean="0"/>
              <a:t> However they do not interbreed as their mating calls are different.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17950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Isolation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200" dirty="0" smtClean="0"/>
              <a:t>Geographic isolation occurs when two populations are separated by geographic barriers such as bodies of water or rivers, and mountains.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3200" dirty="0" smtClean="0"/>
              <a:t>This is sometimes </a:t>
            </a:r>
            <a:r>
              <a:rPr lang="en-US" sz="3200" dirty="0" err="1" smtClean="0"/>
              <a:t>refered</a:t>
            </a:r>
            <a:r>
              <a:rPr lang="en-US" sz="3200" dirty="0" smtClean="0"/>
              <a:t> to as allopatric speciation</a:t>
            </a:r>
          </a:p>
          <a:p>
            <a:pPr marL="0" indent="0">
              <a:buNone/>
            </a:pPr>
            <a:endParaRPr lang="en-US" dirty="0"/>
          </a:p>
          <a:p>
            <a:pPr marL="0" indent="0">
              <a:buNone/>
            </a:pPr>
            <a:endParaRPr lang="en-US" dirty="0"/>
          </a:p>
        </p:txBody>
      </p:sp>
      <p:pic>
        <p:nvPicPr>
          <p:cNvPr id="6" name="Picture 5"/>
          <p:cNvPicPr>
            <a:picLocks noChangeAspect="1"/>
          </p:cNvPicPr>
          <p:nvPr/>
        </p:nvPicPr>
        <p:blipFill>
          <a:blip r:embed="rId2"/>
          <a:stretch>
            <a:fillRect/>
          </a:stretch>
        </p:blipFill>
        <p:spPr>
          <a:xfrm>
            <a:off x="2047494" y="3408426"/>
            <a:ext cx="3086100" cy="1485900"/>
          </a:xfrm>
          <a:prstGeom prst="rect">
            <a:avLst/>
          </a:prstGeom>
        </p:spPr>
      </p:pic>
      <p:pic>
        <p:nvPicPr>
          <p:cNvPr id="7" name="Picture 6"/>
          <p:cNvPicPr>
            <a:picLocks noChangeAspect="1"/>
          </p:cNvPicPr>
          <p:nvPr/>
        </p:nvPicPr>
        <p:blipFill>
          <a:blip r:embed="rId3"/>
          <a:stretch>
            <a:fillRect/>
          </a:stretch>
        </p:blipFill>
        <p:spPr>
          <a:xfrm>
            <a:off x="6294691" y="2884169"/>
            <a:ext cx="2574989" cy="2473789"/>
          </a:xfrm>
          <a:prstGeom prst="rect">
            <a:avLst/>
          </a:prstGeom>
        </p:spPr>
      </p:pic>
    </p:spTree>
    <p:extLst>
      <p:ext uri="{BB962C8B-B14F-4D97-AF65-F5344CB8AC3E}">
        <p14:creationId xmlns:p14="http://schemas.microsoft.com/office/powerpoint/2010/main" val="3726293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1448</TotalTime>
  <Words>1164</Words>
  <Application>Microsoft Office PowerPoint</Application>
  <PresentationFormat>Widescreen</PresentationFormat>
  <Paragraphs>132</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Speciation and  Evolution</vt:lpstr>
      <vt:lpstr>PowerPoint Presentation</vt:lpstr>
      <vt:lpstr>Examples of Natural Selection</vt:lpstr>
      <vt:lpstr>Species and Taxonomy</vt:lpstr>
      <vt:lpstr>What is a Species</vt:lpstr>
      <vt:lpstr>Speciation</vt:lpstr>
      <vt:lpstr>PowerPoint Presentation</vt:lpstr>
      <vt:lpstr>Behavioral Isolation</vt:lpstr>
      <vt:lpstr>Geographic Isolation</vt:lpstr>
      <vt:lpstr>Temporal Isolation</vt:lpstr>
      <vt:lpstr>Common Descent</vt:lpstr>
      <vt:lpstr>Adaptive Radiation - Evolutionary diversification </vt:lpstr>
      <vt:lpstr>Extinction</vt:lpstr>
      <vt:lpstr>Mass Extinctions</vt:lpstr>
      <vt:lpstr>LUCA</vt:lpstr>
      <vt:lpstr>Gradualism and Punctuated Equilibrium</vt:lpstr>
      <vt:lpstr>PowerPoint Presentation</vt:lpstr>
      <vt:lpstr>Co-Evolution</vt:lpstr>
      <vt:lpstr>Co-evolution</vt:lpstr>
      <vt:lpstr>Divergent and Convergent Evolution</vt:lpstr>
      <vt:lpstr>Convergent Evolution</vt:lpstr>
      <vt:lpstr>Endosymbiotic Theory</vt:lpstr>
      <vt:lpstr>Endosymbiotic Theory</vt:lpstr>
      <vt:lpstr>Endomembrane System</vt:lpstr>
      <vt:lpstr>The Future of Evolution</vt:lpstr>
      <vt:lpstr>The Future of Evolution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Darwin Presents His Case</dc:title>
  <dc:creator>Andrew McLean</dc:creator>
  <cp:lastModifiedBy>Andrew McLean</cp:lastModifiedBy>
  <cp:revision>49</cp:revision>
  <cp:lastPrinted>2014-04-01T11:06:53Z</cp:lastPrinted>
  <dcterms:created xsi:type="dcterms:W3CDTF">2014-03-06T03:36:03Z</dcterms:created>
  <dcterms:modified xsi:type="dcterms:W3CDTF">2014-04-02T13:05:08Z</dcterms:modified>
</cp:coreProperties>
</file>