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6" r:id="rId11"/>
    <p:sldId id="265" r:id="rId12"/>
    <p:sldId id="266" r:id="rId13"/>
    <p:sldId id="267" r:id="rId14"/>
    <p:sldId id="268" r:id="rId15"/>
    <p:sldId id="291" r:id="rId16"/>
    <p:sldId id="283" r:id="rId17"/>
    <p:sldId id="288" r:id="rId18"/>
    <p:sldId id="273" r:id="rId19"/>
    <p:sldId id="269" r:id="rId20"/>
    <p:sldId id="271" r:id="rId21"/>
    <p:sldId id="272" r:id="rId22"/>
    <p:sldId id="287" r:id="rId23"/>
    <p:sldId id="270" r:id="rId24"/>
    <p:sldId id="275" r:id="rId25"/>
    <p:sldId id="277" r:id="rId26"/>
    <p:sldId id="289" r:id="rId27"/>
    <p:sldId id="290" r:id="rId28"/>
    <p:sldId id="279" r:id="rId29"/>
    <p:sldId id="280" r:id="rId30"/>
    <p:sldId id="293" r:id="rId31"/>
    <p:sldId id="292" r:id="rId32"/>
    <p:sldId id="281" r:id="rId33"/>
    <p:sldId id="284" r:id="rId34"/>
    <p:sldId id="28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91954-2D00-45E0-85C0-08BE924B37A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D144F-9E2C-43E2-B026-0AB6BD634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1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D144F-9E2C-43E2-B026-0AB6BD634E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2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www.ptable.com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D144F-9E2C-43E2-B026-0AB6BD634E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6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bg1">
              <a:alpha val="70000"/>
            </a:scheme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AC79-40FC-4422-8FFC-DDD569D0E9FD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ADD8-1DC5-45FD-A9DF-3398966BD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3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AC79-40FC-4422-8FFC-DDD569D0E9FD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ADD8-1DC5-45FD-A9DF-3398966BD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8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AC79-40FC-4422-8FFC-DDD569D0E9FD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ADD8-1DC5-45FD-A9DF-3398966BD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7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382" y="365125"/>
            <a:ext cx="10084293" cy="1325563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>
            <a:lvl1pPr>
              <a:defRPr sz="6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AC79-40FC-4422-8FFC-DDD569D0E9FD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ADD8-1DC5-45FD-A9DF-3398966BD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1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240" y="1709738"/>
            <a:ext cx="1013120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6240" y="4589463"/>
            <a:ext cx="10131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AC79-40FC-4422-8FFC-DDD569D0E9FD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ADD8-1DC5-45FD-A9DF-3398966BD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5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9506" y="1825625"/>
            <a:ext cx="4750294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AC79-40FC-4422-8FFC-DDD569D0E9FD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ADD8-1DC5-45FD-A9DF-3398966BD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384" y="365125"/>
            <a:ext cx="10077004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384" y="1681163"/>
            <a:ext cx="47191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8384" y="2505075"/>
            <a:ext cx="47191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AC79-40FC-4422-8FFC-DDD569D0E9FD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ADD8-1DC5-45FD-A9DF-3398966BD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7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AC79-40FC-4422-8FFC-DDD569D0E9FD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ADD8-1DC5-45FD-A9DF-3398966BD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9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AC79-40FC-4422-8FFC-DDD569D0E9FD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ADD8-1DC5-45FD-A9DF-3398966BD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0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AC79-40FC-4422-8FFC-DDD569D0E9FD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ADD8-1DC5-45FD-A9DF-3398966BD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9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AC79-40FC-4422-8FFC-DDD569D0E9FD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ADD8-1DC5-45FD-A9DF-3398966BD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3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9506" y="365125"/>
            <a:ext cx="100842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9506" y="1825625"/>
            <a:ext cx="100842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AC79-40FC-4422-8FFC-DDD569D0E9FD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FADD8-1DC5-45FD-A9DF-3398966BD47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http://superstaar.org/SuperSTAAR/cache/file/7B923974-E4CF-406F-A852B2DFF48FB9C5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43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abl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Physical and Chemical Properties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 Section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4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69682"/>
            <a:ext cx="12192000" cy="674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9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7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9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241"/>
            <a:ext cx="12192000" cy="687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Some matter can be described by the specific way in which it behaves.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200" dirty="0" smtClean="0"/>
              <a:t>For example some material is </a:t>
            </a:r>
            <a:r>
              <a:rPr lang="en-US" sz="3200" dirty="0" smtClean="0">
                <a:solidFill>
                  <a:srgbClr val="FF0000"/>
                </a:solidFill>
              </a:rPr>
              <a:t>magnetic</a:t>
            </a:r>
            <a:r>
              <a:rPr lang="en-US" sz="3200" dirty="0" smtClean="0"/>
              <a:t> and pulls iron towards it.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450" y="3884029"/>
            <a:ext cx="3970404" cy="297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9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997119" y="3706271"/>
            <a:ext cx="2840581" cy="3151729"/>
            <a:chOff x="1269506" y="1825625"/>
            <a:chExt cx="1428750" cy="1711287"/>
          </a:xfrm>
          <a:solidFill>
            <a:schemeClr val="bg1"/>
          </a:solidFill>
        </p:grpSpPr>
        <p:pic>
          <p:nvPicPr>
            <p:cNvPr id="4" name="Picture 2" descr="http://3219a2.medialib.glogster.com/media/3b/3ba74a054c5a9de73a631feeb9613f6dd3f609350caf8b523c8c6d66625e681c/solid-oxygen-thumbnai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9506" y="1825625"/>
              <a:ext cx="1428750" cy="1428750"/>
            </a:xfrm>
            <a:prstGeom prst="rect">
              <a:avLst/>
            </a:prstGeom>
            <a:grpFill/>
            <a:extLst/>
          </p:spPr>
        </p:pic>
        <p:sp>
          <p:nvSpPr>
            <p:cNvPr id="5" name="TextBox 4"/>
            <p:cNvSpPr txBox="1"/>
            <p:nvPr/>
          </p:nvSpPr>
          <p:spPr>
            <a:xfrm>
              <a:off x="1493199" y="3254375"/>
              <a:ext cx="1021398" cy="28253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Solid Oxygen</a:t>
              </a:r>
              <a:endParaRPr lang="en-US" b="1" dirty="0"/>
            </a:p>
          </p:txBody>
        </p:sp>
      </p:grpSp>
      <p:pic>
        <p:nvPicPr>
          <p:cNvPr id="2050" name="Picture 2" descr="https://upload.wikimedia.org/wikipedia/commons/3/3f/2_Helium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541" y="1541027"/>
            <a:ext cx="2996222" cy="20644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56485" y="3605498"/>
            <a:ext cx="15023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Liquid Helium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5357" y="230854"/>
            <a:ext cx="685895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Elements which are gases at room </a:t>
            </a:r>
          </a:p>
          <a:p>
            <a:r>
              <a:rPr lang="en-US" sz="3600" b="1" dirty="0" smtClean="0"/>
              <a:t>Temperature.</a:t>
            </a:r>
            <a:endParaRPr lang="en-US" sz="36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305357" y="1541027"/>
            <a:ext cx="3031731" cy="3215128"/>
            <a:chOff x="418480" y="4133398"/>
            <a:chExt cx="2331506" cy="2643901"/>
          </a:xfrm>
        </p:grpSpPr>
        <p:pic>
          <p:nvPicPr>
            <p:cNvPr id="2054" name="Picture 6" descr="http://theodoregray.com/periodictable/Samples/SC.Pyromorphite2/s13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80" y="4133398"/>
              <a:ext cx="2331506" cy="233150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157673" y="6473586"/>
              <a:ext cx="749768" cy="30371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Chlorine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09541" y="4194518"/>
            <a:ext cx="2857500" cy="2512457"/>
            <a:chOff x="3609541" y="4194518"/>
            <a:chExt cx="2857500" cy="2512457"/>
          </a:xfrm>
        </p:grpSpPr>
        <p:pic>
          <p:nvPicPr>
            <p:cNvPr id="2056" name="Picture 8" descr="http://d1h8qm6whtl6z3.cloudfront.net/wp-content/uploads/2011/05/Sodium-Metal-450px-Nametal-WMC-300x22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541" y="4194518"/>
              <a:ext cx="2857500" cy="21431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477732" y="6337643"/>
              <a:ext cx="893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Sodium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31410" y="270201"/>
            <a:ext cx="4572000" cy="3417333"/>
            <a:chOff x="7131410" y="270201"/>
            <a:chExt cx="4572000" cy="3417333"/>
          </a:xfrm>
          <a:solidFill>
            <a:schemeClr val="bg1"/>
          </a:solidFill>
        </p:grpSpPr>
        <p:pic>
          <p:nvPicPr>
            <p:cNvPr id="2052" name="Picture 4" descr="https://timewellness.files.wordpress.com/2012/10/liquidnitrogenhealthland.jpg?w=480&amp;h=320&amp;crop=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410" y="270201"/>
              <a:ext cx="4572000" cy="3048001"/>
            </a:xfrm>
            <a:prstGeom prst="rect">
              <a:avLst/>
            </a:prstGeom>
            <a:grpFill/>
            <a:extLst/>
          </p:spPr>
        </p:pic>
        <p:sp>
          <p:nvSpPr>
            <p:cNvPr id="8" name="TextBox 7"/>
            <p:cNvSpPr txBox="1"/>
            <p:nvPr/>
          </p:nvSpPr>
          <p:spPr>
            <a:xfrm>
              <a:off x="8603341" y="3318202"/>
              <a:ext cx="1654107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Liquid Nitrogen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8424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947" y="149321"/>
            <a:ext cx="1008429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Physical Changes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0000"/>
                </a:solidFill>
              </a:rPr>
              <a:t>appearance changes but 				substance does not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Melting</a:t>
            </a:r>
          </a:p>
          <a:p>
            <a:endParaRPr lang="en-US" sz="800" dirty="0" smtClean="0"/>
          </a:p>
          <a:p>
            <a:r>
              <a:rPr lang="en-US" sz="3600" dirty="0" smtClean="0"/>
              <a:t>Boiling</a:t>
            </a:r>
          </a:p>
          <a:p>
            <a:endParaRPr lang="en-US" sz="800" dirty="0" smtClean="0"/>
          </a:p>
          <a:p>
            <a:r>
              <a:rPr lang="en-US" sz="3600" dirty="0" smtClean="0"/>
              <a:t>Breaking</a:t>
            </a:r>
          </a:p>
          <a:p>
            <a:endParaRPr lang="en-US" sz="800" dirty="0" smtClean="0"/>
          </a:p>
          <a:p>
            <a:r>
              <a:rPr lang="en-US" sz="3600" dirty="0" smtClean="0"/>
              <a:t>Cutting</a:t>
            </a:r>
          </a:p>
          <a:p>
            <a:endParaRPr lang="en-US" sz="800" dirty="0" smtClean="0"/>
          </a:p>
          <a:p>
            <a:r>
              <a:rPr lang="en-US" sz="3600" dirty="0" smtClean="0"/>
              <a:t>Dissolving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456" y="1619443"/>
            <a:ext cx="22860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851" y="2419834"/>
            <a:ext cx="2556039" cy="1444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737" y="3367772"/>
            <a:ext cx="2175135" cy="142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621" y="4339343"/>
            <a:ext cx="2233486" cy="1250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1980" y="5185012"/>
            <a:ext cx="2138656" cy="142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1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mts.net/~alou/Chemistry%2011/images/lesson%20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506" y="1825625"/>
            <a:ext cx="9910684" cy="43534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0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976" y="1018994"/>
            <a:ext cx="10131209" cy="1281947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algn="ctr"/>
            <a:r>
              <a:rPr lang="en-US" b="1" dirty="0" smtClean="0"/>
              <a:t>Chemical Properties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6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101" y="1853906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Some properties are not apparent just by looking at a sample.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The ability to </a:t>
            </a:r>
            <a:r>
              <a:rPr lang="en-US" sz="3200" dirty="0" smtClean="0">
                <a:solidFill>
                  <a:srgbClr val="FF0000"/>
                </a:solidFill>
              </a:rPr>
              <a:t>burn</a:t>
            </a:r>
            <a:r>
              <a:rPr lang="en-US" sz="3200" dirty="0" smtClean="0"/>
              <a:t> is a </a:t>
            </a:r>
            <a:r>
              <a:rPr lang="en-US" sz="3200" dirty="0" smtClean="0">
                <a:solidFill>
                  <a:srgbClr val="FF0000"/>
                </a:solidFill>
              </a:rPr>
              <a:t>chemical</a:t>
            </a:r>
            <a:r>
              <a:rPr lang="en-US" sz="3200" dirty="0" smtClean="0"/>
              <a:t> property. This is a property that cannot be observed without altering the substance.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467220" y="3034253"/>
            <a:ext cx="2638425" cy="2104469"/>
            <a:chOff x="2467220" y="3034253"/>
            <a:chExt cx="2638425" cy="21044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67220" y="3034253"/>
              <a:ext cx="2638425" cy="1600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272671" y="4769390"/>
              <a:ext cx="1027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altpeter</a:t>
              </a:r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082" y="2746194"/>
            <a:ext cx="3529860" cy="224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8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A </a:t>
            </a:r>
            <a:r>
              <a:rPr lang="en-US" sz="4400" dirty="0" smtClean="0">
                <a:solidFill>
                  <a:srgbClr val="00B050"/>
                </a:solidFill>
              </a:rPr>
              <a:t>physical</a:t>
            </a:r>
            <a:r>
              <a:rPr lang="en-US" sz="4400" dirty="0" smtClean="0"/>
              <a:t> property is a characteristic that you can observe without trying to change the composition of the substance. 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For example the </a:t>
            </a:r>
            <a:r>
              <a:rPr lang="en-US" sz="4400" dirty="0" smtClean="0">
                <a:solidFill>
                  <a:srgbClr val="FF0000"/>
                </a:solidFill>
              </a:rPr>
              <a:t>look</a:t>
            </a:r>
            <a:r>
              <a:rPr lang="en-US" sz="4400" dirty="0" smtClean="0"/>
              <a:t>, </a:t>
            </a:r>
            <a:r>
              <a:rPr lang="en-US" sz="4400" dirty="0" smtClean="0">
                <a:solidFill>
                  <a:srgbClr val="FF0000"/>
                </a:solidFill>
              </a:rPr>
              <a:t>smell</a:t>
            </a:r>
            <a:r>
              <a:rPr lang="en-US" sz="4400" dirty="0" smtClean="0"/>
              <a:t>, </a:t>
            </a:r>
            <a:r>
              <a:rPr lang="en-US" sz="4400" dirty="0" smtClean="0">
                <a:solidFill>
                  <a:srgbClr val="FF0000"/>
                </a:solidFill>
              </a:rPr>
              <a:t>sound</a:t>
            </a:r>
            <a:r>
              <a:rPr lang="en-US" sz="4400" dirty="0" smtClean="0"/>
              <a:t>, or </a:t>
            </a:r>
            <a:r>
              <a:rPr lang="en-US" sz="4400" dirty="0" smtClean="0">
                <a:solidFill>
                  <a:srgbClr val="FF0000"/>
                </a:solidFill>
              </a:rPr>
              <a:t>taste</a:t>
            </a:r>
            <a:r>
              <a:rPr lang="en-US" sz="4400" dirty="0" smtClean="0"/>
              <a:t> of an object are examples of physical properties.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0039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77" y="258141"/>
            <a:ext cx="11287863" cy="1325563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Chemical Change </a:t>
            </a:r>
            <a:r>
              <a:rPr lang="en-US" sz="5400" dirty="0" smtClean="0"/>
              <a:t>– </a:t>
            </a:r>
            <a:r>
              <a:rPr lang="en-US" sz="5400" b="1" dirty="0" smtClean="0">
                <a:solidFill>
                  <a:srgbClr val="FF0000"/>
                </a:solidFill>
              </a:rPr>
              <a:t>change in substance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506" y="1583704"/>
            <a:ext cx="10084294" cy="507162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Production of an </a:t>
            </a:r>
            <a:r>
              <a:rPr lang="en-US" sz="4000" dirty="0" smtClean="0">
                <a:solidFill>
                  <a:srgbClr val="FF0000"/>
                </a:solidFill>
              </a:rPr>
              <a:t>odor</a:t>
            </a:r>
          </a:p>
          <a:p>
            <a:endParaRPr lang="en-US" sz="800" dirty="0">
              <a:solidFill>
                <a:srgbClr val="FF0000"/>
              </a:solidFill>
            </a:endParaRPr>
          </a:p>
          <a:p>
            <a:r>
              <a:rPr lang="en-US" sz="4000" dirty="0" smtClean="0"/>
              <a:t>Change in </a:t>
            </a:r>
            <a:r>
              <a:rPr lang="en-US" sz="4000" dirty="0" smtClean="0">
                <a:solidFill>
                  <a:srgbClr val="FF0000"/>
                </a:solidFill>
              </a:rPr>
              <a:t>taste</a:t>
            </a:r>
          </a:p>
          <a:p>
            <a:endParaRPr lang="en-US" sz="800" dirty="0"/>
          </a:p>
          <a:p>
            <a:r>
              <a:rPr lang="en-US" sz="4000" dirty="0" smtClean="0"/>
              <a:t>Change in </a:t>
            </a:r>
            <a:r>
              <a:rPr lang="en-US" sz="4000" dirty="0" smtClean="0">
                <a:solidFill>
                  <a:srgbClr val="C00000"/>
                </a:solidFill>
              </a:rPr>
              <a:t>temperature (energy)</a:t>
            </a:r>
          </a:p>
          <a:p>
            <a:endParaRPr lang="en-US" sz="800" dirty="0"/>
          </a:p>
          <a:p>
            <a:r>
              <a:rPr lang="en-US" sz="4000" dirty="0" smtClean="0"/>
              <a:t>Change in </a:t>
            </a:r>
            <a:r>
              <a:rPr lang="en-US" sz="4000" b="1" dirty="0" smtClean="0">
                <a:solidFill>
                  <a:srgbClr val="0070C0"/>
                </a:solidFill>
              </a:rPr>
              <a:t>c</a:t>
            </a:r>
            <a:r>
              <a:rPr lang="en-US" sz="4000" b="1" dirty="0" smtClean="0">
                <a:solidFill>
                  <a:srgbClr val="00B050"/>
                </a:solidFill>
              </a:rPr>
              <a:t>o</a:t>
            </a:r>
            <a:r>
              <a:rPr lang="en-US" sz="4000" b="1" dirty="0" smtClean="0">
                <a:solidFill>
                  <a:srgbClr val="FF0000"/>
                </a:solidFill>
              </a:rPr>
              <a:t>l</a:t>
            </a:r>
            <a:r>
              <a:rPr lang="en-US" sz="4000" b="1" dirty="0" smtClean="0">
                <a:solidFill>
                  <a:srgbClr val="FFFF00"/>
                </a:solidFill>
              </a:rPr>
              <a:t>o</a:t>
            </a:r>
            <a:r>
              <a:rPr lang="en-US" sz="4000" b="1" dirty="0" smtClean="0">
                <a:solidFill>
                  <a:srgbClr val="7030A0"/>
                </a:solidFill>
              </a:rPr>
              <a:t>r</a:t>
            </a:r>
          </a:p>
          <a:p>
            <a:endParaRPr lang="en-US" sz="700" dirty="0"/>
          </a:p>
          <a:p>
            <a:r>
              <a:rPr lang="en-US" sz="4000" dirty="0" smtClean="0"/>
              <a:t>Formation of </a:t>
            </a:r>
            <a:r>
              <a:rPr lang="en-US" sz="4000" dirty="0" smtClean="0">
                <a:solidFill>
                  <a:srgbClr val="7030A0"/>
                </a:solidFill>
              </a:rPr>
              <a:t>bubbles (gas)</a:t>
            </a:r>
          </a:p>
          <a:p>
            <a:endParaRPr lang="en-US" sz="800" dirty="0"/>
          </a:p>
          <a:p>
            <a:r>
              <a:rPr lang="en-US" sz="4000" dirty="0" smtClean="0"/>
              <a:t>Formation of </a:t>
            </a:r>
            <a:r>
              <a:rPr lang="en-US" sz="4000" dirty="0" smtClean="0">
                <a:solidFill>
                  <a:srgbClr val="FF0000"/>
                </a:solidFill>
              </a:rPr>
              <a:t>solid (precipitate)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6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506" y="1825625"/>
            <a:ext cx="10084294" cy="46600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smtClean="0"/>
              <a:t>A </a:t>
            </a:r>
            <a:r>
              <a:rPr lang="en-US" sz="6000" dirty="0" smtClean="0">
                <a:solidFill>
                  <a:srgbClr val="FF0000"/>
                </a:solidFill>
              </a:rPr>
              <a:t>chemical change </a:t>
            </a:r>
            <a:r>
              <a:rPr lang="en-US" sz="6000" dirty="0" smtClean="0"/>
              <a:t>has occurred when a </a:t>
            </a:r>
            <a:r>
              <a:rPr lang="en-US" sz="6000" dirty="0" smtClean="0">
                <a:solidFill>
                  <a:srgbClr val="00B050"/>
                </a:solidFill>
              </a:rPr>
              <a:t>new substance</a:t>
            </a:r>
            <a:r>
              <a:rPr lang="en-US" sz="6000" dirty="0" smtClean="0"/>
              <a:t> has been formed.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6000" dirty="0" smtClean="0"/>
              <a:t>Burning is an example of a chemical change.</a:t>
            </a:r>
          </a:p>
          <a:p>
            <a:pPr marL="0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3350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/>
              <a:t>When you burn a log of wood what happens to the total amount of carbon?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6000" dirty="0">
                <a:solidFill>
                  <a:srgbClr val="FF0000"/>
                </a:solidFill>
              </a:rPr>
              <a:t>It is not always easy to tell if a change is physical or chemical.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5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977" y="89246"/>
            <a:ext cx="10084293" cy="1325563"/>
          </a:xfrm>
        </p:spPr>
        <p:txBody>
          <a:bodyPr/>
          <a:lstStyle/>
          <a:p>
            <a:r>
              <a:rPr lang="en-US" dirty="0" smtClean="0"/>
              <a:t>Chemical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253" y="1224862"/>
            <a:ext cx="100842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 chemical property is the ability of a substance to undergo a change that alters its identity. Which of these are </a:t>
            </a:r>
            <a:r>
              <a:rPr lang="en-US" sz="3600" dirty="0" smtClean="0">
                <a:solidFill>
                  <a:srgbClr val="008000"/>
                </a:solidFill>
              </a:rPr>
              <a:t>chemical changes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37" y="2776078"/>
            <a:ext cx="2351368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732" y="2757777"/>
            <a:ext cx="184785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522" y="2772616"/>
            <a:ext cx="2181225" cy="1746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280" y="2772617"/>
            <a:ext cx="2190017" cy="17465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977" y="4654092"/>
            <a:ext cx="2334999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5338" y="4654092"/>
            <a:ext cx="2189409" cy="1887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8280" y="4654092"/>
            <a:ext cx="2181225" cy="1887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4732" y="4636317"/>
            <a:ext cx="1847850" cy="18872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62474" y="4780468"/>
            <a:ext cx="2289551" cy="17608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89824" y="2772617"/>
            <a:ext cx="2143125" cy="18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Chemical Reactions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Chemical reactions occur when substances go through chemical changes to form new substances.</a:t>
            </a:r>
            <a:endParaRPr lang="en-US" sz="3200" dirty="0"/>
          </a:p>
        </p:txBody>
      </p:sp>
      <p:sp>
        <p:nvSpPr>
          <p:cNvPr id="5" name="AutoShape 2" descr="data:image/jpeg;base64,/9j/4AAQSkZJRgABAQAAAQABAAD/2wCEAAkGBxQTEhQUEBQUFBQXFRQUFBQVFhUUFBQUFRQWFhQUFBQYHCggGBolHBQUITEhJSksLi4uFx8zODMsNygtLisBCgoKDg0OGhAQGiwkHCQsLCwsLCwsLCwsLCwsLCwsLCwsLCwsLCwsLCwsLCwsLCwsLCwsLCwsLCwsLCwsLCwsLP/AABEIAOcA2gMBEQACEQEDEQH/xAAcAAACAwEBAQEAAAAAAAAAAAABAgADBAUGBwj/xABDEAABAwIDBQQHBQYEBwEAAAABAAIRAyEEEjEFQVFhcRMigZEGFDKhscHRQlJy4fAkYnOSsrMHI1PxMzRjdIKi0hX/xAAaAQACAwEBAAAAAAAAAAAAAAABAgADBAUG/8QANBEAAgIBAwEFBwQCAgMBAAAAAAECEQMSITEEE0FRYfAiMnGBkaGxFMHR4ULxI1Jy0uIF/9oADAMBAAIRAxEAPwD5aqzeRQJFCBQCO0pWFF7EjLYnRwpWaRrgd3BiQs0zQjqUGLNJjo20mqiTCam01S2AjmKKRCl7E6YTNVpq6MiHPxNJXwkK0c3E01oiyto5GJC0RKJHNqrREyTKSnRWKUQCFMKwKCgRARQAFAARIRQUCIC5IaCKEIoEKBBmoMJfTKRlkWb8GVnma8bPQ7NWPKa4nbosWKTHNtJiokwGynSVEpCthdRQUwWUvpqxSGszVaatjIJgxDFpgwnJxbFqgyto4WLC1RM8zmVFoiY5FJTlYhTIAhTCgRFAoACgCKAAiQigpESFqQvIoEKhCIECEAl1NIx4m7CmCqJmqB6XZhWLKbYHocO1c6bHZ0KNNZpyEbN1NizORVKQ5poKQuopfSTqQ6kZK9JXwkWJnOr01qhIc5OMp6rXjYrR53GtW2BmmcmqFpiZJlDlYUsrKdCsQoisCIAKAAoAigAIkIoKREhakLyKEIoEKBAhQJdTVbGibsOFRI1x4PR7I3LFmNmPg9Rg2rl5WWM61CmsU5FEmbadNVclLZb2SlCaip1JDgZSM1akrIyLYyOZiKS2QmXpnJxdLVbMchzzO0aa6GNmbIjiYgLVBmPIZHK5GdlTk6FYiIpFAARABQBFAARARQBEQFqQ0EUIRQIUCBChC6mq2PE6WDas0zZjR6PY7IWLO9jZBHrMAxcnMwzZ2KFNYm7ZklI306aeMShyLRTVmgTUK6klcAqRlr0VU1RbGRzsTRVkJmmEjj4yit2ORoTPM7To6rp4pFc0eYxgut2M5+UxuCvRnKHJ0IxUQERABQAFAERARQAEQEUAWpDQRQgUAkUIEKELqSrkPE7Wz6crJNm/Gj1GzqMQuflkbIo9Ts+nZcjNLcqys7WHpqqEbMM5G5lNaowM7kWhitUBHIBYo4E1FVWiqJ4yyMzn4mgs0otGmEzkY6hZXYZmvHM8ztKhYrq4ZlzWx4vHsuurjZzsqOdVWiJkkZyrBAIgAoACIAKAIoACICIgIoAsSGgKhAoBIoQIQIaMOFXMsx8np9lYXQrn5ZnUxx7z1WDoaLmZJmjuPS7Po2C5k3qkYsstzs0Ka04oGCcjU1q1xgUOQ0KxREsMI6CahXNSSgFSM9aismTEXwmcvGYdY2nFmzHM81tHDarfgyG+LtHhNs4eCV28MrRmzxPP4hboHNnyZyrCsCJAIgAoAigAIgAoAiICKALUhoIoQKAQqECAlZDdgaUlU5HSL8MbZ7/ZGD7jei4nUZd2deKpHpMFhNFy8uW2U5Mh3cFQshihe5gyzOkxq6WOBilItDVqjjK2xg1WLGLYcibswWAsSvGFMrc1Zp4h1Iy4ijKw5cVmmEzg7Rwmqywk4Ojo4ch4H0nwsXXd6TJaLsyuNnh8TquxDg48/eKCrBBSiQCgAIgAoAiIAKAIiKRQhakLyKBCEAjIAGYErIen9G8BmMrn9Vl0o6fTY9rPpWzsDAC83myuUti3LkOzh8MkhjbZinkOlRpwujhxGOczSxi6OPEZ3IubTWlQEsbIn0AsbKjpIDKpoJYjqarljsKZnqU1hy4S2MjDisNK5ufB3mrHko8R6W7P7hPBP0OWp6WdXHLXGj5LiR3j1K9RDhHIn7zKCrBRSiACJBVAAUFIiAChCIikUAWpDQQKBGCBBggyGjDU5ICrm6Q0Fckj6j6JbKhokLzfXZ7lpR15NY4Ue8wuCtoqcPSTlvRy8mdWbqOFXRxdF4syyzWamYcLfj6eMSlzbLQxaFASxsqbSQOVHSAkI6SEhTSQBahpII6mq5Y0wplFTDrHl6W+CyM6OFt7Z2em4RuK5GbBLFNT8Do9Ln9pI/PmNZDndT8V6XG9kU5F7T+JjcrUKKUwBUSAUABEUigAIgIoAigC1IaCBQgwQCO1KQ9f/h1sRuKxQbUJDWMNQgauyloDR4uHksnUyaSiu/YeM9C1ruPt2E2cymIpgDrM+ZWCPRxTtO35lOTqZ5PeNtNnFbIY/EztmlrFrjjSEseFZpASEaIGEaISFKISFKISFKISFKICEKIAhK0iGPEuBsL89y53UyjJVH69xbBNOz87+mlOm3GYgUYyCo6I0n7YHLNmWnp/cRrlfL5POOWlCiFMACgBUQARARQAEQEUFZEQFiQ0hCBBggEsalAdfYO1KmHqtq0TDm8bgg6tcN4Koy41NUyyFPZn6A9H9oNxWHZWYYzC4mcrhZzfAgrJjx2mm90Zs0dEqN0uHMI3kj5or2YwrkJ1mkgaRxiXck66iYNKG9bPAJv1UlyiaUQY0/d9/wCSC6137v3/AKDoJ67+77/yUfW1/j9/6JoJ67+77/yU/Wv/AK/cGjzAcafu+/8AJK+tkv8AD7/0HQvEQ413AKv9dklwkHQhHYl3H4KqXVZn3hUYlTnE6meqolKcuX9RlRwvTTEup4Ku5ri1waIIMEZnNbIO72lWlqyRjIvwrez4JXK7sQye5lcrEKVlMACIBVAARFIoACICKAYEQFqQ0BQCMEAjtQAaKRSMeJ9Q/wAIdsZXvw7jZ4zs/G0Q4eLYP/isk/ZyKXjt/A/Uw1Y9XgfVYVtWc0EINEFLErgiWTKppJZMqmlBsGRLoTJYjmpJRfcFMEJaYQAIKNEsBCDRBCVnctTuI9VycH07H7BiPwt/uMTRS1p99otw3qr4nwSuuvEaXJmcrEAQpgCogAiACgoEQEUAREVgUBZakNIUAhCBB2oEL6aVjRPS+hdYtxmHI/1WDwc4NPuJWTqF7DNaV45LyZ+gwrkcUihAFKQCAQIEIoQiAStwuqmrYQQpRBHqrJwMiqmLX5/FZsMGo795ZNqzkemrZwGJ5MH9TVoilfmmhsN618/wfAMQunEsnyZXKxCiFMAUogAURQKAAiKRQAEQMigpYkNIVAjBAI4SkLqaVjR5O/6K/wDNYf8AjUv7jVlz+4/gb4L2H8H+D9GBXo4ICgQUpWQrLjujxVLlJ8UNSHhWUKAqBASkYQFAgpSsJVUCoyq1Q0eR8OydeSbpYOfvdxJuuDi+nBHqOIj7h/rEIzcVJJd7/DLenvWvXcfn3ELoRLsnJjcrEViFMABRAKiACIpFBSKAAiKyKALEpqCgEYIBGagQvpJGPDk9D6JNnF4f+NR/uNWbN7rOnCP/ABSfk/wfowhaao82KQlaII/RVS4GQkW5pKteZLHVgAFK0EHZngUOzl3IljCgU66ebJY7cNxKsXTL/JgsJpNg5Y4KPHBxaiS2Z6NOMyydPjcNW/qh5tOjyvphUPqWJB1DCD/M2PcVx8E59vpnyn+5vhFJprhnwjEL0cRZ8mRysRWIUwBSmAwKCgRFZFAARFIoAiIB0hpGCAQhAYdqBDRSSMsx8npPQ4fteH/jUv6ws2b3TsRX/DP/AMX+D9GldCkzypW9qpnGiCGmVW8bYbLKdMAaK/HjiorYA0dFZXgQl+SHtd1EJfkh7RCX5eX5oXLx+39kFeLjkknba8gplZba8f7CFTKNxqRLKnGNFTJpK0Mjy/p0f2HEGLlon+Zq5dLtlKt29zbg5SPgeIXciSfJlcrUIIUwBSiKwIigUAyIigUFIoACICxIaQhQZDBAIzUoTRSKRjwe56L0SdGKw/8AHpf3GrNm91nZxu8U/wDxf4P0gt6Z5UBSy3YQbraqLilyQInf+tU0L7wDJmyEQbIJUqQJKqyZFCLk+EFK3QGvkShGalFSXeShKpt4hV5Xa58CIqfv/JUSu3/XqhkVuKrbpBPK/wCIDj6jWjQgA/zthc9tvPjri/2Zt6ZLfxPhFdpXciwSTszOYVYmLQuQprQNLEyFGwaWDKjYuhk7MqakTs2DKjYrxsGVSxXjkQtRsV45CwjYNEh0hcFQYcBAZFjKZSNodRbNNGgVXKaLYYZNnoPRmiRiaH8al7qjVlzz9iXwZ1McGscvg/wfotjlsjLY8uMQmaTIIWXnny5/VJoTd/x5kC5pv7kXGTuvXr+g7DAxqn1aVuABqDikeWPiSmI54KRziw0wdoOfkUvaruv6P+CaSupUVWTI47oKSZWXqvXs97Goqc5Zp5LGSPOenh/Ya3Rv9bVli7yw+P7M2dMvb+R8SrNuuzFmmSMr2K1MpcBCESVRUQnK6C2mg5DxhZaGJLNCxqhDTCbUyt4khSwI2ytxQlQBMhJUVphAtoqOYFiNDcMqnkNC6fY1UMOqpTNWPHFKqNNLCwJSOdjxx7WX02pGWRjTOjseqG16TuFRh8nBVZk3jl8GaUvYa8Uz77QqggGbK/BlU4KSex5OUWnTKjiXTYwsj6ybezpFnZoLMSRuHFPHq5LlIXQjVQxAdyPD6Lf0/UxyuuGJKDQ9R4GquyZIw5FSspdWWV5RqKzVVfbJug6SGog8iXJKKXVBKzvNCUtuR9LSM+LrwLa7gsPW9X2aqPJdhxanb4Fw9QloJsVRhzSnH2h5wSlsec/xCrRgqnMsH/uD8lZg3zx+f4Zo6dbtnxx7wu2kzQVZgmpi2iupEp1ZHSdlJqBPTKXOPgK56KQspbi9ojpF1sGdGiamA1EaA5AzKUC7EkI7i7HUZhTvWVzOjHDRr7IWCrtl2hIdpjRBjNpcDVSYAQVAk3wWvwRaAdZ5JVkTDoZrwWCfLXAaOB8iq8mWNNMsinR9jwOMGS53LjdP1WiDizj5sFztDUcaCqYdV/2JPA0W+shWfrI3QnYstZV3jVaYdRT1Re6K3DuZfiamaFv6vIs0VfxKYLSyh1WIlZJ9QoVF8Fkceq2EKRlUtRGtqMm0azgO5rv6dVk63PxFP4l/T403cirA1nD29Phwus3TZnGTf+JZmhF+6XPa3MXO1iI9/wA1bk0ym5SEjqUdKFrVg0TMJZTUVtyGMHJnhfTfGmrTytvcQOhmVs6CNT1yOjDDphS5PnlTDO1gruKSEeKXgYXBXoytNAeoiS5FhEWlQHFFAlsLknRGwab4HgJbZZUeBMoOia6E0p8C9QiLtwxLI7i7HoabQ4WBd0Cwt1ydZe0tkdLD7Ic6HREiL6rPLqIrYtWLezfhNgtae8ZVE+rbWyCsUUdKrgGQDlGqzxzTurH2NHq7Z03KvtJUSxwGhluKX2nLcm9nUw2L0+Kx5MXNGaeMV+KyO1tu+iKxa15jLHqXmOzaY4pX0wrwGxm0wBJMKtYpp1EpeC3RspbVB/L5q958q5KJdLRqFcH7Sbt0+WU9m13AdjGASXiPxJ+2XAVhk3wY6uKY67XD+Y/VYsyk5XRojjlHlAO0KVs1QDlOqtjCT5TB2U1wh24+llzh+Yc/pxTNVLh2L2OS9NUeU2xtdzy3KYbml+s5YMAeK2YenSbct33G/HiUODjvxEvFySGm53zO5bFCosuRnJApuzcd6s3c1Q1mavg6edstsQnjknpYHFPlHPxezqeQlgMzrwV8Ms9VMqlghJcGPE7ILQ3KQ6VbDOm3ZTPo9vZZz6uHcNWmyuU4vgyTwZI8opNTVPRTq2orNVNpE194rXXRa2Am0xy6wlLW47apEnkoS0e/bgAxjnUnZbwBAIXF7VykoyR3VGuDdgw8ZA8jSSfyVGTTu0E1OvmPgAqltSIGp9gfFCPeyD4klskGRlvCWFSpeYEUUmk0275MqyTSmw95Z20JdFgaMbsYTN5EmYMxGvvVyxImxQ7Gc9/ut9VYsREXMxNtZhI8ZKLRibSD8UnZ70wGyljbQMwGluPiFTLDve1i6e8rdtIiZJItaXa/u2hMsCfxJoRnOMBkm0zF4cPrvO5WdlQ3cU1MRpv3GbQefyTqBBau04BZpqT+voisFvUBvc5T68Dfc2vy0vdalHcW6Bgq01EckaiGL3BWxgy1ARobE/IKRx+0mNq2ZfSxDXOo75HTckcHFSGsas5uaoyZ3xu80I3SkS7MtatLaJjQxAVkY05AvgWpepUYTEiQDvRW0Uw3u0cers3MJbAuRrwWpZadMxz6aM1a2OXisI5ntDfruWmGRS4OfmwTx88eJQTCfkzt6WKX6pqEc3ToIrHmhoQyzSrvPqOGowxuZpExIB+S83OVydM9OaDldUIbMhovGk7p8FUtUYb8WDu3Dmin3gb8evJSrybArcuIh7fw34KvmLByZ6+0GBtUyLSLdFbHDK4onBz6m1mBtIB4NxM2ItwWhdPJyk2iOUfEvfiREk6pFjfBDm+qhjyacZTct0uePxF/itGvVGpci1T2M9Z7vsZeJmR5Hz81Yku8DvuKzVINyeh06d12gKNXwCy2nWMe00TfeAPEn4pXHyJfiWuxJH2wd2rvCYFhPml0Lw9evoRlXrht3upFr8pAj9dE3Z+RE/MV+MAmDrw18b2P0RUGRySKmY0DedW2MCwmePHimeNsVTRRicQHHXQR11/XgmjGhZSTMleoSYcbW8lZFVuitu9mMMVluOKmiw9pp3KBivbsZO83hPo4AsnvF/rYy0nTJBA4AJNDtoftVpjI1sxxFRxgmW79FW8a0pFqk1J7FRxYdSH3mOJEd0Rrqm0NT+IutShfh8i5+IHase5pMiIF7ke9KoPQ0mM5VNOjKzEGKoGmadIHmrHFXFsRSdSQtUZmMLrtJixsDpdRbSaRH7UVfD+hydqYYMIjQ/qFrwzcrOV12FYqa4MbjfqrknRilJKXxFDuqNCKT8z65ie7lhrnDKbBriR0Og3rykHqvevmetswUNt02uq5w9t7ZmncIgxcXV8umm1GqEc/ibH4o9lSDAO89oMQRxPwVSx/8knLuQ3fZTWxg7YgOBIYLB0mb6NTxxPs913k1K6PNY3ahdTqA3lx3Zd8eOi6GPAlJUUTzVCT/o42Mxc5RwWuGPkxZ+o3SO7gNo5mC5kAW3rHkxVI24sqnFMTEVjcj9H5oxiGUjAcQb38j71bpRTrYzMQOn66KOLCpF7MZaInn9Ujh3jaxXVgTM/rx032sppomoFSqNJnnw8jr19yKTA2jOas3mIHu67/AM0+kVvvEdX4eFo+BRUBdaENd2smfL4I6UK5sXMUaRLZTjK8QBxVmKF7mbqcyikl4lNKtc9E8obIpx5lqZcysez6HTVI4+2aI5H2PwNzMe3OCb90i4JPgAqXilRrXVQ1qy3C1gWVRAN5G8i25qWcWpRHxzUoyr18ix9UN7J5LJt7evA90JUm9S/AZyjHTJtfMy1MSztXe0QRrceIb9VaoS0IpeaHaPnj1sKzEF1MtnNkJMGwb0Hmo4aZX4gjk1waW9eOw3pA45Wh2uoERHEBHpvedC//AKO+JJ8nBcNPK31W1M4kldEdhv1KGtBfTts+0U9rXLQGloAMwTIiTLWtvr4rx0umXvO79d7Z6fQrs4GHEUKjgHF1R8kMGUjO6J79tLcLLoS3yxj3Jd/l8BqpbL9vyDaFYdtSBLGkBxvUDXafabEZuHRHEn2cmr+gHNakm0Yn4yX1icxMQJb2cBon24ga71csdRj/AL+wmvd/6+55qvU/ywCBrO489Zt5LoRXt2YMsv8Aipr9/vf7GCu6/hyj3LRBbGDNJ6ufxQ+AxIEh85eIuQfolzY2948h6TqVC1Pjy9cHVpudHceHT9k910dHfJZWo/5KjpJyfuu/J7P7iilV/wBF56NcR7pUbh/2QrlNcxKK2KE94Fp5iPinjB9wHnXgwDENiymhg7aKGdiAd/xQUH4DPNHxB2o4hHSydrDxK6mIGpM8+ZTKBW8qGpNc8xTY95/daXH3KOly0hHNeBcMHW/0nN/H3D5Oi6TtMf8A2v4blqjlfEfqZsTDR36gn7rL+Z0Csgm/dj82U5Zxh78/kjnPqZostMY6TmzyOdbFrbHnGn5JO40K1Lzr1sO32TJIPCIH1QfvKixW8b1Pf4V/Zc59mFsyBeBF/mkS3aZdKT0wce7wLWOZJDySYtAIB6mJSNSpUWqUNbUufn+aGNRjmSTLgSAGmXC8ycw0QUZRlSI8mKcLb3Xg9/vQHMOZuVs5hYkQXWndIHgSimtLt+vXwFd61JR5Xri1+StuL7IPbvdrHenXU+KLx9o0xF1EcCce9/Mzvxj3nvQB0DYkWgx09ys7OEVsZ/1GbLL2uPpytt69bFJHdtNoPLhqRzCsvcqaWhpX625a8/MduIgQMnmEjhfiXLPSpafsekrY6qRJe/vWmOxmZsTPesQSAD1XPjigtkl+fXrY6faSarf6V6+nzEFVxa1rnuygz3mNqtkTcEOjeLGNb7pOlJtpfevXxDcuL+qv8MY4isCHl4IYYaXPpOYJg91jCTNx7Nwppx1prnyd/V7fUGudX+aoyuOYugNdMk5Q50Zjaz7NF91wrF7KXd8f6/0BvU62f1f52RVWLbN0giQR2XuE5vxG+ieN7v8Av18BJaeP/n7d4hwOZxDWvNgbtLHcyXOsOqPa6Vba+tlTwxk9k/pT+rFfss5M5kN46g/ygpl1C1afX3Fl0acdX9/gzv2e5pZAPeuNLxrqnWaMk77il9HKEoqPf8P3HpVKwJyudbqY8DohJYmlaGiuoUmov8/ubKPpBimNkVHR1IB8AYVT6XBKVUN+o6hY1KSTNb/SSuSBUa134qVN/wDUCq/0uOtn92W9pJSpw9fUz0/SFwJ/ycPb/oYcnxHZqx9Ktvaf1f8AJV+pttaOC0+lLxBFOiD/ANvQbHQ5LofpE+9/VgfVQSXs/X/ZZU9K8TmhhgaiA1h691Kulx1bZY80tdRxr18/2MOI29i6gMveY1Jc50eBKsXTYE0V/qOpcXoitjnVH1XRmc6/WPCFeljjdJFEu3lWpv14UPTwZzODjBib/wCyV5fZTRbDpmpyUn9f9C06XcJkC9gQRzPyRcvaFhCsT3XPwNhpw6mWDUbo4c+qpu1JSNWnTOLguV5BYDNQEtnu7gSZ6m3FR8RaDFvVOLq9u4yuZLATJi0ESInSx4QrLqVIzyjeNOW9fP8AHkbW4cCqwgSHA7yN3T5Kpz9hp9xpWNLLFrvXru9fErq5Gdo15uTLRbhNk0dctLiVzePGpxm/gv4MWI2jIa1gyhrYmTmJgyZB5q6OCrcnyYsnWOSUYKkl8zE5xNySeZufNXUlwZHKUlb3GFTQ2nnJiOXkhp7ixZGmpbX5+QW1BN9L3vbwQcXQY5I3T4GFbmPf/wDKGn16Y/bLxX3/APU6ZqkVInSAS7/M9kAmCTMEjTgs+lOF/wBcm7U45FHw8fa438SyjjAWkvZEQHFpIzFxkEszQYynhu4BLLE01T+v80NDqLTc48eHfflf1NNN7CAQ9gMh16bKBIBA7rx7N2/Z66qtxknw/Dlv7fyXRlBx5W++6Sv5/LuCx7cwDtRltl7YWILtCC3QmLzfRBqVWv4/2PabUf8A6C6i58BmY2OUZ2CRbRmrTGoJMqKSju/w/wA8MfQ5cX9V/tFfZQQGRm4N7SYiHDLU7sa6ptV+9x8v23+hX2dUlz8/32+pqq0S2nlLsoJs17nU7C9sgLdeKqUrnaX03/O5ZKFQr96/BorYaalKxkCL06hEkbnuIPiNEkZ1CXh8V+C147nFtbryv7selhW9rWDzT4f8STMaZHe0g5vRFq/p+40YrXK6387+xifh2erNGZueQYktMTeGm3j1VqlLtm62KniisKjf7Gp+zG9rTtmBBkgZ5I/eAseoVazPQ/8ARY8EdalX2v7mangxNdpk3MQDUjq0AKx5H7L/AKK1jXtrn7/YoZSZ2LILQ+QYMsMbzMQeoP0TuUtb8PqJGC7KK4+xsqYRgrty6FhMkOy7pOfU2n4KpTk8bvx9bFvZR7VNLu9bmOngA4ViDIEx3g6ddRl5cla8rTj6/cqXTpqe/wB7/YFXAxTpPzkAkTJLA22oaBy13wosvtSVfuB4PYi78PL6Ivfs5oqxUc6MpMkNbv8AvmZ6wkWVuHsrv9bDdglP2m+O+vyY8OKIZVHeJnuQS624nu2Vsnk1R+/qyjGsKjJL7blVetTLacTIAkudw4R0TRjNNiTnhlGL/L/gQV2AuILiIi0GSdJmITaJNJNA7XFvJNtcbf2ZnV4GVsQb++Nys0W7ZmeWo6IrZ7ivr1DZz3Q2YAnd0TKMFulyVynmk2pSe18f0Y9RrJnUkzBHBW8PyMmzjb5vxHLDYwNBfpb5IWuBnCWzr0tvVhDDJGtiLeYPuCFqrGUZW4v4FfZ2N/n8PBNe5Xo9ltsPZ2Bt58OXipe9E0bJlvqwOkpNbLv06e6s0ZpL3ae0bRAk6geOiStki9Seqc+Kvjj4ga+WnQy7hew47tUWql8gRmpY3W+/h5eJZXbDmNNu63nM336G6SPDZbkVThB+C8/yPSMve4Hc8/dubaC29CW0Un5FkXeSUl4PyFp1DB0nMNwBkAxcdUZRVghNqL8b8P4L6znEtDiTIEySRqVXFRV0i6bm3FN8myli6veph0MAeQ1oaBvIItKqePHtJrfYvjky63Hu34orO1asio5wc5tmlzRaeQsUewx1pSpMrWfIk5N20WP2s+ASGnODNo+0dINkFgjwu4s/VzSTpblZxRI7MNAAJMhzrkDe1xjcj2aXt2Htm5dml6+Y/wD+ye67s2w2AW5nZXcyB+an6fuvkX9a3HVp48wjbUSezBzgiMxAFzN23Pih+nva+Ay62knp58wna8tbSFMCDObMXTrIg7kOw3eRsP6v2uzURG7ddn7XI3M0QLuAg8p3XTPpY6dFumVrrZO5UtiqttV+UkQM85gBA13X5po4I3XgDJ1k9Ca5ZW3aFSBSzdwGQIEg3Nj4pnih79biLPl1aE9vXeYzUccxcTOs7766K2kqSWxkcpNNye/rwKTEC55p1dlDUXFO/iFjxn7o14W1HNRp6dxozh2vsrnw/sIfqJiON9CpXDDrVSi3T+vApNpvrGqNb0I5PQpb+AXnvA8YsLctUEvZYZS/5IvxryBHtDl10KPgxaftRfqisezYaH4pv8ipNKFpcMFR9wddJ4SNVEtmiTknJT54AbOI66eYU5SYGtM2n9isaFMV9xBUPE+alIOqXi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388360" y="2858698"/>
            <a:ext cx="3387905" cy="3318265"/>
            <a:chOff x="1991677" y="3245357"/>
            <a:chExt cx="2712298" cy="28115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1677" y="3245357"/>
              <a:ext cx="2712298" cy="243790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03440" y="5687568"/>
              <a:ext cx="1812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Formation of gas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11794" y="2858698"/>
            <a:ext cx="2731308" cy="3318265"/>
            <a:chOff x="5446412" y="3232339"/>
            <a:chExt cx="2208505" cy="2824561"/>
          </a:xfrm>
        </p:grpSpPr>
        <p:pic>
          <p:nvPicPr>
            <p:cNvPr id="1028" name="Picture 4" descr="http://wildeboer-fitch.wikispaces.com/file/view/Rx-_CuCl2_%2B_Al_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412" y="3232339"/>
              <a:ext cx="2096321" cy="246393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597517" y="5687568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Formation of solid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046743" y="2858698"/>
            <a:ext cx="2869496" cy="3318265"/>
            <a:chOff x="8773478" y="3232339"/>
            <a:chExt cx="2420616" cy="282456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73478" y="3232339"/>
              <a:ext cx="2310906" cy="244871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117644" y="5687568"/>
              <a:ext cx="2076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Release of energy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1008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Energy and Reactions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192" y="1845467"/>
            <a:ext cx="1112287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/>
              <a:t>Chemical reactions always involve changes in energy.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4400" dirty="0" smtClean="0"/>
              <a:t>However just like matter energy is never created or destroyed. It can be transferred and some may be transferred to heat which is a very hard form to capture – this is called </a:t>
            </a:r>
            <a:r>
              <a:rPr lang="en-US" sz="4400" b="1" dirty="0" smtClean="0">
                <a:solidFill>
                  <a:srgbClr val="FF0000"/>
                </a:solidFill>
              </a:rPr>
              <a:t>entropy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7115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 and Thermodynamics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i="1" dirty="0"/>
              <a:t>This is the second law of thermodynamics which states that there is an increasing amount of entropy as energy moves from substance to substance.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838" y="3452430"/>
            <a:ext cx="5842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7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Law of Thermodynamics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The </a:t>
            </a:r>
            <a:r>
              <a:rPr lang="en-US" sz="4000" b="1" dirty="0" smtClean="0"/>
              <a:t>first law of thermodynamics </a:t>
            </a:r>
            <a:r>
              <a:rPr lang="en-US" sz="4000" dirty="0" smtClean="0"/>
              <a:t>is basically the law of conservation of energy.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The </a:t>
            </a:r>
            <a:r>
              <a:rPr lang="en-US" sz="4000" dirty="0" smtClean="0">
                <a:solidFill>
                  <a:srgbClr val="FF0000"/>
                </a:solidFill>
              </a:rPr>
              <a:t>total energy </a:t>
            </a:r>
            <a:r>
              <a:rPr lang="en-US" sz="4000" dirty="0" smtClean="0"/>
              <a:t>of an isolated system is constant. Energy can be transformed from one form to another, but cannot be </a:t>
            </a:r>
            <a:r>
              <a:rPr lang="en-US" sz="4000" dirty="0" smtClean="0">
                <a:solidFill>
                  <a:srgbClr val="FF0000"/>
                </a:solidFill>
              </a:rPr>
              <a:t>created or destroyed.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7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66" y="365125"/>
            <a:ext cx="10882527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Energy must be added to break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For the atoms in a compound to react the bonds must be </a:t>
            </a:r>
            <a:r>
              <a:rPr lang="en-US" sz="3600" dirty="0" smtClean="0">
                <a:solidFill>
                  <a:srgbClr val="FF0000"/>
                </a:solidFill>
              </a:rPr>
              <a:t>broken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 smtClean="0"/>
              <a:t>In order to break all the bonds in gasoline we require an </a:t>
            </a:r>
            <a:r>
              <a:rPr lang="en-US" sz="3200" dirty="0" smtClean="0">
                <a:solidFill>
                  <a:srgbClr val="FF0000"/>
                </a:solidFill>
              </a:rPr>
              <a:t>initial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input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of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energy</a:t>
            </a:r>
            <a:r>
              <a:rPr lang="en-US" sz="3200" dirty="0" smtClean="0"/>
              <a:t> – if this wasn’t the case gasoline would combust whenever it came into contact with oxygen. </a:t>
            </a:r>
            <a:endParaRPr lang="en-US" sz="3200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759" y="4573731"/>
            <a:ext cx="3339846" cy="210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499" y="1825625"/>
            <a:ext cx="11114202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This initial input of energy is known as </a:t>
            </a:r>
            <a:r>
              <a:rPr lang="en-US" sz="4400" b="1" dirty="0">
                <a:solidFill>
                  <a:srgbClr val="FF0000"/>
                </a:solidFill>
              </a:rPr>
              <a:t>activation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rgbClr val="FF0000"/>
                </a:solidFill>
              </a:rPr>
              <a:t>energy</a:t>
            </a:r>
            <a:r>
              <a:rPr lang="en-US" sz="4400" dirty="0"/>
              <a:t>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4400" b="1" dirty="0"/>
              <a:t>When molecules collide, and enough energy is transferred to separate the atoms, bonds can break.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605" y="4680741"/>
            <a:ext cx="3956188" cy="197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Your Senses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Some physical properties describe the appearance of matter.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4000" dirty="0" smtClean="0"/>
              <a:t>You can detect many of these properties with your </a:t>
            </a:r>
            <a:r>
              <a:rPr lang="en-US" sz="4000" dirty="0" smtClean="0">
                <a:solidFill>
                  <a:srgbClr val="FF0000"/>
                </a:solidFill>
              </a:rPr>
              <a:t>senses</a:t>
            </a:r>
            <a:r>
              <a:rPr lang="en-US" sz="4000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866" y="4520493"/>
            <a:ext cx="3130324" cy="1903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317" y="4526464"/>
            <a:ext cx="2428875" cy="1885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068" y="4522385"/>
            <a:ext cx="3560322" cy="190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7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9926" y="398545"/>
            <a:ext cx="10882527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Exothermic Reactions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-1396" t="-27941" r="-147" b="-8030"/>
          <a:stretch/>
        </p:blipFill>
        <p:spPr>
          <a:xfrm>
            <a:off x="150830" y="2051162"/>
            <a:ext cx="4827168" cy="261510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</p:pic>
      <p:grpSp>
        <p:nvGrpSpPr>
          <p:cNvPr id="3" name="Group 2"/>
          <p:cNvGrpSpPr/>
          <p:nvPr/>
        </p:nvGrpSpPr>
        <p:grpSpPr>
          <a:xfrm>
            <a:off x="5071621" y="1771244"/>
            <a:ext cx="6385098" cy="4582422"/>
            <a:chOff x="4506013" y="1771244"/>
            <a:chExt cx="6950706" cy="461235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55116"/>
            <a:stretch/>
          </p:blipFill>
          <p:spPr>
            <a:xfrm>
              <a:off x="5626006" y="1771244"/>
              <a:ext cx="5830713" cy="461235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l="-6742"/>
            <a:stretch/>
          </p:blipFill>
          <p:spPr>
            <a:xfrm>
              <a:off x="4506013" y="1977451"/>
              <a:ext cx="1270900" cy="4406149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208240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9926" y="398545"/>
            <a:ext cx="10882527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Endothermic Reactions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45741"/>
          <a:stretch/>
        </p:blipFill>
        <p:spPr>
          <a:xfrm>
            <a:off x="5480840" y="2138860"/>
            <a:ext cx="6298957" cy="4121762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-424" t="-27107" r="-1418"/>
          <a:stretch/>
        </p:blipFill>
        <p:spPr>
          <a:xfrm>
            <a:off x="77985" y="2269401"/>
            <a:ext cx="5325210" cy="262797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0197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Changes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9621" y="2020697"/>
            <a:ext cx="11038787" cy="435133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900" dirty="0" smtClean="0"/>
              <a:t>When a </a:t>
            </a:r>
            <a:r>
              <a:rPr lang="en-US" sz="3900" dirty="0" smtClean="0">
                <a:solidFill>
                  <a:srgbClr val="FF0000"/>
                </a:solidFill>
              </a:rPr>
              <a:t>chemical</a:t>
            </a:r>
            <a:r>
              <a:rPr lang="en-US" sz="3900" dirty="0" smtClean="0"/>
              <a:t> change occurs new substances are formed</a:t>
            </a:r>
            <a:r>
              <a:rPr lang="en-US" sz="30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9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900" dirty="0" smtClean="0"/>
              <a:t>This means bonds have been broken and new bonds have been formed.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9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900" dirty="0" smtClean="0"/>
              <a:t>For example plants take in CO</a:t>
            </a:r>
            <a:r>
              <a:rPr lang="en-US" sz="3900" baseline="-25000" dirty="0" smtClean="0"/>
              <a:t>2</a:t>
            </a:r>
            <a:r>
              <a:rPr lang="en-US" sz="3900" dirty="0" smtClean="0"/>
              <a:t>. Combine this with H</a:t>
            </a:r>
            <a:r>
              <a:rPr lang="en-US" sz="3900" baseline="-25000" dirty="0" smtClean="0"/>
              <a:t>2</a:t>
            </a:r>
            <a:r>
              <a:rPr lang="en-US" sz="3900" dirty="0" smtClean="0"/>
              <a:t>O and use energy from the sun to form glucose molecules.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	</a:t>
            </a:r>
            <a:r>
              <a:rPr lang="en-US" sz="4800" dirty="0" smtClean="0">
                <a:solidFill>
                  <a:srgbClr val="00B050"/>
                </a:solidFill>
              </a:rPr>
              <a:t>6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4800" baseline="-25000" dirty="0" smtClean="0">
                <a:solidFill>
                  <a:srgbClr val="00B050"/>
                </a:solidFill>
              </a:rPr>
              <a:t>2</a:t>
            </a:r>
            <a:r>
              <a:rPr lang="en-US" sz="4800" dirty="0" smtClean="0">
                <a:solidFill>
                  <a:srgbClr val="00B050"/>
                </a:solidFill>
              </a:rPr>
              <a:t> + 6</a:t>
            </a:r>
            <a:r>
              <a:rPr lang="en-US" sz="4800" dirty="0" smtClean="0">
                <a:solidFill>
                  <a:srgbClr val="FF0000"/>
                </a:solidFill>
              </a:rPr>
              <a:t>H</a:t>
            </a:r>
            <a:r>
              <a:rPr lang="en-US" sz="4800" baseline="-25000" dirty="0" smtClean="0">
                <a:solidFill>
                  <a:srgbClr val="00B050"/>
                </a:solidFill>
              </a:rPr>
              <a:t>2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4800" dirty="0" smtClean="0">
                <a:solidFill>
                  <a:srgbClr val="00B050"/>
                </a:solidFill>
              </a:rPr>
              <a:t>			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en-US" sz="4800" baseline="-25000" dirty="0" smtClean="0">
                <a:solidFill>
                  <a:srgbClr val="00B050"/>
                </a:solidFill>
              </a:rPr>
              <a:t>6</a:t>
            </a:r>
            <a:r>
              <a:rPr lang="en-US" sz="4800" dirty="0" smtClean="0">
                <a:solidFill>
                  <a:srgbClr val="FF0000"/>
                </a:solidFill>
              </a:rPr>
              <a:t>H</a:t>
            </a:r>
            <a:r>
              <a:rPr lang="en-US" sz="4800" baseline="-25000" dirty="0" smtClean="0">
                <a:solidFill>
                  <a:srgbClr val="00B050"/>
                </a:solidFill>
              </a:rPr>
              <a:t>12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4800" baseline="-25000" dirty="0" smtClean="0">
                <a:solidFill>
                  <a:srgbClr val="00B050"/>
                </a:solidFill>
              </a:rPr>
              <a:t>6</a:t>
            </a:r>
            <a:r>
              <a:rPr lang="en-US" sz="4800" dirty="0" smtClean="0">
                <a:solidFill>
                  <a:srgbClr val="00B050"/>
                </a:solidFill>
              </a:rPr>
              <a:t> + 6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4800" baseline="-25000" dirty="0" smtClean="0">
                <a:solidFill>
                  <a:srgbClr val="00B050"/>
                </a:solidFill>
              </a:rPr>
              <a:t>2</a:t>
            </a:r>
            <a:endParaRPr lang="en-US" sz="4800" baseline="-25000" dirty="0">
              <a:solidFill>
                <a:srgbClr val="00B05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821103" y="5865879"/>
            <a:ext cx="1709530" cy="298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5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61" y="365125"/>
            <a:ext cx="11173059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Chemical Changes – substance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506" y="1825624"/>
            <a:ext cx="10084294" cy="4641163"/>
          </a:xfrm>
        </p:spPr>
        <p:txBody>
          <a:bodyPr>
            <a:normAutofit lnSpcReduction="10000"/>
          </a:bodyPr>
          <a:lstStyle/>
          <a:p>
            <a:r>
              <a:rPr lang="en-US" sz="5400" dirty="0" smtClean="0"/>
              <a:t>Formation of </a:t>
            </a:r>
            <a:r>
              <a:rPr lang="en-US" sz="5400" dirty="0" smtClean="0">
                <a:solidFill>
                  <a:srgbClr val="FF0000"/>
                </a:solidFill>
              </a:rPr>
              <a:t>gases</a:t>
            </a:r>
            <a:r>
              <a:rPr lang="en-US" sz="5400" dirty="0" smtClean="0"/>
              <a:t>, </a:t>
            </a:r>
            <a:r>
              <a:rPr lang="en-US" sz="5400" dirty="0" smtClean="0">
                <a:solidFill>
                  <a:srgbClr val="00B050"/>
                </a:solidFill>
              </a:rPr>
              <a:t>solids</a:t>
            </a:r>
            <a:r>
              <a:rPr lang="en-US" sz="5400" dirty="0" smtClean="0"/>
              <a:t>, or </a:t>
            </a:r>
            <a:r>
              <a:rPr lang="en-US" sz="5400" dirty="0" smtClean="0">
                <a:solidFill>
                  <a:schemeClr val="accent1"/>
                </a:solidFill>
              </a:rPr>
              <a:t>liquids</a:t>
            </a:r>
          </a:p>
          <a:p>
            <a:endParaRPr lang="en-US" sz="1100" dirty="0"/>
          </a:p>
          <a:p>
            <a:r>
              <a:rPr lang="en-US" sz="5400" dirty="0" smtClean="0"/>
              <a:t>Change in </a:t>
            </a:r>
            <a:r>
              <a:rPr lang="en-US" sz="5400" dirty="0" smtClean="0">
                <a:solidFill>
                  <a:srgbClr val="FF0000"/>
                </a:solidFill>
              </a:rPr>
              <a:t>color</a:t>
            </a:r>
            <a:r>
              <a:rPr lang="en-US" sz="5400" dirty="0" smtClean="0"/>
              <a:t> – be careful!</a:t>
            </a:r>
          </a:p>
          <a:p>
            <a:endParaRPr lang="en-US" sz="1100" dirty="0"/>
          </a:p>
          <a:p>
            <a:r>
              <a:rPr lang="en-US" sz="5400" dirty="0" smtClean="0">
                <a:solidFill>
                  <a:srgbClr val="FF0000"/>
                </a:solidFill>
              </a:rPr>
              <a:t>Temperature</a:t>
            </a:r>
            <a:r>
              <a:rPr lang="en-US" sz="5400" dirty="0" smtClean="0"/>
              <a:t> change</a:t>
            </a:r>
          </a:p>
          <a:p>
            <a:endParaRPr lang="en-US" sz="1100" dirty="0"/>
          </a:p>
          <a:p>
            <a:r>
              <a:rPr lang="en-US" sz="5400" dirty="0" smtClean="0"/>
              <a:t>Change in </a:t>
            </a:r>
            <a:r>
              <a:rPr lang="en-US" sz="5400" dirty="0" smtClean="0">
                <a:solidFill>
                  <a:srgbClr val="FF0000"/>
                </a:solidFill>
              </a:rPr>
              <a:t>taste</a:t>
            </a:r>
            <a:r>
              <a:rPr lang="en-US" sz="5400" dirty="0" smtClean="0"/>
              <a:t> or </a:t>
            </a:r>
            <a:r>
              <a:rPr lang="en-US" sz="5400" dirty="0" smtClean="0">
                <a:solidFill>
                  <a:srgbClr val="FF0000"/>
                </a:solidFill>
              </a:rPr>
              <a:t>smell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6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Recognize that a </a:t>
            </a:r>
            <a:r>
              <a:rPr lang="en-US" sz="4000" dirty="0" smtClean="0">
                <a:solidFill>
                  <a:srgbClr val="00B050"/>
                </a:solidFill>
              </a:rPr>
              <a:t>substance</a:t>
            </a:r>
            <a:r>
              <a:rPr lang="en-US" sz="4000" dirty="0" smtClean="0"/>
              <a:t> (</a:t>
            </a:r>
            <a:r>
              <a:rPr lang="en-US" sz="4000" dirty="0" smtClean="0">
                <a:solidFill>
                  <a:srgbClr val="00B0F0"/>
                </a:solidFill>
              </a:rPr>
              <a:t>element or compound</a:t>
            </a:r>
            <a:r>
              <a:rPr lang="en-US" sz="4000" dirty="0" smtClean="0"/>
              <a:t>) has a </a:t>
            </a:r>
            <a:r>
              <a:rPr lang="en-US" sz="4000" dirty="0" smtClean="0">
                <a:solidFill>
                  <a:srgbClr val="FF0000"/>
                </a:solidFill>
              </a:rPr>
              <a:t>melting</a:t>
            </a:r>
            <a:r>
              <a:rPr lang="en-US" sz="4000" dirty="0" smtClean="0"/>
              <a:t> point and a </a:t>
            </a:r>
            <a:r>
              <a:rPr lang="en-US" sz="4000" dirty="0" smtClean="0">
                <a:solidFill>
                  <a:srgbClr val="FF0000"/>
                </a:solidFill>
              </a:rPr>
              <a:t>boiling</a:t>
            </a:r>
            <a:r>
              <a:rPr lang="en-US" sz="4000" dirty="0" smtClean="0"/>
              <a:t> point, both of which are independent of the amount of the sample.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Differentiate between </a:t>
            </a:r>
            <a:r>
              <a:rPr lang="en-US" sz="4000" dirty="0" smtClean="0">
                <a:solidFill>
                  <a:srgbClr val="FF0000"/>
                </a:solidFill>
              </a:rPr>
              <a:t>physical</a:t>
            </a:r>
            <a:r>
              <a:rPr lang="en-US" sz="4000" dirty="0" smtClean="0"/>
              <a:t> and </a:t>
            </a:r>
            <a:r>
              <a:rPr lang="en-US" sz="4000" dirty="0" smtClean="0">
                <a:solidFill>
                  <a:schemeClr val="accent2"/>
                </a:solidFill>
              </a:rPr>
              <a:t>chemical</a:t>
            </a:r>
            <a:r>
              <a:rPr lang="en-US" sz="4000" dirty="0" smtClean="0"/>
              <a:t> changes.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77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4" y="1618121"/>
            <a:ext cx="1077876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To describe a sample of matter you need to identify its state. 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sz="3600" dirty="0" smtClean="0"/>
              <a:t>Is it </a:t>
            </a:r>
            <a:r>
              <a:rPr lang="en-US" sz="3600" dirty="0" smtClean="0">
                <a:solidFill>
                  <a:srgbClr val="FF0000"/>
                </a:solidFill>
              </a:rPr>
              <a:t>solid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FFFF00"/>
                </a:solidFill>
              </a:rPr>
              <a:t>liquid</a:t>
            </a:r>
            <a:r>
              <a:rPr lang="en-US" sz="3600" dirty="0" smtClean="0"/>
              <a:t>, gas, or </a:t>
            </a:r>
            <a:r>
              <a:rPr lang="en-US" sz="3600" dirty="0" smtClean="0">
                <a:solidFill>
                  <a:srgbClr val="3366FF"/>
                </a:solidFill>
              </a:rPr>
              <a:t>plasma</a:t>
            </a:r>
            <a:r>
              <a:rPr lang="en-US" sz="3600" dirty="0" smtClean="0"/>
              <a:t>?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600" dirty="0" smtClean="0"/>
              <a:t>So state is a physical property that you can observe.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847" y="4512796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413" y="4487894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2058" y="4486612"/>
            <a:ext cx="3223675" cy="214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1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936" y="2652572"/>
            <a:ext cx="3196282" cy="2664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7090" y="5511273"/>
            <a:ext cx="117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Liquid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692632" y="288236"/>
            <a:ext cx="2505075" cy="2595075"/>
            <a:chOff x="4673779" y="2724010"/>
            <a:chExt cx="2505075" cy="22580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3779" y="2724010"/>
              <a:ext cx="2505075" cy="18028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423865" y="4526813"/>
              <a:ext cx="1109786" cy="4552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Solid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598004" y="2762055"/>
            <a:ext cx="3568606" cy="3272437"/>
            <a:chOff x="7865686" y="2450183"/>
            <a:chExt cx="3300924" cy="28847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65686" y="2450183"/>
              <a:ext cx="3300924" cy="21645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250690" y="4873659"/>
              <a:ext cx="669022" cy="461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Gas</a:t>
              </a:r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0903" y="313398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0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Size-Dependent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Some physical properties depend on size.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3600" dirty="0" smtClean="0"/>
              <a:t>The </a:t>
            </a:r>
            <a:r>
              <a:rPr lang="en-US" sz="3600" dirty="0" smtClean="0">
                <a:solidFill>
                  <a:srgbClr val="FF0000"/>
                </a:solidFill>
              </a:rPr>
              <a:t>volume</a:t>
            </a:r>
            <a:r>
              <a:rPr lang="en-US" sz="3600" dirty="0" smtClean="0"/>
              <a:t> of an object is the amount of space it takes up. </a:t>
            </a:r>
          </a:p>
          <a:p>
            <a:pPr marL="0" indent="0">
              <a:buNone/>
            </a:pPr>
            <a:endParaRPr lang="en-US" sz="1100" dirty="0"/>
          </a:p>
          <a:p>
            <a:pPr marL="0" indent="0" algn="ctr"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Volume = length x width x height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3600" dirty="0" smtClean="0"/>
              <a:t>S.I. unit for volume  is the cubic meter (m</a:t>
            </a:r>
            <a:r>
              <a:rPr lang="en-US" sz="3600" baseline="30000" dirty="0" smtClean="0"/>
              <a:t>3</a:t>
            </a:r>
            <a:r>
              <a:rPr lang="en-US" sz="3600" dirty="0" smtClean="0"/>
              <a:t>), cm</a:t>
            </a:r>
            <a:r>
              <a:rPr lang="en-US" sz="3600" baseline="30000" dirty="0" smtClean="0"/>
              <a:t>3</a:t>
            </a:r>
            <a:r>
              <a:rPr lang="en-US" sz="3600" dirty="0" smtClean="0"/>
              <a:t>, or mL, are also commonly used.</a:t>
            </a:r>
            <a:endParaRPr lang="en-US" sz="3600" baseline="30000" dirty="0" smtClean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231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Mass</a:t>
            </a:r>
            <a:r>
              <a:rPr lang="en-US" sz="3200" dirty="0" smtClean="0"/>
              <a:t> is another way to describe an objects physical characteristics.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 smtClean="0"/>
              <a:t>The mass of an object is how much matter it contains.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520" y="3804207"/>
            <a:ext cx="2724718" cy="2761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919" y="3790202"/>
            <a:ext cx="2903505" cy="290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4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Some physical properties do not depend on size.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3200" dirty="0" smtClean="0"/>
              <a:t>For example </a:t>
            </a:r>
            <a:r>
              <a:rPr lang="en-US" sz="3200" dirty="0" smtClean="0">
                <a:solidFill>
                  <a:srgbClr val="FF0000"/>
                </a:solidFill>
              </a:rPr>
              <a:t>density</a:t>
            </a:r>
            <a:r>
              <a:rPr lang="en-US" sz="3200" dirty="0" smtClean="0"/>
              <a:t> is the amount of mass in a given volume. 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3200" dirty="0" smtClean="0"/>
              <a:t>What is the difference in density of these two containers of water?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446" y="4356469"/>
            <a:ext cx="4467019" cy="2501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Independent Properties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762" y="4703976"/>
            <a:ext cx="1241372" cy="180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Melting and Boiling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375" y="1825625"/>
            <a:ext cx="103074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00B0F0"/>
                </a:solidFill>
              </a:rPr>
              <a:t>Melting point </a:t>
            </a:r>
            <a:r>
              <a:rPr lang="en-US" sz="4400" dirty="0" smtClean="0"/>
              <a:t>and </a:t>
            </a:r>
            <a:r>
              <a:rPr lang="en-US" sz="4400" dirty="0" smtClean="0">
                <a:solidFill>
                  <a:srgbClr val="FF0000"/>
                </a:solidFill>
              </a:rPr>
              <a:t>boiling point </a:t>
            </a:r>
            <a:r>
              <a:rPr lang="en-US" sz="4400" dirty="0" smtClean="0"/>
              <a:t>are also independent of size.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dirty="0" smtClean="0"/>
              <a:t>100mL of water will boil at 100</a:t>
            </a:r>
            <a:r>
              <a:rPr lang="en-US" sz="4400" baseline="30000" dirty="0" smtClean="0"/>
              <a:t>o</a:t>
            </a:r>
            <a:r>
              <a:rPr lang="en-US" sz="4400" dirty="0" smtClean="0"/>
              <a:t>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dirty="0" smtClean="0"/>
              <a:t>1L of water will boil at 100</a:t>
            </a:r>
            <a:r>
              <a:rPr lang="en-US" sz="4400" baseline="30000" dirty="0" smtClean="0"/>
              <a:t>o</a:t>
            </a:r>
            <a:r>
              <a:rPr lang="en-US" sz="4400" dirty="0" smtClean="0"/>
              <a:t>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7036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820</Words>
  <Application>Microsoft Office PowerPoint</Application>
  <PresentationFormat>Widescreen</PresentationFormat>
  <Paragraphs>147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Physical and Chemical Properties </vt:lpstr>
      <vt:lpstr>Physical Properties</vt:lpstr>
      <vt:lpstr>Using Your Senses</vt:lpstr>
      <vt:lpstr>Physical State</vt:lpstr>
      <vt:lpstr>Water</vt:lpstr>
      <vt:lpstr>Size-Dependent Properties</vt:lpstr>
      <vt:lpstr>Mass</vt:lpstr>
      <vt:lpstr>Size Independent Properties</vt:lpstr>
      <vt:lpstr>Melting and Boiling Point</vt:lpstr>
      <vt:lpstr>PowerPoint Presentation</vt:lpstr>
      <vt:lpstr>PowerPoint Presentation</vt:lpstr>
      <vt:lpstr>PowerPoint Presentation</vt:lpstr>
      <vt:lpstr>PowerPoint Presentation</vt:lpstr>
      <vt:lpstr>Magnetic Properties</vt:lpstr>
      <vt:lpstr>PowerPoint Presentation</vt:lpstr>
      <vt:lpstr>Physical Changes – appearance changes but     substance does not</vt:lpstr>
      <vt:lpstr>Dissolving</vt:lpstr>
      <vt:lpstr>Chemical Properties</vt:lpstr>
      <vt:lpstr>Chemical Properties</vt:lpstr>
      <vt:lpstr>Chemical Change – change in substance</vt:lpstr>
      <vt:lpstr>Chemical Changes</vt:lpstr>
      <vt:lpstr>Chemical Changes</vt:lpstr>
      <vt:lpstr>Chemical Properties</vt:lpstr>
      <vt:lpstr>Chemical Reactions</vt:lpstr>
      <vt:lpstr>Energy and Reactions</vt:lpstr>
      <vt:lpstr>Entropy and Thermodynamics</vt:lpstr>
      <vt:lpstr>First Law of Thermodynamics</vt:lpstr>
      <vt:lpstr>Energy must be added to break bonds</vt:lpstr>
      <vt:lpstr>Activation Energy</vt:lpstr>
      <vt:lpstr>Exothermic Reactions</vt:lpstr>
      <vt:lpstr>Endothermic Reactions</vt:lpstr>
      <vt:lpstr>Chemical Changes</vt:lpstr>
      <vt:lpstr>Chemical Changes – substance changes</vt:lpstr>
      <vt:lpstr>State Standards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and Chemical Changes</dc:title>
  <dc:creator>Andrew McLean</dc:creator>
  <cp:lastModifiedBy>Andrew McLean</cp:lastModifiedBy>
  <cp:revision>59</cp:revision>
  <dcterms:created xsi:type="dcterms:W3CDTF">2014-09-18T20:35:00Z</dcterms:created>
  <dcterms:modified xsi:type="dcterms:W3CDTF">2015-12-11T13:43:40Z</dcterms:modified>
</cp:coreProperties>
</file>