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7" r:id="rId20"/>
    <p:sldId id="273" r:id="rId21"/>
    <p:sldId id="275" r:id="rId22"/>
    <p:sldId id="274" r:id="rId23"/>
    <p:sldId id="276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6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6885-77DC-4C54-89BF-287EEB2D7986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5A12-196B-4DE4-A446-121254040B1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upload.wikimedia.org/wikipedia/commons/5/52/RustyChainEdit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2">
                    <a:lumMod val="10000"/>
                  </a:schemeClr>
                </a:solidFill>
              </a:rPr>
              <a:t>Physical and Chemical Changes</a:t>
            </a:r>
            <a:endParaRPr lang="en-US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159" y="4865230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3, Section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8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Chemical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5466"/>
            <a:ext cx="52387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56" y="1945466"/>
            <a:ext cx="261937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357" y="4012391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997" y="1983566"/>
            <a:ext cx="2805451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997" y="4012390"/>
            <a:ext cx="2805451" cy="16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Substances must release or gain energy in order to undergo a chemical change.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3" y="2871529"/>
            <a:ext cx="3169959" cy="288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92" y="2871528"/>
            <a:ext cx="3173496" cy="2884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797" y="2871528"/>
            <a:ext cx="2948429" cy="28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7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Often odor is a clue to </a:t>
            </a:r>
            <a:r>
              <a:rPr lang="en-US" sz="3600" dirty="0" smtClean="0">
                <a:solidFill>
                  <a:srgbClr val="FF0000"/>
                </a:solidFill>
              </a:rPr>
              <a:t>chemical change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600" dirty="0" smtClean="0"/>
              <a:t>For example people will smell milk to see if it has gone off.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600" dirty="0" smtClean="0"/>
              <a:t>The fact that certain </a:t>
            </a:r>
            <a:r>
              <a:rPr lang="en-US" sz="3600" dirty="0" smtClean="0">
                <a:solidFill>
                  <a:srgbClr val="FF0000"/>
                </a:solidFill>
              </a:rPr>
              <a:t>chemical reactions </a:t>
            </a:r>
            <a:r>
              <a:rPr lang="en-US" sz="3600" dirty="0" smtClean="0"/>
              <a:t>release an odor can save lives.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4606958"/>
            <a:ext cx="239077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951" y="4606958"/>
            <a:ext cx="286270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9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 or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Often a gas is a clue to a </a:t>
            </a:r>
            <a:r>
              <a:rPr lang="en-US" sz="3200" dirty="0" smtClean="0">
                <a:solidFill>
                  <a:srgbClr val="FF0000"/>
                </a:solidFill>
              </a:rPr>
              <a:t>chemical change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200" dirty="0" smtClean="0"/>
              <a:t>For example there is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 a bottle of soda. This is released when the cap is opened.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A solid can form from a solution during a chemical change.  This is known as a </a:t>
            </a:r>
            <a:r>
              <a:rPr lang="en-US" sz="3200" dirty="0" smtClean="0">
                <a:solidFill>
                  <a:srgbClr val="00B050"/>
                </a:solidFill>
              </a:rPr>
              <a:t>precipitate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63" y="17041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594" y="4828536"/>
            <a:ext cx="1447800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1788" y="4852943"/>
            <a:ext cx="40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sodium iodide solution is added to lead nitrate solution, a solid 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Easily Reversed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9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Often the substances changed during a chemical reaction </a:t>
            </a:r>
            <a:r>
              <a:rPr lang="en-US" dirty="0" smtClean="0">
                <a:solidFill>
                  <a:srgbClr val="FF0000"/>
                </a:solidFill>
              </a:rPr>
              <a:t>cannot be easily changed back </a:t>
            </a:r>
            <a:r>
              <a:rPr lang="en-US" dirty="0" smtClean="0"/>
              <a:t>into the original substances.</a:t>
            </a:r>
            <a:endParaRPr lang="en-US" dirty="0"/>
          </a:p>
        </p:txBody>
      </p:sp>
      <p:pic>
        <p:nvPicPr>
          <p:cNvPr id="5122" name="Picture 2" descr="http://2.bp.blogspot.com/_bfukrtsxPcA/TMHvNBZKEAI/AAAAAAAAAig/7TjeY15gIEg/s1600/fires-wood-flames-b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34" y="3195687"/>
            <a:ext cx="3443925" cy="25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T1Ict7s9kqwhb8UA-q4qSq45O1PgqhSHdnGOLjKHbdCXizjNYZ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05" y="3190205"/>
            <a:ext cx="4604961" cy="25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8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vs 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 physical change the composition of a substance does not change.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In other words only its </a:t>
            </a:r>
            <a:r>
              <a:rPr lang="en-US" dirty="0" smtClean="0">
                <a:solidFill>
                  <a:srgbClr val="00B050"/>
                </a:solidFill>
              </a:rPr>
              <a:t>appearance changes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a chemical change the composition does change.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Both its form and its composition change.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Instead different substances are produced that have different chemical properties.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5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During a chemical change the particles within the matter may rearrange to form new substances.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number and type of particles remains the same.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Matter is never created of destroyed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known as the </a:t>
            </a:r>
            <a:r>
              <a:rPr lang="en-US" b="1" dirty="0" smtClean="0">
                <a:solidFill>
                  <a:srgbClr val="FF0000"/>
                </a:solidFill>
              </a:rPr>
              <a:t>law of conservation of mass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pic>
        <p:nvPicPr>
          <p:cNvPr id="1026" name="Picture 2" descr="https://gcps.desire2learn.com/d2l/lor/viewer/viewFile.d2lfile/6605/48500/Matter/conservationofmatter/Law_of_conservation_of_matt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653706" cy="43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19793" y="4883085"/>
            <a:ext cx="1272619" cy="4053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8411" y="2212231"/>
            <a:ext cx="1590327" cy="13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Vinegar (HCH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COO)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6577" y="3205114"/>
            <a:ext cx="1178351" cy="1027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Baking Soda (NaHCO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41585" y="2212231"/>
            <a:ext cx="1650322" cy="143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Carbon Dioxide, Water, Sodium ion, and a Acetate 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592" y="6174556"/>
            <a:ext cx="65559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NaHCO</a:t>
            </a:r>
            <a:r>
              <a:rPr lang="en-US" baseline="-25000" dirty="0"/>
              <a:t>3</a:t>
            </a:r>
            <a:r>
              <a:rPr lang="en-US" dirty="0"/>
              <a:t>(s) + CH</a:t>
            </a:r>
            <a:r>
              <a:rPr lang="en-US" baseline="-25000" dirty="0"/>
              <a:t>3</a:t>
            </a:r>
            <a:r>
              <a:rPr lang="en-US" dirty="0"/>
              <a:t>COOH(l) → CO</a:t>
            </a:r>
            <a:r>
              <a:rPr lang="en-US" baseline="-25000" dirty="0"/>
              <a:t>2</a:t>
            </a:r>
            <a:r>
              <a:rPr lang="en-US" dirty="0"/>
              <a:t>(g) + H</a:t>
            </a:r>
            <a:r>
              <a:rPr lang="en-US" baseline="-25000" dirty="0"/>
              <a:t>2</a:t>
            </a:r>
            <a:r>
              <a:rPr lang="en-US" dirty="0"/>
              <a:t>O(l) + Na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CH</a:t>
            </a:r>
            <a:r>
              <a:rPr lang="en-US" baseline="-25000" dirty="0"/>
              <a:t>3</a:t>
            </a:r>
            <a:r>
              <a:rPr lang="en-US" dirty="0"/>
              <a:t>COO</a:t>
            </a:r>
            <a:r>
              <a:rPr lang="en-US" baseline="30000" dirty="0"/>
              <a:t>-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825" y="46330"/>
            <a:ext cx="2485176" cy="16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happen to the mass if there was no stopper?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512" y="2172493"/>
            <a:ext cx="3547620" cy="36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8780" y="2176823"/>
            <a:ext cx="13980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Open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81" y="2172494"/>
            <a:ext cx="3827283" cy="3633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5069" y="2177741"/>
            <a:ext cx="151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8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During a </a:t>
            </a:r>
            <a:r>
              <a:rPr lang="en-US" dirty="0" smtClean="0">
                <a:solidFill>
                  <a:srgbClr val="0070C0"/>
                </a:solidFill>
              </a:rPr>
              <a:t>physical change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form and appearance of matter changes.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Although water changes state due to a change in temperature it is still made up of the elements hydrogen and oxygen.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49" y="3506123"/>
            <a:ext cx="5288438" cy="23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For The Changes in Mass</a:t>
            </a:r>
            <a:endParaRPr lang="en-US" dirty="0"/>
          </a:p>
        </p:txBody>
      </p:sp>
      <p:pic>
        <p:nvPicPr>
          <p:cNvPr id="2050" name="Picture 2" descr="https://encrypted-tbn2.gstatic.com/images?q=tbn:ANd9GcQDbasIsG6CGVtNhvyAZTgvCiDQFebNX-7JgAgRoi94JwgrhCZ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95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90" y="2109599"/>
            <a:ext cx="322621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65" y="2109599"/>
            <a:ext cx="3220543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37565"/>
            <a:ext cx="3450996" cy="2223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540" y="4337565"/>
            <a:ext cx="5363668" cy="22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Describing</a:t>
            </a:r>
            <a:r>
              <a:rPr lang="en-US" dirty="0" smtClean="0"/>
              <a:t> </a:t>
            </a:r>
            <a:r>
              <a:rPr lang="en-US" b="1" dirty="0" smtClean="0"/>
              <a:t>Reactions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You can describe the reaction between methane and oxygen in many ways.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400" b="1" dirty="0" smtClean="0"/>
              <a:t>Word equations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 algn="ctr">
              <a:buNone/>
            </a:pPr>
            <a:r>
              <a:rPr lang="en-US" sz="3400" dirty="0" smtClean="0"/>
              <a:t>Methane and oxygen yield carbon dioxide and water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400" b="1" dirty="0" smtClean="0"/>
              <a:t>Molecular models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 smtClean="0"/>
              <a:t>Chemical equation</a:t>
            </a:r>
          </a:p>
          <a:p>
            <a:pPr marL="0" indent="0">
              <a:buNone/>
            </a:pPr>
            <a:endParaRPr lang="en-US" sz="3400" b="1" dirty="0" smtClean="0"/>
          </a:p>
          <a:p>
            <a:pPr marL="0" indent="0" algn="ctr">
              <a:buNone/>
            </a:pPr>
            <a:r>
              <a:rPr lang="en-US" sz="3400" dirty="0" smtClean="0"/>
              <a:t>CH</a:t>
            </a:r>
            <a:r>
              <a:rPr lang="en-US" sz="3400" baseline="-25000" dirty="0" smtClean="0"/>
              <a:t>4</a:t>
            </a:r>
            <a:r>
              <a:rPr lang="en-US" sz="3400" dirty="0" smtClean="0"/>
              <a:t> + 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				CO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+ 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879848" y="5980742"/>
            <a:ext cx="2432304" cy="9144"/>
          </a:xfrm>
          <a:prstGeom prst="straightConnector1">
            <a:avLst/>
          </a:prstGeom>
          <a:ln cmpd="sng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63" y="4280797"/>
            <a:ext cx="686657" cy="686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24" y="4187744"/>
            <a:ext cx="470557" cy="413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624" y="4601510"/>
            <a:ext cx="469433" cy="414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5684">
            <a:off x="5932414" y="4243902"/>
            <a:ext cx="1497225" cy="508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92" y="4090153"/>
            <a:ext cx="436002" cy="40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92" y="4529564"/>
            <a:ext cx="436002" cy="407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08907" y="43946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9640" y="4439460"/>
            <a:ext cx="49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64608" y="462412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5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We can represent chemical reaction in a shorthand system known as </a:t>
            </a:r>
            <a:r>
              <a:rPr lang="en-US" sz="3600" dirty="0" smtClean="0">
                <a:solidFill>
                  <a:srgbClr val="FF0000"/>
                </a:solidFill>
              </a:rPr>
              <a:t>chemical formula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 chemical formula tells us that a chemical reaction has occurred and that </a:t>
            </a:r>
            <a:r>
              <a:rPr lang="en-US" sz="3600" dirty="0" smtClean="0">
                <a:solidFill>
                  <a:srgbClr val="FF0000"/>
                </a:solidFill>
              </a:rPr>
              <a:t>new substances have been formed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Chemical formulas use an arrow to represent the chemical reaction.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581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Chemical equations show products and reactants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reactants</a:t>
            </a:r>
            <a:r>
              <a:rPr lang="en-US" dirty="0" smtClean="0"/>
              <a:t> are shown on the left-hand side and the </a:t>
            </a:r>
            <a:r>
              <a:rPr lang="en-US" dirty="0" smtClean="0">
                <a:solidFill>
                  <a:srgbClr val="00B050"/>
                </a:solidFill>
              </a:rPr>
              <a:t>products</a:t>
            </a:r>
            <a:r>
              <a:rPr lang="en-US" dirty="0" smtClean="0"/>
              <a:t> are shown on the right. Note that the law of </a:t>
            </a:r>
            <a:r>
              <a:rPr lang="en-US" dirty="0" smtClean="0">
                <a:solidFill>
                  <a:srgbClr val="7030A0"/>
                </a:solidFill>
              </a:rPr>
              <a:t>conservation of matter </a:t>
            </a:r>
            <a:r>
              <a:rPr lang="en-US" dirty="0" smtClean="0"/>
              <a:t>is always in effect – this is known as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balanced equation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The arrow means “</a:t>
            </a:r>
            <a:r>
              <a:rPr lang="en-US" dirty="0" smtClean="0">
                <a:solidFill>
                  <a:srgbClr val="FF0000"/>
                </a:solidFill>
              </a:rPr>
              <a:t>yield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FF0000"/>
                </a:solidFill>
              </a:rPr>
              <a:t>give</a:t>
            </a:r>
            <a:r>
              <a:rPr lang="en-US" dirty="0" smtClean="0"/>
              <a:t>”.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Chemical equation: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	CH</a:t>
            </a:r>
            <a:r>
              <a:rPr lang="en-US" baseline="-25000" dirty="0" smtClean="0"/>
              <a:t>4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				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Reactants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rgbClr val="008000"/>
                </a:solidFill>
              </a:rPr>
              <a:t>yield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rgbClr val="3366FF"/>
                </a:solidFill>
              </a:rPr>
              <a:t>products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6393" y="5061022"/>
            <a:ext cx="1399032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07431" y="3640392"/>
            <a:ext cx="1035283" cy="1487980"/>
            <a:chOff x="7598004" y="3582186"/>
            <a:chExt cx="1035283" cy="1487980"/>
          </a:xfrm>
        </p:grpSpPr>
        <p:sp>
          <p:nvSpPr>
            <p:cNvPr id="4" name="TextBox 3"/>
            <p:cNvSpPr txBox="1"/>
            <p:nvPr/>
          </p:nvSpPr>
          <p:spPr>
            <a:xfrm>
              <a:off x="7598004" y="3582186"/>
              <a:ext cx="1035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subscript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7598004" y="3951518"/>
              <a:ext cx="517642" cy="11186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082758" y="3825058"/>
            <a:ext cx="1287532" cy="1303314"/>
            <a:chOff x="5082758" y="3825058"/>
            <a:chExt cx="1287532" cy="1303314"/>
          </a:xfrm>
        </p:grpSpPr>
        <p:sp>
          <p:nvSpPr>
            <p:cNvPr id="6" name="TextBox 5"/>
            <p:cNvSpPr txBox="1"/>
            <p:nvPr/>
          </p:nvSpPr>
          <p:spPr>
            <a:xfrm>
              <a:off x="5082758" y="382505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Coefficients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731497" y="4194928"/>
              <a:ext cx="622169" cy="933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718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7030A0"/>
                </a:solidFill>
              </a:rPr>
              <a:t>2</a:t>
            </a:r>
            <a:r>
              <a:rPr lang="en-US" sz="8000" dirty="0" smtClean="0"/>
              <a:t>H</a:t>
            </a:r>
            <a:r>
              <a:rPr lang="en-US" sz="8000" baseline="-25000" dirty="0" smtClean="0">
                <a:solidFill>
                  <a:srgbClr val="FF0000"/>
                </a:solidFill>
              </a:rPr>
              <a:t>2</a:t>
            </a:r>
            <a:r>
              <a:rPr lang="en-US" sz="8000" dirty="0" smtClean="0"/>
              <a:t> + O</a:t>
            </a:r>
            <a:r>
              <a:rPr lang="en-US" sz="8000" baseline="-25000" dirty="0" smtClean="0">
                <a:solidFill>
                  <a:srgbClr val="FF0000"/>
                </a:solidFill>
              </a:rPr>
              <a:t>2</a:t>
            </a:r>
            <a:r>
              <a:rPr lang="en-US" sz="8000" dirty="0" smtClean="0"/>
              <a:t>			</a:t>
            </a:r>
            <a:r>
              <a:rPr lang="en-US" sz="8000" dirty="0" smtClean="0">
                <a:solidFill>
                  <a:srgbClr val="7030A0"/>
                </a:solidFill>
              </a:rPr>
              <a:t>2</a:t>
            </a:r>
            <a:r>
              <a:rPr lang="en-US" sz="8000" dirty="0" smtClean="0"/>
              <a:t>H</a:t>
            </a:r>
            <a:r>
              <a:rPr lang="en-US" sz="8000" baseline="-25000" dirty="0" smtClean="0">
                <a:solidFill>
                  <a:srgbClr val="FF0000"/>
                </a:solidFill>
              </a:rPr>
              <a:t>2</a:t>
            </a:r>
            <a:r>
              <a:rPr lang="en-US" sz="8000" dirty="0" smtClean="0"/>
              <a:t>O</a:t>
            </a:r>
            <a:endParaRPr lang="en-US" sz="8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45171" y="3883844"/>
            <a:ext cx="1681114" cy="9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630" y="4991369"/>
            <a:ext cx="175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Coefficient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0747" y="4991369"/>
            <a:ext cx="153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Subscript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8672" y="2623729"/>
            <a:ext cx="161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Reactants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93930" y="2592951"/>
            <a:ext cx="147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Products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3023" y="3370051"/>
            <a:ext cx="1025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Yields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7" idx="0"/>
          </p:cNvCxnSpPr>
          <p:nvPr/>
        </p:nvCxnSpPr>
        <p:spPr>
          <a:xfrm flipH="1" flipV="1">
            <a:off x="2573518" y="4336330"/>
            <a:ext cx="282923" cy="655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8977880" y="4543720"/>
            <a:ext cx="100132" cy="447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3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__ CO</a:t>
            </a:r>
            <a:r>
              <a:rPr lang="en-US" sz="6000" baseline="-25000" dirty="0" smtClean="0"/>
              <a:t>2</a:t>
            </a:r>
            <a:r>
              <a:rPr lang="en-US" sz="6000" dirty="0" smtClean="0"/>
              <a:t> + __ H</a:t>
            </a:r>
            <a:r>
              <a:rPr lang="en-US" sz="6000" baseline="-25000" dirty="0" smtClean="0"/>
              <a:t>2</a:t>
            </a:r>
            <a:r>
              <a:rPr lang="en-US" sz="6000" dirty="0" smtClean="0"/>
              <a:t>O		__C</a:t>
            </a:r>
            <a:r>
              <a:rPr lang="en-US" sz="6000" baseline="-25000" dirty="0" smtClean="0"/>
              <a:t>6</a:t>
            </a:r>
            <a:r>
              <a:rPr lang="en-US" sz="6000" dirty="0" smtClean="0"/>
              <a:t>H</a:t>
            </a:r>
            <a:r>
              <a:rPr lang="en-US" sz="6000" baseline="-25000" dirty="0" smtClean="0"/>
              <a:t>12</a:t>
            </a:r>
            <a:r>
              <a:rPr lang="en-US" sz="6000" dirty="0" smtClean="0"/>
              <a:t>O</a:t>
            </a:r>
            <a:r>
              <a:rPr lang="en-US" sz="6000" baseline="-25000" dirty="0" smtClean="0"/>
              <a:t>6</a:t>
            </a:r>
            <a:r>
              <a:rPr lang="en-US" sz="6000" dirty="0" smtClean="0"/>
              <a:t> + __O</a:t>
            </a:r>
            <a:r>
              <a:rPr lang="en-US" sz="6000" baseline="-25000" dirty="0" smtClean="0"/>
              <a:t>2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27983" y="3458818"/>
            <a:ext cx="1321904" cy="99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9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Generally whenever you cut, tear, grind, or bend matter, you are causing a </a:t>
            </a:r>
            <a:r>
              <a:rPr lang="en-US" dirty="0" smtClean="0">
                <a:solidFill>
                  <a:srgbClr val="0070C0"/>
                </a:solidFill>
              </a:rPr>
              <a:t>physical change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49" y="2813804"/>
            <a:ext cx="7315101" cy="276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259" y="5582068"/>
            <a:ext cx="734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these changes is a physical change and which is a chemical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9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you </a:t>
            </a:r>
            <a:r>
              <a:rPr lang="en-US" sz="3200" dirty="0" smtClean="0">
                <a:solidFill>
                  <a:srgbClr val="0070C0"/>
                </a:solidFill>
              </a:rPr>
              <a:t>dissolve</a:t>
            </a:r>
            <a:r>
              <a:rPr lang="en-US" sz="3200" dirty="0" smtClean="0"/>
              <a:t> salt in water it may appear that the salt disappears but in fact the particles of salt are spreading out in the liquid.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composition of the salt always stays the same. This is why the water will taste salty.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29" y="4341562"/>
            <a:ext cx="2488677" cy="2319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82" y="4492416"/>
            <a:ext cx="2322823" cy="216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Solvent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in this case the water that you are dissolving the salt into is the solvent.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rgbClr val="00B050"/>
                </a:solidFill>
              </a:rPr>
              <a:t>Solute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– the salt you are dissolving in the water is the solute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Solution</a:t>
            </a:r>
            <a:r>
              <a:rPr lang="en-US" dirty="0" smtClean="0"/>
              <a:t> – the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ombination of a solvent</a:t>
            </a:r>
          </a:p>
          <a:p>
            <a:pPr marL="0" indent="0">
              <a:buNone/>
            </a:pPr>
            <a:r>
              <a:rPr lang="en-US" dirty="0" smtClean="0"/>
              <a:t>and a solute</a:t>
            </a:r>
            <a:endParaRPr lang="en-US" dirty="0"/>
          </a:p>
        </p:txBody>
      </p:sp>
      <p:pic>
        <p:nvPicPr>
          <p:cNvPr id="3074" name="Picture 2" descr="http://www.shorstmeyer.com/msj/geo130/water/water_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2" y="3481223"/>
            <a:ext cx="6433041" cy="32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406"/>
            <a:ext cx="10515600" cy="1325563"/>
          </a:xfrm>
        </p:spPr>
        <p:txBody>
          <a:bodyPr/>
          <a:lstStyle/>
          <a:p>
            <a:r>
              <a:rPr lang="en-US" dirty="0" smtClean="0"/>
              <a:t>Changing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Another physical change occurs when matter changes from one state to another.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If we were to add </a:t>
            </a:r>
            <a:r>
              <a:rPr lang="en-US" dirty="0" smtClean="0"/>
              <a:t>thermal energy to </a:t>
            </a:r>
            <a:r>
              <a:rPr lang="en-US" b="1" dirty="0" smtClean="0">
                <a:solidFill>
                  <a:srgbClr val="FF0000"/>
                </a:solidFill>
              </a:rPr>
              <a:t>solid</a:t>
            </a:r>
            <a:r>
              <a:rPr lang="en-US" dirty="0" smtClean="0"/>
              <a:t> ice, the ice would </a:t>
            </a:r>
            <a:r>
              <a:rPr lang="en-US" b="1" dirty="0" smtClean="0">
                <a:solidFill>
                  <a:srgbClr val="00B050"/>
                </a:solidFill>
              </a:rPr>
              <a:t>melt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become </a:t>
            </a:r>
            <a:r>
              <a:rPr lang="en-US" b="1" dirty="0" smtClean="0">
                <a:solidFill>
                  <a:srgbClr val="FF0000"/>
                </a:solidFill>
              </a:rPr>
              <a:t>liquid</a:t>
            </a:r>
            <a:r>
              <a:rPr lang="en-US" dirty="0" smtClean="0"/>
              <a:t>, the liquid would go through the process of </a:t>
            </a:r>
            <a:r>
              <a:rPr lang="en-US" b="1" dirty="0" smtClean="0">
                <a:solidFill>
                  <a:srgbClr val="00B050"/>
                </a:solidFill>
              </a:rPr>
              <a:t>vaporization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become a </a:t>
            </a:r>
            <a:r>
              <a:rPr lang="en-US" b="1" dirty="0" smtClean="0">
                <a:solidFill>
                  <a:srgbClr val="FF0000"/>
                </a:solidFill>
              </a:rPr>
              <a:t>gas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orldoceanreview.com/en/files/2010/11/k1_g_wasser-molekuele_e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01" y="3930977"/>
            <a:ext cx="43003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6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water vapor could go through the process of </a:t>
            </a:r>
            <a:r>
              <a:rPr lang="en-US" b="1" dirty="0">
                <a:solidFill>
                  <a:srgbClr val="00B050"/>
                </a:solidFill>
              </a:rPr>
              <a:t>condensation</a:t>
            </a:r>
            <a:r>
              <a:rPr lang="en-US" dirty="0"/>
              <a:t> and become a </a:t>
            </a:r>
            <a:r>
              <a:rPr lang="en-US" b="1" dirty="0">
                <a:solidFill>
                  <a:srgbClr val="FF0000"/>
                </a:solidFill>
              </a:rPr>
              <a:t>liquid</a:t>
            </a:r>
            <a:r>
              <a:rPr lang="en-US" dirty="0"/>
              <a:t> again. Finally it could </a:t>
            </a:r>
            <a:r>
              <a:rPr lang="en-US" b="1" dirty="0">
                <a:solidFill>
                  <a:srgbClr val="00B050"/>
                </a:solidFill>
              </a:rPr>
              <a:t>freeze</a:t>
            </a:r>
            <a:r>
              <a:rPr lang="en-US" dirty="0"/>
              <a:t> and become a </a:t>
            </a:r>
            <a:r>
              <a:rPr lang="en-US" b="1" dirty="0">
                <a:solidFill>
                  <a:srgbClr val="FF0000"/>
                </a:solidFill>
              </a:rPr>
              <a:t>solid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once more. </a:t>
            </a:r>
          </a:p>
          <a:p>
            <a:endParaRPr lang="en-US" dirty="0"/>
          </a:p>
        </p:txBody>
      </p:sp>
      <p:pic>
        <p:nvPicPr>
          <p:cNvPr id="1028" name="Picture 4" descr="https://i.ytimg.com/vi/PcoiLAsUvqc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79" y="3199162"/>
            <a:ext cx="3792688" cy="2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ciencequestionswithsurprisinganswers.org/images/evapo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65" y="3199162"/>
            <a:ext cx="3403077" cy="28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Sublimation</a:t>
            </a:r>
            <a:r>
              <a:rPr lang="en-US" dirty="0" smtClean="0"/>
              <a:t> - When a solid becomes a gas without first being a liquid.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Deposition</a:t>
            </a:r>
            <a:r>
              <a:rPr lang="en-US" dirty="0" smtClean="0"/>
              <a:t> – When a gas changes directly into a solid without first being a liquid.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2547" y="4201158"/>
            <a:ext cx="236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Question</a:t>
            </a:r>
            <a:r>
              <a:rPr lang="en-US" dirty="0" smtClean="0"/>
              <a:t>: What would deposition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3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15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During a chemical change substances are changed in to different substances.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composition of the substances changes.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For example when you leave an iron object out side it combines with water and oxygen to form rust.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057" y="4752060"/>
            <a:ext cx="1885007" cy="18478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19680" y="4935399"/>
            <a:ext cx="5419272" cy="658759"/>
            <a:chOff x="4598957" y="5051065"/>
            <a:chExt cx="5419272" cy="658759"/>
          </a:xfrm>
        </p:grpSpPr>
        <p:sp>
          <p:nvSpPr>
            <p:cNvPr id="5" name="TextBox 4"/>
            <p:cNvSpPr txBox="1"/>
            <p:nvPr/>
          </p:nvSpPr>
          <p:spPr>
            <a:xfrm>
              <a:off x="4598957" y="5051065"/>
              <a:ext cx="48013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2Fe + 2 H</a:t>
              </a:r>
              <a:r>
                <a:rPr lang="en-US" sz="3600" baseline="-25000" dirty="0" smtClean="0"/>
                <a:t>2</a:t>
              </a:r>
              <a:r>
                <a:rPr lang="en-US" sz="3600" dirty="0" smtClean="0"/>
                <a:t>O + </a:t>
              </a:r>
              <a:r>
                <a:rPr lang="en-US" sz="3600" dirty="0" smtClean="0"/>
                <a:t>O</a:t>
              </a:r>
              <a:r>
                <a:rPr lang="en-US" sz="3600" baseline="-25000" dirty="0" smtClean="0"/>
                <a:t>2		</a:t>
              </a:r>
              <a:endParaRPr lang="en-US" sz="3600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890299" y="5374231"/>
              <a:ext cx="758292" cy="19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782313" y="5063493"/>
              <a:ext cx="12359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Fe</a:t>
              </a:r>
              <a:r>
                <a:rPr lang="en-US" sz="3600" baseline="-25000" dirty="0" smtClean="0"/>
                <a:t>2</a:t>
              </a:r>
              <a:r>
                <a:rPr lang="en-US" sz="3600" dirty="0" smtClean="0"/>
                <a:t>O</a:t>
              </a:r>
              <a:r>
                <a:rPr lang="en-US" sz="3600" baseline="-25000" dirty="0" smtClean="0"/>
                <a:t>3</a:t>
              </a:r>
              <a:endParaRPr lang="en-US" sz="3600" baseline="30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758326"/>
            <a:ext cx="202874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800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Physical and Chemical Changes</vt:lpstr>
      <vt:lpstr>Physical Changes</vt:lpstr>
      <vt:lpstr>Changing Shape</vt:lpstr>
      <vt:lpstr>Dissolving</vt:lpstr>
      <vt:lpstr>Vocab Check</vt:lpstr>
      <vt:lpstr>Changing State</vt:lpstr>
      <vt:lpstr>Changing State</vt:lpstr>
      <vt:lpstr>Changing State</vt:lpstr>
      <vt:lpstr>Chemical Changes</vt:lpstr>
      <vt:lpstr>Signs of Chemical Changes</vt:lpstr>
      <vt:lpstr>Energy</vt:lpstr>
      <vt:lpstr>Odor</vt:lpstr>
      <vt:lpstr>Gases or Solids</vt:lpstr>
      <vt:lpstr>Not Easily Reversed</vt:lpstr>
      <vt:lpstr>Chemical vs Physical Change</vt:lpstr>
      <vt:lpstr>PowerPoint Presentation</vt:lpstr>
      <vt:lpstr>Conservation of Mass</vt:lpstr>
      <vt:lpstr>Conservation of Mass</vt:lpstr>
      <vt:lpstr>What would happen to the mass if there was no stopper?</vt:lpstr>
      <vt:lpstr>Account For The Changes in Mass</vt:lpstr>
      <vt:lpstr>Describing Reactions</vt:lpstr>
      <vt:lpstr>Chemical Equations</vt:lpstr>
      <vt:lpstr>Chemical equations show products and reactants</vt:lpstr>
      <vt:lpstr>Understanding Chemical Equations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Andrew McLean</dc:creator>
  <cp:lastModifiedBy>Andrew McLean</cp:lastModifiedBy>
  <cp:revision>45</cp:revision>
  <dcterms:created xsi:type="dcterms:W3CDTF">2014-10-03T15:44:49Z</dcterms:created>
  <dcterms:modified xsi:type="dcterms:W3CDTF">2015-12-11T15:41:36Z</dcterms:modified>
</cp:coreProperties>
</file>