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F748-6989-2548-9A58-DADA406A9146}" type="datetimeFigureOut">
              <a:rPr lang="en-US" smtClean="0"/>
              <a:pPr/>
              <a:t>6/7/10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7813-C959-8045-8260-5B8FCFDB55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F748-6989-2548-9A58-DADA406A9146}" type="datetimeFigureOut">
              <a:rPr lang="en-US" smtClean="0"/>
              <a:pPr/>
              <a:t>6/7/10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7813-C959-8045-8260-5B8FCFDB55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F748-6989-2548-9A58-DADA406A9146}" type="datetimeFigureOut">
              <a:rPr lang="en-US" smtClean="0"/>
              <a:pPr/>
              <a:t>6/7/10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7813-C959-8045-8260-5B8FCFDB55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F748-6989-2548-9A58-DADA406A9146}" type="datetimeFigureOut">
              <a:rPr lang="en-US" smtClean="0"/>
              <a:pPr/>
              <a:t>6/7/10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7813-C959-8045-8260-5B8FCFDB55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F748-6989-2548-9A58-DADA406A9146}" type="datetimeFigureOut">
              <a:rPr lang="en-US" smtClean="0"/>
              <a:pPr/>
              <a:t>6/7/10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7813-C959-8045-8260-5B8FCFDB55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F748-6989-2548-9A58-DADA406A9146}" type="datetimeFigureOut">
              <a:rPr lang="en-US" smtClean="0"/>
              <a:pPr/>
              <a:t>6/7/10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7813-C959-8045-8260-5B8FCFDB55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F748-6989-2548-9A58-DADA406A9146}" type="datetimeFigureOut">
              <a:rPr lang="en-US" smtClean="0"/>
              <a:pPr/>
              <a:t>6/7/10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7813-C959-8045-8260-5B8FCFDB55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F748-6989-2548-9A58-DADA406A9146}" type="datetimeFigureOut">
              <a:rPr lang="en-US" smtClean="0"/>
              <a:pPr/>
              <a:t>6/7/10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7813-C959-8045-8260-5B8FCFDB55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F748-6989-2548-9A58-DADA406A9146}" type="datetimeFigureOut">
              <a:rPr lang="en-US" smtClean="0"/>
              <a:pPr/>
              <a:t>6/7/10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7813-C959-8045-8260-5B8FCFDB55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F748-6989-2548-9A58-DADA406A9146}" type="datetimeFigureOut">
              <a:rPr lang="en-US" smtClean="0"/>
              <a:pPr/>
              <a:t>6/7/10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7813-C959-8045-8260-5B8FCFDB55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F748-6989-2548-9A58-DADA406A9146}" type="datetimeFigureOut">
              <a:rPr lang="en-US" smtClean="0"/>
              <a:pPr/>
              <a:t>6/7/10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7813-C959-8045-8260-5B8FCFDB55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DF748-6989-2548-9A58-DADA406A9146}" type="datetimeFigureOut">
              <a:rPr lang="en-US" smtClean="0"/>
              <a:pPr/>
              <a:t>6/7/10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F7813-C959-8045-8260-5B8FCFDB55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3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halkboard"/>
                <a:cs typeface="Chalkboard"/>
              </a:rPr>
              <a:t>Acids and Bases</a:t>
            </a:r>
            <a:endParaRPr lang="en-US" sz="5400" dirty="0">
              <a:latin typeface="Chalkboard"/>
              <a:cs typeface="Chalkboar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Chapter 18</a:t>
            </a:r>
            <a:endParaRPr lang="en-US" dirty="0">
              <a:latin typeface="Chalkboard"/>
              <a:cs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halkboard"/>
                <a:cs typeface="Chalkboard"/>
              </a:rPr>
              <a:t>Acid and Base Titration</a:t>
            </a:r>
            <a:endParaRPr lang="en-US" b="1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4" y="1600200"/>
            <a:ext cx="5690514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When an acid and a base are combined to form a salt and water, the reaction is considered a neutralizing reaction.</a:t>
            </a:r>
          </a:p>
          <a:p>
            <a:r>
              <a:rPr lang="en-US" dirty="0" smtClean="0">
                <a:latin typeface="Chalkboard"/>
                <a:cs typeface="Chalkboard"/>
              </a:rPr>
              <a:t>A salt is an ionic compound made up of a </a:t>
            </a:r>
            <a:r>
              <a:rPr lang="en-US" dirty="0" err="1" smtClean="0">
                <a:latin typeface="Chalkboard"/>
                <a:cs typeface="Chalkboard"/>
              </a:rPr>
              <a:t>cation</a:t>
            </a:r>
            <a:r>
              <a:rPr lang="en-US" dirty="0" smtClean="0">
                <a:latin typeface="Chalkboard"/>
                <a:cs typeface="Chalkboard"/>
              </a:rPr>
              <a:t> from a base and an anion from an acid.</a:t>
            </a:r>
          </a:p>
          <a:p>
            <a:pPr>
              <a:buNone/>
            </a:pPr>
            <a:endParaRPr lang="en-US" dirty="0" smtClean="0">
              <a:latin typeface="Chalkboard"/>
              <a:cs typeface="Chalkboar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913568"/>
            <a:ext cx="3429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halkboard"/>
                <a:cs typeface="Chalkboard"/>
              </a:rPr>
              <a:t>Acid and Base Titration</a:t>
            </a:r>
            <a:endParaRPr lang="en-US" b="1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4" y="1302948"/>
            <a:ext cx="9061526" cy="555505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Titration is a method for determining the concentration of a solution by reacting a known volume of that solution with a solution of known concentration.</a:t>
            </a:r>
          </a:p>
          <a:p>
            <a:r>
              <a:rPr lang="en-US" dirty="0" smtClean="0">
                <a:latin typeface="Chalkboard"/>
                <a:cs typeface="Chalkboard"/>
              </a:rPr>
              <a:t>The known concentration solution is called the </a:t>
            </a:r>
            <a:r>
              <a:rPr lang="en-US" dirty="0" err="1" smtClean="0">
                <a:latin typeface="Chalkboard"/>
                <a:cs typeface="Chalkboard"/>
              </a:rPr>
              <a:t>titrant</a:t>
            </a:r>
            <a:r>
              <a:rPr lang="en-US" dirty="0" smtClean="0">
                <a:latin typeface="Chalkboard"/>
                <a:cs typeface="Chalkboard"/>
              </a:rPr>
              <a:t>.</a:t>
            </a:r>
          </a:p>
          <a:p>
            <a:r>
              <a:rPr lang="en-US" dirty="0" smtClean="0">
                <a:latin typeface="Chalkboard"/>
                <a:cs typeface="Chalkboard"/>
              </a:rPr>
              <a:t>This process of adding acid and base continues until the equivalence point when the number of moles of H</a:t>
            </a:r>
            <a:r>
              <a:rPr lang="en-US" baseline="30000" dirty="0" smtClean="0">
                <a:latin typeface="Chalkboard"/>
                <a:cs typeface="Chalkboard"/>
              </a:rPr>
              <a:t>+</a:t>
            </a:r>
            <a:r>
              <a:rPr lang="en-US" dirty="0" smtClean="0">
                <a:latin typeface="Chalkboard"/>
                <a:cs typeface="Chalkboard"/>
              </a:rPr>
              <a:t> and OH</a:t>
            </a:r>
            <a:r>
              <a:rPr lang="en-US" baseline="30000" dirty="0" smtClean="0">
                <a:latin typeface="Chalkboard"/>
                <a:cs typeface="Chalkboard"/>
              </a:rPr>
              <a:t>-</a:t>
            </a:r>
            <a:r>
              <a:rPr lang="en-US" dirty="0" smtClean="0">
                <a:latin typeface="Chalkboard"/>
                <a:cs typeface="Chalkboard"/>
              </a:rPr>
              <a:t> are the same.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halkboard"/>
                <a:cs typeface="Chalkboard"/>
              </a:rPr>
              <a:t>Properties of Acids</a:t>
            </a:r>
            <a:endParaRPr lang="en-US" b="1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4" y="1600200"/>
            <a:ext cx="512146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halkboard"/>
                <a:cs typeface="Chalkboard"/>
              </a:rPr>
              <a:t>Taste Sour (Ex. Carbonic acid in soda)</a:t>
            </a:r>
          </a:p>
          <a:p>
            <a:r>
              <a:rPr lang="en-US" dirty="0" smtClean="0">
                <a:latin typeface="Chalkboard"/>
                <a:cs typeface="Chalkboard"/>
              </a:rPr>
              <a:t>Conductor of electricity</a:t>
            </a:r>
          </a:p>
          <a:p>
            <a:r>
              <a:rPr lang="en-US" dirty="0" smtClean="0">
                <a:latin typeface="Chalkboard"/>
                <a:cs typeface="Chalkboard"/>
              </a:rPr>
              <a:t>Turns blue litmus paper red</a:t>
            </a:r>
          </a:p>
          <a:p>
            <a:r>
              <a:rPr lang="en-US" dirty="0" smtClean="0">
                <a:latin typeface="Chalkboard"/>
                <a:cs typeface="Chalkboard"/>
              </a:rPr>
              <a:t>Corrosive to metals </a:t>
            </a:r>
            <a:r>
              <a:rPr lang="en-US" sz="2400" dirty="0" smtClean="0">
                <a:latin typeface="Chalkboard"/>
                <a:cs typeface="Chalkboard"/>
              </a:rPr>
              <a:t>(zinc &amp; magnesium labs)</a:t>
            </a:r>
          </a:p>
          <a:p>
            <a:r>
              <a:rPr lang="en-US" dirty="0" smtClean="0">
                <a:latin typeface="Chalkboard"/>
                <a:cs typeface="Chalkboard"/>
              </a:rPr>
              <a:t>Causes limestone erosion in caves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698" y="1891319"/>
            <a:ext cx="3937889" cy="3906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439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halkboard"/>
                <a:cs typeface="Chalkboard"/>
              </a:rPr>
              <a:t>Properties of Bases</a:t>
            </a:r>
            <a:endParaRPr lang="en-US" b="1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90" y="1600200"/>
            <a:ext cx="461839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halkboard"/>
                <a:cs typeface="Chalkboard"/>
              </a:rPr>
              <a:t>Taste bitter</a:t>
            </a:r>
          </a:p>
          <a:p>
            <a:r>
              <a:rPr lang="en-US" dirty="0" smtClean="0">
                <a:latin typeface="Chalkboard"/>
                <a:cs typeface="Chalkboard"/>
              </a:rPr>
              <a:t>Feel slippery (soap)</a:t>
            </a:r>
          </a:p>
          <a:p>
            <a:r>
              <a:rPr lang="en-US" dirty="0" smtClean="0">
                <a:latin typeface="Chalkboard"/>
                <a:cs typeface="Chalkboard"/>
              </a:rPr>
              <a:t>Conductor of electricity</a:t>
            </a:r>
          </a:p>
          <a:p>
            <a:r>
              <a:rPr lang="en-US" dirty="0" smtClean="0">
                <a:latin typeface="Chalkboard"/>
                <a:cs typeface="Chalkboard"/>
              </a:rPr>
              <a:t>Turns red litmus paper blue</a:t>
            </a:r>
          </a:p>
          <a:p>
            <a:r>
              <a:rPr lang="en-US" dirty="0" smtClean="0">
                <a:latin typeface="Chalkboard"/>
                <a:cs typeface="Chalkboard"/>
              </a:rPr>
              <a:t>Is the active ingredient in cleaning products</a:t>
            </a:r>
          </a:p>
          <a:p>
            <a:endParaRPr lang="en-US" dirty="0" smtClean="0">
              <a:latin typeface="Chalkboard"/>
              <a:cs typeface="Chalkboar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851" y="2489237"/>
            <a:ext cx="4626802" cy="2359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halkboard"/>
                <a:cs typeface="Chalkboard"/>
              </a:rPr>
              <a:t>Chemical Solutions</a:t>
            </a:r>
            <a:endParaRPr lang="en-US" b="1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34" y="964841"/>
            <a:ext cx="5121464" cy="589315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An acidic solution contains more hydrogen ions (H</a:t>
            </a:r>
            <a:r>
              <a:rPr lang="en-US" baseline="30000" dirty="0" smtClean="0">
                <a:latin typeface="Chalkboard"/>
                <a:cs typeface="Chalkboard"/>
              </a:rPr>
              <a:t>+</a:t>
            </a:r>
            <a:r>
              <a:rPr lang="en-US" dirty="0" smtClean="0">
                <a:latin typeface="Chalkboard"/>
                <a:cs typeface="Chalkboard"/>
              </a:rPr>
              <a:t>) than hydroxide ions (OH</a:t>
            </a:r>
            <a:r>
              <a:rPr lang="en-US" baseline="30000" dirty="0" smtClean="0">
                <a:latin typeface="Chalkboard"/>
                <a:cs typeface="Chalkboard"/>
              </a:rPr>
              <a:t>-</a:t>
            </a:r>
            <a:r>
              <a:rPr lang="en-US" dirty="0" smtClean="0">
                <a:latin typeface="Chalkboard"/>
                <a:cs typeface="Chalkboard"/>
              </a:rPr>
              <a:t>) in a water solution</a:t>
            </a:r>
          </a:p>
          <a:p>
            <a:r>
              <a:rPr lang="en-US" dirty="0" smtClean="0">
                <a:latin typeface="Chalkboard"/>
                <a:cs typeface="Chalkboard"/>
              </a:rPr>
              <a:t>A basic solution contains more hydroxide ions than hydrogen ions</a:t>
            </a:r>
          </a:p>
          <a:p>
            <a:r>
              <a:rPr lang="en-US" dirty="0" smtClean="0">
                <a:latin typeface="Chalkboard"/>
                <a:cs typeface="Chalkboard"/>
              </a:rPr>
              <a:t>A neutral solution contains equal concentrations of both</a:t>
            </a:r>
          </a:p>
          <a:p>
            <a:endParaRPr lang="en-US" dirty="0" smtClean="0">
              <a:latin typeface="Chalkboard"/>
              <a:cs typeface="Chalkboard"/>
            </a:endParaRPr>
          </a:p>
          <a:p>
            <a:endParaRPr lang="en-US" dirty="0" smtClean="0">
              <a:latin typeface="Chalkboard"/>
              <a:cs typeface="Chalkboard"/>
            </a:endParaRPr>
          </a:p>
          <a:p>
            <a:endParaRPr lang="en-US" dirty="0" smtClean="0">
              <a:latin typeface="Chalkboard"/>
              <a:cs typeface="Chalkboard"/>
            </a:endParaRPr>
          </a:p>
          <a:p>
            <a:endParaRPr lang="en-US" dirty="0" smtClean="0">
              <a:latin typeface="Chalkboard"/>
              <a:cs typeface="Chalkboar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698" y="1461122"/>
            <a:ext cx="3704758" cy="4939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"/>
            <a:ext cx="8229600" cy="978070"/>
          </a:xfrm>
        </p:spPr>
        <p:txBody>
          <a:bodyPr/>
          <a:lstStyle/>
          <a:p>
            <a:r>
              <a:rPr lang="en-US" b="1" dirty="0" smtClean="0">
                <a:latin typeface="Chalkboard"/>
                <a:cs typeface="Chalkboard"/>
              </a:rPr>
              <a:t>Arrhenius Model</a:t>
            </a:r>
            <a:endParaRPr lang="en-US" b="1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34" y="1591575"/>
            <a:ext cx="9087766" cy="472524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halkboard"/>
                <a:cs typeface="Chalkboard"/>
              </a:rPr>
              <a:t>States that an acid is a substance that contains hydrogen and ionizes to produce hydrogen ions in  aqueous solutions.</a:t>
            </a:r>
          </a:p>
          <a:p>
            <a:r>
              <a:rPr lang="en-US" dirty="0" err="1" smtClean="0">
                <a:latin typeface="Chalkboard"/>
                <a:cs typeface="Chalkboard"/>
              </a:rPr>
              <a:t>HCl</a:t>
            </a:r>
            <a:r>
              <a:rPr lang="en-US" baseline="-25000" dirty="0" err="1" smtClean="0">
                <a:latin typeface="Chalkboard"/>
                <a:cs typeface="Chalkboard"/>
              </a:rPr>
              <a:t>(g</a:t>
            </a:r>
            <a:r>
              <a:rPr lang="en-US" baseline="-25000" dirty="0" smtClean="0">
                <a:latin typeface="Chalkboard"/>
                <a:cs typeface="Chalkboard"/>
              </a:rPr>
              <a:t>)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  <a:sym typeface="Wingdings"/>
              </a:rPr>
              <a:t></a:t>
            </a:r>
            <a:r>
              <a:rPr lang="en-US" dirty="0" smtClean="0">
                <a:latin typeface="Chalkboard"/>
                <a:cs typeface="Chalkboard"/>
                <a:sym typeface="Wingdings"/>
              </a:rPr>
              <a:t> </a:t>
            </a:r>
            <a:r>
              <a:rPr lang="en-US" dirty="0" err="1" smtClean="0">
                <a:latin typeface="Chalkboard"/>
                <a:cs typeface="Chalkboard"/>
                <a:sym typeface="Wingdings"/>
              </a:rPr>
              <a:t>H</a:t>
            </a:r>
            <a:r>
              <a:rPr lang="en-US" baseline="30000" dirty="0" err="1" smtClean="0">
                <a:latin typeface="Chalkboard"/>
                <a:cs typeface="Chalkboard"/>
                <a:sym typeface="Wingdings"/>
              </a:rPr>
              <a:t>+</a:t>
            </a:r>
            <a:r>
              <a:rPr lang="en-US" baseline="-25000" dirty="0" err="1" smtClean="0">
                <a:latin typeface="Chalkboard"/>
                <a:cs typeface="Chalkboard"/>
                <a:sym typeface="Wingdings"/>
              </a:rPr>
              <a:t>(aq</a:t>
            </a:r>
            <a:r>
              <a:rPr lang="en-US" baseline="-25000" dirty="0" smtClean="0">
                <a:latin typeface="Chalkboard"/>
                <a:cs typeface="Chalkboard"/>
                <a:sym typeface="Wingdings"/>
              </a:rPr>
              <a:t>)</a:t>
            </a:r>
            <a:r>
              <a:rPr lang="en-US" dirty="0" smtClean="0">
                <a:latin typeface="Chalkboard"/>
                <a:cs typeface="Chalkboard"/>
                <a:sym typeface="Wingdings"/>
              </a:rPr>
              <a:t> + </a:t>
            </a:r>
            <a:r>
              <a:rPr lang="en-US" dirty="0" err="1" smtClean="0">
                <a:latin typeface="Chalkboard"/>
                <a:cs typeface="Chalkboard"/>
                <a:sym typeface="Wingdings"/>
              </a:rPr>
              <a:t>Cl</a:t>
            </a:r>
            <a:r>
              <a:rPr lang="en-US" baseline="30000" dirty="0" err="1" smtClean="0">
                <a:latin typeface="Chalkboard"/>
                <a:cs typeface="Chalkboard"/>
                <a:sym typeface="Wingdings"/>
              </a:rPr>
              <a:t>-</a:t>
            </a:r>
            <a:r>
              <a:rPr lang="en-US" baseline="-25000" dirty="0" err="1" smtClean="0">
                <a:latin typeface="Chalkboard"/>
                <a:cs typeface="Chalkboard"/>
                <a:sym typeface="Wingdings"/>
              </a:rPr>
              <a:t>(aq</a:t>
            </a:r>
            <a:r>
              <a:rPr lang="en-US" baseline="-25000" dirty="0" smtClean="0">
                <a:latin typeface="Chalkboard"/>
                <a:cs typeface="Chalkboard"/>
                <a:sym typeface="Wingdings"/>
              </a:rPr>
              <a:t>)</a:t>
            </a:r>
          </a:p>
          <a:p>
            <a:endParaRPr lang="en-US" dirty="0" smtClean="0">
              <a:latin typeface="Chalkboard"/>
              <a:cs typeface="Chalkboard"/>
              <a:sym typeface="Wingdings"/>
            </a:endParaRPr>
          </a:p>
          <a:p>
            <a:r>
              <a:rPr lang="en-US" dirty="0" smtClean="0">
                <a:latin typeface="Chalkboard"/>
                <a:cs typeface="Chalkboard"/>
                <a:sym typeface="Wingdings"/>
              </a:rPr>
              <a:t>States that a base is a substance that contains a hydroxide group and dissociates to produce a hydroxide ion in aqueous solutions.</a:t>
            </a:r>
          </a:p>
          <a:p>
            <a:r>
              <a:rPr lang="en-US" dirty="0" err="1" smtClean="0">
                <a:latin typeface="Chalkboard"/>
                <a:cs typeface="Chalkboard"/>
                <a:sym typeface="Wingdings"/>
              </a:rPr>
              <a:t>NaOH</a:t>
            </a:r>
            <a:r>
              <a:rPr lang="en-US" baseline="-25000" dirty="0" err="1" smtClean="0">
                <a:latin typeface="Chalkboard"/>
                <a:cs typeface="Chalkboard"/>
                <a:sym typeface="Wingdings"/>
              </a:rPr>
              <a:t>(</a:t>
            </a:r>
            <a:r>
              <a:rPr lang="en-US" baseline="-25000" dirty="0" err="1" smtClean="0">
                <a:latin typeface="Chalkboard"/>
                <a:cs typeface="Chalkboard"/>
                <a:sym typeface="Wingdings"/>
              </a:rPr>
              <a:t>s</a:t>
            </a:r>
            <a:r>
              <a:rPr lang="en-US" baseline="-25000" dirty="0" smtClean="0">
                <a:latin typeface="Chalkboard"/>
                <a:cs typeface="Chalkboard"/>
                <a:sym typeface="Wingdings"/>
              </a:rPr>
              <a:t>)</a:t>
            </a:r>
            <a:r>
              <a:rPr lang="en-US" dirty="0" smtClean="0">
                <a:latin typeface="Chalkboard"/>
                <a:cs typeface="Chalkboard"/>
                <a:sym typeface="Wingdings"/>
              </a:rPr>
              <a:t> </a:t>
            </a:r>
            <a:r>
              <a:rPr lang="en-US" dirty="0" err="1" smtClean="0">
                <a:latin typeface="Chalkboard"/>
                <a:cs typeface="Chalkboard"/>
                <a:sym typeface="Wingdings"/>
              </a:rPr>
              <a:t></a:t>
            </a:r>
            <a:r>
              <a:rPr lang="en-US" dirty="0" smtClean="0">
                <a:latin typeface="Chalkboard"/>
                <a:cs typeface="Chalkboard"/>
                <a:sym typeface="Wingdings"/>
              </a:rPr>
              <a:t> </a:t>
            </a:r>
            <a:r>
              <a:rPr lang="en-US" dirty="0" err="1" smtClean="0">
                <a:latin typeface="Chalkboard"/>
                <a:cs typeface="Chalkboard"/>
                <a:sym typeface="Wingdings"/>
              </a:rPr>
              <a:t>Na</a:t>
            </a:r>
            <a:r>
              <a:rPr lang="en-US" baseline="30000" dirty="0" err="1" smtClean="0">
                <a:latin typeface="Chalkboard"/>
                <a:cs typeface="Chalkboard"/>
                <a:sym typeface="Wingdings"/>
              </a:rPr>
              <a:t>+</a:t>
            </a:r>
            <a:r>
              <a:rPr lang="en-US" baseline="-25000" dirty="0" err="1" smtClean="0">
                <a:latin typeface="Chalkboard"/>
                <a:cs typeface="Chalkboard"/>
                <a:sym typeface="Wingdings"/>
              </a:rPr>
              <a:t>(aq</a:t>
            </a:r>
            <a:r>
              <a:rPr lang="en-US" baseline="-25000" dirty="0" smtClean="0">
                <a:latin typeface="Chalkboard"/>
                <a:cs typeface="Chalkboard"/>
                <a:sym typeface="Wingdings"/>
              </a:rPr>
              <a:t>)</a:t>
            </a:r>
            <a:r>
              <a:rPr lang="en-US" dirty="0" smtClean="0">
                <a:latin typeface="Chalkboard"/>
                <a:cs typeface="Chalkboard"/>
                <a:sym typeface="Wingdings"/>
              </a:rPr>
              <a:t> + OH</a:t>
            </a:r>
            <a:r>
              <a:rPr lang="en-US" baseline="30000" dirty="0" smtClean="0">
                <a:latin typeface="Chalkboard"/>
                <a:cs typeface="Chalkboard"/>
                <a:sym typeface="Wingdings"/>
              </a:rPr>
              <a:t>-</a:t>
            </a:r>
            <a:r>
              <a:rPr lang="en-US" baseline="-25000" dirty="0" smtClean="0">
                <a:latin typeface="Chalkboard"/>
                <a:cs typeface="Chalkboard"/>
                <a:sym typeface="Wingdings"/>
              </a:rPr>
              <a:t>(</a:t>
            </a:r>
            <a:r>
              <a:rPr lang="en-US" baseline="-25000" dirty="0" err="1" smtClean="0">
                <a:latin typeface="Chalkboard"/>
                <a:cs typeface="Chalkboard"/>
                <a:sym typeface="Wingdings"/>
              </a:rPr>
              <a:t>aq</a:t>
            </a:r>
            <a:r>
              <a:rPr lang="en-US" baseline="-25000" dirty="0" smtClean="0">
                <a:latin typeface="Chalkboard"/>
                <a:cs typeface="Chalkboard"/>
                <a:sym typeface="Wingdings"/>
              </a:rPr>
              <a:t>)</a:t>
            </a:r>
            <a:endParaRPr lang="en-US" baseline="-25000" dirty="0" smtClean="0">
              <a:latin typeface="Chalkboard"/>
              <a:cs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halkboard"/>
                <a:cs typeface="Chalkboard"/>
              </a:rPr>
              <a:t>Arrhenius Model</a:t>
            </a:r>
            <a:endParaRPr lang="en-US" b="1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4" y="1600200"/>
            <a:ext cx="4662672" cy="503823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There is a problem with the model</a:t>
            </a:r>
          </a:p>
          <a:p>
            <a:r>
              <a:rPr lang="en-US" dirty="0" smtClean="0">
                <a:latin typeface="Chalkboard"/>
                <a:cs typeface="Chalkboard"/>
              </a:rPr>
              <a:t>Ammonia (NH</a:t>
            </a:r>
            <a:r>
              <a:rPr lang="en-US" baseline="-25000" dirty="0" smtClean="0">
                <a:latin typeface="Chalkboard"/>
                <a:cs typeface="Chalkboard"/>
              </a:rPr>
              <a:t>3</a:t>
            </a:r>
            <a:r>
              <a:rPr lang="en-US" dirty="0" smtClean="0">
                <a:latin typeface="Chalkboard"/>
                <a:cs typeface="Chalkboard"/>
              </a:rPr>
              <a:t>) and Sodium Carbonate (Na</a:t>
            </a:r>
            <a:r>
              <a:rPr lang="en-US" baseline="-25000" dirty="0" smtClean="0">
                <a:latin typeface="Chalkboard"/>
                <a:cs typeface="Chalkboard"/>
              </a:rPr>
              <a:t>2</a:t>
            </a:r>
            <a:r>
              <a:rPr lang="en-US" dirty="0" smtClean="0">
                <a:latin typeface="Chalkboard"/>
                <a:cs typeface="Chalkboard"/>
              </a:rPr>
              <a:t>CO</a:t>
            </a:r>
            <a:r>
              <a:rPr lang="en-US" baseline="-25000" dirty="0" smtClean="0">
                <a:latin typeface="Chalkboard"/>
                <a:cs typeface="Chalkboard"/>
              </a:rPr>
              <a:t>3</a:t>
            </a:r>
            <a:r>
              <a:rPr lang="en-US" dirty="0" smtClean="0">
                <a:latin typeface="Chalkboard"/>
                <a:cs typeface="Chalkboard"/>
              </a:rPr>
              <a:t>) are both well-known bases and produce OH</a:t>
            </a:r>
            <a:r>
              <a:rPr lang="en-US" baseline="30000" dirty="0" smtClean="0">
                <a:latin typeface="Chalkboard"/>
                <a:cs typeface="Chalkboard"/>
              </a:rPr>
              <a:t>-</a:t>
            </a:r>
            <a:r>
              <a:rPr lang="en-US" dirty="0" smtClean="0">
                <a:latin typeface="Chalkboard"/>
                <a:cs typeface="Chalkboard"/>
              </a:rPr>
              <a:t> ions, but neither contains a hydroxide group.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146" y="1833374"/>
            <a:ext cx="4398853" cy="29672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1840" y="4914914"/>
            <a:ext cx="40792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Lake </a:t>
            </a:r>
            <a:r>
              <a:rPr lang="en-US" dirty="0" err="1" smtClean="0"/>
              <a:t>Natron</a:t>
            </a:r>
            <a:r>
              <a:rPr lang="en-US" dirty="0" smtClean="0"/>
              <a:t> in Africa is naturally basic.  Erosion of volcanic rocks carries sodium carbonate into the lake and evaporation causes the base to become concentrated and leave a white crust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latin typeface="Chalkboard"/>
                <a:cs typeface="Chalkboard"/>
              </a:rPr>
              <a:t>Brønsted</a:t>
            </a:r>
            <a:r>
              <a:rPr lang="en-US" b="1" dirty="0" smtClean="0">
                <a:latin typeface="Chalkboard"/>
                <a:cs typeface="Chalkboard"/>
              </a:rPr>
              <a:t>-Lowry Model</a:t>
            </a:r>
            <a:endParaRPr lang="en-US" b="1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3" y="1286455"/>
            <a:ext cx="8766691" cy="557154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halkboard"/>
                <a:cs typeface="Chalkboard"/>
              </a:rPr>
              <a:t>An acid is a hydrogen ion donor and a base is a hydrogen ion acceptor.</a:t>
            </a:r>
          </a:p>
          <a:p>
            <a:pPr>
              <a:spcBef>
                <a:spcPts val="768"/>
              </a:spcBef>
            </a:pPr>
            <a:r>
              <a:rPr lang="en-US" dirty="0" err="1" smtClean="0">
                <a:latin typeface="Chalkboard"/>
                <a:cs typeface="Chalkboard"/>
              </a:rPr>
              <a:t>HX</a:t>
            </a:r>
            <a:r>
              <a:rPr lang="en-US" baseline="-25000" dirty="0" err="1" smtClean="0">
                <a:latin typeface="Chalkboard"/>
                <a:cs typeface="Chalkboard"/>
              </a:rPr>
              <a:t>(aq</a:t>
            </a:r>
            <a:r>
              <a:rPr lang="en-US" baseline="-25000" dirty="0" smtClean="0">
                <a:latin typeface="Chalkboard"/>
                <a:cs typeface="Chalkboard"/>
              </a:rPr>
              <a:t>)</a:t>
            </a:r>
            <a:r>
              <a:rPr lang="en-US" dirty="0" smtClean="0">
                <a:latin typeface="Chalkboard"/>
                <a:cs typeface="Chalkboard"/>
              </a:rPr>
              <a:t> + H</a:t>
            </a:r>
            <a:r>
              <a:rPr lang="en-US" baseline="-25000" dirty="0" smtClean="0">
                <a:latin typeface="Chalkboard"/>
                <a:cs typeface="Chalkboard"/>
              </a:rPr>
              <a:t>2</a:t>
            </a:r>
            <a:r>
              <a:rPr lang="en-US" dirty="0" smtClean="0">
                <a:latin typeface="Chalkboard"/>
                <a:cs typeface="Chalkboard"/>
              </a:rPr>
              <a:t>O</a:t>
            </a:r>
            <a:r>
              <a:rPr lang="en-US" baseline="-25000" dirty="0" smtClean="0">
                <a:latin typeface="Chalkboard"/>
                <a:cs typeface="Chalkboard"/>
              </a:rPr>
              <a:t>(l)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 err="1" smtClean="0">
                <a:latin typeface="Chalkboard"/>
                <a:cs typeface="Chalkboard"/>
                <a:sym typeface="Wingdings"/>
              </a:rPr>
              <a:t></a:t>
            </a:r>
            <a:r>
              <a:rPr lang="en-US" dirty="0" smtClean="0">
                <a:latin typeface="Chalkboard"/>
                <a:cs typeface="Chalkboard"/>
                <a:sym typeface="Wingdings"/>
              </a:rPr>
              <a:t> </a:t>
            </a:r>
            <a:r>
              <a:rPr lang="en-US" dirty="0" smtClean="0">
                <a:latin typeface="Chalkboard"/>
                <a:cs typeface="Chalkboard"/>
              </a:rPr>
              <a:t>H</a:t>
            </a:r>
            <a:r>
              <a:rPr lang="en-US" baseline="-25000" dirty="0" smtClean="0">
                <a:latin typeface="Chalkboard"/>
                <a:cs typeface="Chalkboard"/>
              </a:rPr>
              <a:t>3</a:t>
            </a:r>
            <a:r>
              <a:rPr lang="en-US" dirty="0" smtClean="0">
                <a:latin typeface="Chalkboard"/>
                <a:cs typeface="Chalkboard"/>
              </a:rPr>
              <a:t>O</a:t>
            </a:r>
            <a:r>
              <a:rPr lang="en-US" baseline="30000" dirty="0" smtClean="0">
                <a:latin typeface="Chalkboard"/>
                <a:cs typeface="Chalkboard"/>
              </a:rPr>
              <a:t>+</a:t>
            </a:r>
            <a:r>
              <a:rPr lang="en-US" baseline="-25000" dirty="0" smtClean="0">
                <a:latin typeface="Chalkboard"/>
                <a:cs typeface="Chalkboard"/>
              </a:rPr>
              <a:t>(aq)</a:t>
            </a:r>
            <a:r>
              <a:rPr lang="en-US" dirty="0" smtClean="0">
                <a:latin typeface="Chalkboard"/>
                <a:cs typeface="Chalkboard"/>
              </a:rPr>
              <a:t> + X</a:t>
            </a:r>
            <a:r>
              <a:rPr lang="en-US" baseline="30000" dirty="0" smtClean="0">
                <a:latin typeface="Chalkboard"/>
                <a:cs typeface="Chalkboard"/>
              </a:rPr>
              <a:t>-</a:t>
            </a:r>
            <a:r>
              <a:rPr lang="en-US" baseline="-25000" dirty="0" smtClean="0">
                <a:latin typeface="Chalkboard"/>
                <a:cs typeface="Chalkboard"/>
              </a:rPr>
              <a:t>(</a:t>
            </a:r>
            <a:r>
              <a:rPr lang="en-US" baseline="-25000" dirty="0" err="1" smtClean="0">
                <a:latin typeface="Chalkboard"/>
                <a:cs typeface="Chalkboard"/>
              </a:rPr>
              <a:t>aq</a:t>
            </a:r>
            <a:r>
              <a:rPr lang="en-US" baseline="-25000" dirty="0" smtClean="0">
                <a:latin typeface="Chalkboard"/>
                <a:cs typeface="Chalkboard"/>
              </a:rPr>
              <a:t>)</a:t>
            </a:r>
          </a:p>
          <a:p>
            <a:r>
              <a:rPr lang="en-US" dirty="0" smtClean="0">
                <a:latin typeface="Chalkboard"/>
                <a:cs typeface="Chalkboard"/>
              </a:rPr>
              <a:t>A conjugate acid is the acid formed when a base accepts a hydrogen ion.</a:t>
            </a:r>
          </a:p>
          <a:p>
            <a:r>
              <a:rPr lang="en-US" dirty="0" smtClean="0">
                <a:latin typeface="Chalkboard"/>
                <a:cs typeface="Chalkboard"/>
              </a:rPr>
              <a:t>A conjugate base is the base formed when an acid donates a hydrogen ion</a:t>
            </a:r>
          </a:p>
          <a:p>
            <a:r>
              <a:rPr lang="en-US" dirty="0" smtClean="0">
                <a:latin typeface="Chalkboard"/>
                <a:cs typeface="Chalkboard"/>
              </a:rPr>
              <a:t>A conjugate acid-base pair consists of two substances related to each other by donating and accepting of a single hydrogen 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halkboard"/>
                <a:cs typeface="Chalkboard"/>
              </a:rPr>
              <a:t>The pH scale</a:t>
            </a:r>
            <a:endParaRPr lang="en-US" b="1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4" y="1302948"/>
            <a:ext cx="9061526" cy="55550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halkboard"/>
                <a:cs typeface="Chalkboard"/>
              </a:rPr>
              <a:t>The pH level of a </a:t>
            </a:r>
            <a:r>
              <a:rPr lang="en-US" dirty="0" smtClean="0">
                <a:latin typeface="Chalkboard"/>
                <a:cs typeface="Chalkboard"/>
              </a:rPr>
              <a:t>solution indicates the amount of H</a:t>
            </a:r>
            <a:r>
              <a:rPr lang="en-US" baseline="30000" dirty="0" smtClean="0">
                <a:latin typeface="Chalkboard"/>
                <a:cs typeface="Chalkboard"/>
              </a:rPr>
              <a:t>+</a:t>
            </a:r>
            <a:r>
              <a:rPr lang="en-US" dirty="0" smtClean="0">
                <a:latin typeface="Chalkboard"/>
                <a:cs typeface="Chalkboard"/>
              </a:rPr>
              <a:t> ions present within the solution.</a:t>
            </a:r>
          </a:p>
          <a:p>
            <a:r>
              <a:rPr lang="en-US" dirty="0" smtClean="0">
                <a:latin typeface="Chalkboard"/>
                <a:cs typeface="Chalkboard"/>
              </a:rPr>
              <a:t>pH = -log [H</a:t>
            </a:r>
            <a:r>
              <a:rPr lang="en-US" baseline="30000" dirty="0" smtClean="0">
                <a:latin typeface="Chalkboard"/>
                <a:cs typeface="Chalkboard"/>
              </a:rPr>
              <a:t>+</a:t>
            </a:r>
            <a:r>
              <a:rPr lang="en-US" dirty="0" smtClean="0">
                <a:latin typeface="Chalkboard"/>
                <a:cs typeface="Chalkboard"/>
              </a:rPr>
              <a:t>]</a:t>
            </a:r>
            <a:endParaRPr lang="en-US" dirty="0" smtClean="0">
              <a:latin typeface="Chalkboard"/>
              <a:cs typeface="Chalkboard"/>
            </a:endParaRPr>
          </a:p>
          <a:p>
            <a:r>
              <a:rPr lang="en-US" dirty="0" smtClean="0">
                <a:latin typeface="Chalkboard"/>
                <a:cs typeface="Chalkboard"/>
              </a:rPr>
              <a:t>The more H</a:t>
            </a:r>
            <a:r>
              <a:rPr lang="en-US" baseline="30000" dirty="0" smtClean="0">
                <a:latin typeface="Chalkboard"/>
                <a:cs typeface="Chalkboard"/>
              </a:rPr>
              <a:t>+</a:t>
            </a:r>
            <a:r>
              <a:rPr lang="en-US" dirty="0" smtClean="0">
                <a:latin typeface="Chalkboard"/>
                <a:cs typeface="Chalkboard"/>
              </a:rPr>
              <a:t> ions, the stronger the acid due to a complete ionization of the chemical</a:t>
            </a:r>
          </a:p>
          <a:p>
            <a:r>
              <a:rPr lang="en-US" dirty="0" smtClean="0">
                <a:latin typeface="Chalkboard"/>
                <a:cs typeface="Chalkboard"/>
              </a:rPr>
              <a:t>The </a:t>
            </a:r>
            <a:r>
              <a:rPr lang="en-US" dirty="0" err="1" smtClean="0">
                <a:latin typeface="Chalkboard"/>
                <a:cs typeface="Chalkboard"/>
              </a:rPr>
              <a:t>pOH</a:t>
            </a:r>
            <a:r>
              <a:rPr lang="en-US" dirty="0" smtClean="0">
                <a:latin typeface="Chalkboard"/>
                <a:cs typeface="Chalkboard"/>
              </a:rPr>
              <a:t> level of a solution indicates the amount of OH- ions present within the solution.</a:t>
            </a:r>
          </a:p>
          <a:p>
            <a:r>
              <a:rPr lang="en-US" dirty="0" err="1" smtClean="0">
                <a:latin typeface="Chalkboard"/>
                <a:cs typeface="Chalkboard"/>
              </a:rPr>
              <a:t>pOH</a:t>
            </a:r>
            <a:r>
              <a:rPr lang="en-US" dirty="0" smtClean="0">
                <a:latin typeface="Chalkboard"/>
                <a:cs typeface="Chalkboard"/>
              </a:rPr>
              <a:t> = -log [OH</a:t>
            </a:r>
            <a:r>
              <a:rPr lang="en-US" baseline="30000" dirty="0" smtClean="0">
                <a:latin typeface="Chalkboard"/>
                <a:cs typeface="Chalkboard"/>
              </a:rPr>
              <a:t>-</a:t>
            </a:r>
            <a:r>
              <a:rPr lang="en-US" dirty="0" smtClean="0">
                <a:latin typeface="Chalkboard"/>
                <a:cs typeface="Chalkboard"/>
              </a:rPr>
              <a:t>]</a:t>
            </a:r>
          </a:p>
          <a:p>
            <a:r>
              <a:rPr lang="en-US" dirty="0" smtClean="0">
                <a:latin typeface="Chalkboard"/>
                <a:cs typeface="Chalkboard"/>
              </a:rPr>
              <a:t>The more OH</a:t>
            </a:r>
            <a:r>
              <a:rPr lang="en-US" baseline="30000" dirty="0" smtClean="0">
                <a:latin typeface="Chalkboard"/>
                <a:cs typeface="Chalkboard"/>
              </a:rPr>
              <a:t>-</a:t>
            </a:r>
            <a:r>
              <a:rPr lang="en-US" dirty="0" smtClean="0">
                <a:latin typeface="Chalkboard"/>
                <a:cs typeface="Chalkboard"/>
              </a:rPr>
              <a:t> ions, the stronger the base due to a complete dissociation of the chemical into metal ions and OH</a:t>
            </a:r>
            <a:r>
              <a:rPr lang="en-US" baseline="30000" dirty="0" smtClean="0">
                <a:latin typeface="Chalkboard"/>
                <a:cs typeface="Chalkboard"/>
              </a:rPr>
              <a:t>-</a:t>
            </a:r>
            <a:r>
              <a:rPr lang="en-US" dirty="0" smtClean="0">
                <a:latin typeface="Chalkboard"/>
                <a:cs typeface="Chalkboard"/>
              </a:rPr>
              <a:t> 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halkboard"/>
                <a:cs typeface="Chalkboard"/>
              </a:rPr>
              <a:t>The pH scale</a:t>
            </a:r>
            <a:endParaRPr lang="en-US" b="1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29" y="4585063"/>
            <a:ext cx="9061526" cy="220181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The </a:t>
            </a:r>
            <a:r>
              <a:rPr lang="en-US" dirty="0" smtClean="0">
                <a:latin typeface="Chalkboard"/>
                <a:cs typeface="Chalkboard"/>
              </a:rPr>
              <a:t>higher the pH level, the lower the pH number, the stronger the acid.</a:t>
            </a:r>
          </a:p>
          <a:p>
            <a:r>
              <a:rPr lang="en-US" dirty="0" smtClean="0">
                <a:latin typeface="Chalkboard"/>
                <a:cs typeface="Chalkboard"/>
              </a:rPr>
              <a:t>The lower the pH level, the higher the pH number, the stronger the base.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021" y="1025298"/>
            <a:ext cx="7300631" cy="3559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130" y="106715"/>
            <a:ext cx="3406567" cy="6644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597</Words>
  <Application>Microsoft Macintosh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Acids and Bases</vt:lpstr>
      <vt:lpstr>Properties of Acids</vt:lpstr>
      <vt:lpstr>Properties of Bases</vt:lpstr>
      <vt:lpstr>Chemical Solutions</vt:lpstr>
      <vt:lpstr>Arrhenius Model</vt:lpstr>
      <vt:lpstr>Arrhenius Model</vt:lpstr>
      <vt:lpstr>Brønsted-Lowry Model</vt:lpstr>
      <vt:lpstr>The pH scale</vt:lpstr>
      <vt:lpstr>The pH scale</vt:lpstr>
      <vt:lpstr>Acid and Base Titration</vt:lpstr>
      <vt:lpstr>Acid and Base Titration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Acids and Bases</dc:title>
  <dc:creator>Karen Eknaian</dc:creator>
  <cp:lastModifiedBy>Karen Eknaian</cp:lastModifiedBy>
  <cp:revision>7</cp:revision>
  <dcterms:created xsi:type="dcterms:W3CDTF">2010-06-07T12:32:00Z</dcterms:created>
  <dcterms:modified xsi:type="dcterms:W3CDTF">2010-06-07T17:32:55Z</dcterms:modified>
</cp:coreProperties>
</file>