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5" r:id="rId4"/>
    <p:sldId id="258" r:id="rId5"/>
    <p:sldId id="260" r:id="rId6"/>
    <p:sldId id="261" r:id="rId7"/>
    <p:sldId id="262" r:id="rId8"/>
    <p:sldId id="263" r:id="rId9"/>
    <p:sldId id="276" r:id="rId10"/>
    <p:sldId id="274" r:id="rId11"/>
    <p:sldId id="264" r:id="rId12"/>
    <p:sldId id="265" r:id="rId13"/>
    <p:sldId id="266" r:id="rId14"/>
    <p:sldId id="277" r:id="rId15"/>
    <p:sldId id="268" r:id="rId16"/>
    <p:sldId id="267" r:id="rId17"/>
    <p:sldId id="269" r:id="rId18"/>
    <p:sldId id="270" r:id="rId19"/>
    <p:sldId id="272" r:id="rId20"/>
    <p:sldId id="271"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2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315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CB59-6562-054A-930E-F624DEA85897}"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45371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53569"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7553569"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0CB59-6562-054A-930E-F624DEA85897}"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125973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39113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0CB59-6562-054A-930E-F624DEA85897}"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22922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7543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0CB59-6562-054A-930E-F624DEA85897}"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111944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278687"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4056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0CB59-6562-054A-930E-F624DEA85897}"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271166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1887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9385" y="1600200"/>
            <a:ext cx="3741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0CB59-6562-054A-930E-F624DEA85897}"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123941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0CB59-6562-054A-930E-F624DEA85897}" type="datetimeFigureOut">
              <a:rPr lang="en-US" smtClean="0"/>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104265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0CB59-6562-054A-930E-F624DEA85897}" type="datetimeFigureOut">
              <a:rPr lang="en-US" smtClean="0"/>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235167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0CB59-6562-054A-930E-F624DEA85897}" type="datetimeFigureOut">
              <a:rPr lang="en-US" smtClean="0"/>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265542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44259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0CB59-6562-054A-930E-F624DEA85897}"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115793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0CB59-6562-054A-930E-F624DEA85897}"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C12B9-BDCB-BA42-BD91-EDA2F4F96611}" type="slidenum">
              <a:rPr lang="en-US" smtClean="0"/>
              <a:t>‹#›</a:t>
            </a:fld>
            <a:endParaRPr lang="en-US"/>
          </a:p>
        </p:txBody>
      </p:sp>
    </p:spTree>
    <p:extLst>
      <p:ext uri="{BB962C8B-B14F-4D97-AF65-F5344CB8AC3E}">
        <p14:creationId xmlns:p14="http://schemas.microsoft.com/office/powerpoint/2010/main" val="304654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0CB59-6562-054A-930E-F624DEA85897}" type="datetimeFigureOut">
              <a:rPr lang="en-US" smtClean="0"/>
              <a:t>5/22/2014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C12B9-BDCB-BA42-BD91-EDA2F4F96611}" type="slidenum">
              <a:rPr lang="en-US" smtClean="0"/>
              <a:t>‹#›</a:t>
            </a:fld>
            <a:endParaRPr lang="en-US"/>
          </a:p>
        </p:txBody>
      </p:sp>
      <p:pic>
        <p:nvPicPr>
          <p:cNvPr id="9" name="Picture 8"/>
          <p:cNvPicPr>
            <a:picLocks noChangeAspect="1"/>
          </p:cNvPicPr>
          <p:nvPr userDrawn="1"/>
        </p:nvPicPr>
        <p:blipFill>
          <a:blip r:embed="rId13"/>
          <a:stretch>
            <a:fillRect/>
          </a:stretch>
        </p:blipFill>
        <p:spPr>
          <a:xfrm>
            <a:off x="7994960" y="0"/>
            <a:ext cx="1151547" cy="1509936"/>
          </a:xfrm>
          <a:prstGeom prst="rect">
            <a:avLst/>
          </a:prstGeom>
        </p:spPr>
      </p:pic>
      <p:pic>
        <p:nvPicPr>
          <p:cNvPr id="10" name="Picture 9"/>
          <p:cNvPicPr>
            <a:picLocks noChangeAspect="1"/>
          </p:cNvPicPr>
          <p:nvPr userDrawn="1"/>
        </p:nvPicPr>
        <p:blipFill>
          <a:blip r:embed="rId14"/>
          <a:stretch>
            <a:fillRect/>
          </a:stretch>
        </p:blipFill>
        <p:spPr>
          <a:xfrm>
            <a:off x="7999974" y="5159881"/>
            <a:ext cx="1146533" cy="1428637"/>
          </a:xfrm>
          <a:prstGeom prst="rect">
            <a:avLst/>
          </a:prstGeom>
        </p:spPr>
      </p:pic>
      <p:pic>
        <p:nvPicPr>
          <p:cNvPr id="11" name="Picture 10"/>
          <p:cNvPicPr>
            <a:picLocks noChangeAspect="1"/>
          </p:cNvPicPr>
          <p:nvPr userDrawn="1"/>
        </p:nvPicPr>
        <p:blipFill>
          <a:blip r:embed="rId15"/>
          <a:stretch>
            <a:fillRect/>
          </a:stretch>
        </p:blipFill>
        <p:spPr>
          <a:xfrm>
            <a:off x="7999974" y="1771546"/>
            <a:ext cx="1149040" cy="1612219"/>
          </a:xfrm>
          <a:prstGeom prst="rect">
            <a:avLst/>
          </a:prstGeom>
        </p:spPr>
      </p:pic>
      <p:pic>
        <p:nvPicPr>
          <p:cNvPr id="13" name="Picture 12"/>
          <p:cNvPicPr>
            <a:picLocks noChangeAspect="1"/>
          </p:cNvPicPr>
          <p:nvPr userDrawn="1"/>
        </p:nvPicPr>
        <p:blipFill>
          <a:blip r:embed="rId16"/>
          <a:stretch>
            <a:fillRect/>
          </a:stretch>
        </p:blipFill>
        <p:spPr>
          <a:xfrm>
            <a:off x="7999974" y="3659016"/>
            <a:ext cx="1149040" cy="1261796"/>
          </a:xfrm>
          <a:prstGeom prst="rect">
            <a:avLst/>
          </a:prstGeom>
        </p:spPr>
      </p:pic>
      <p:sp>
        <p:nvSpPr>
          <p:cNvPr id="14" name="TextBox 13"/>
          <p:cNvSpPr txBox="1"/>
          <p:nvPr userDrawn="1"/>
        </p:nvSpPr>
        <p:spPr>
          <a:xfrm>
            <a:off x="7999974" y="1509936"/>
            <a:ext cx="1144026" cy="261610"/>
          </a:xfrm>
          <a:prstGeom prst="rect">
            <a:avLst/>
          </a:prstGeom>
          <a:noFill/>
        </p:spPr>
        <p:txBody>
          <a:bodyPr wrap="square" rtlCol="0">
            <a:spAutoFit/>
          </a:bodyPr>
          <a:lstStyle/>
          <a:p>
            <a:pPr algn="ctr"/>
            <a:r>
              <a:rPr lang="en-US" sz="1100" dirty="0" smtClean="0"/>
              <a:t>Mendel</a:t>
            </a:r>
            <a:endParaRPr lang="en-US" dirty="0"/>
          </a:p>
        </p:txBody>
      </p:sp>
      <p:sp>
        <p:nvSpPr>
          <p:cNvPr id="15" name="TextBox 14"/>
          <p:cNvSpPr txBox="1"/>
          <p:nvPr userDrawn="1"/>
        </p:nvSpPr>
        <p:spPr>
          <a:xfrm>
            <a:off x="7994960" y="3397406"/>
            <a:ext cx="1154054" cy="261610"/>
          </a:xfrm>
          <a:prstGeom prst="rect">
            <a:avLst/>
          </a:prstGeom>
          <a:noFill/>
        </p:spPr>
        <p:txBody>
          <a:bodyPr wrap="square" rtlCol="0">
            <a:spAutoFit/>
          </a:bodyPr>
          <a:lstStyle/>
          <a:p>
            <a:pPr algn="ctr"/>
            <a:r>
              <a:rPr lang="en-US" sz="1100" dirty="0" smtClean="0"/>
              <a:t>Watson</a:t>
            </a:r>
            <a:endParaRPr lang="en-US" sz="1100" dirty="0"/>
          </a:p>
        </p:txBody>
      </p:sp>
      <p:sp>
        <p:nvSpPr>
          <p:cNvPr id="16" name="TextBox 15"/>
          <p:cNvSpPr txBox="1"/>
          <p:nvPr userDrawn="1"/>
        </p:nvSpPr>
        <p:spPr>
          <a:xfrm>
            <a:off x="7999974" y="4898271"/>
            <a:ext cx="1152769" cy="261610"/>
          </a:xfrm>
          <a:prstGeom prst="rect">
            <a:avLst/>
          </a:prstGeom>
          <a:noFill/>
        </p:spPr>
        <p:txBody>
          <a:bodyPr wrap="square" rtlCol="0">
            <a:spAutoFit/>
          </a:bodyPr>
          <a:lstStyle/>
          <a:p>
            <a:pPr algn="ctr"/>
            <a:r>
              <a:rPr lang="en-US" sz="1100" dirty="0" smtClean="0"/>
              <a:t>Crick</a:t>
            </a:r>
          </a:p>
        </p:txBody>
      </p:sp>
      <p:sp>
        <p:nvSpPr>
          <p:cNvPr id="17" name="TextBox 16"/>
          <p:cNvSpPr txBox="1"/>
          <p:nvPr userDrawn="1"/>
        </p:nvSpPr>
        <p:spPr>
          <a:xfrm>
            <a:off x="7999974" y="6588519"/>
            <a:ext cx="1152769" cy="261610"/>
          </a:xfrm>
          <a:prstGeom prst="rect">
            <a:avLst/>
          </a:prstGeom>
          <a:noFill/>
        </p:spPr>
        <p:txBody>
          <a:bodyPr wrap="square" rtlCol="0">
            <a:spAutoFit/>
          </a:bodyPr>
          <a:lstStyle/>
          <a:p>
            <a:pPr algn="ctr"/>
            <a:r>
              <a:rPr lang="en-US" sz="1100" dirty="0" smtClean="0"/>
              <a:t>Franklin</a:t>
            </a:r>
            <a:endParaRPr lang="en-US" sz="1100" dirty="0"/>
          </a:p>
        </p:txBody>
      </p:sp>
    </p:spTree>
    <p:extLst>
      <p:ext uri="{BB962C8B-B14F-4D97-AF65-F5344CB8AC3E}">
        <p14:creationId xmlns:p14="http://schemas.microsoft.com/office/powerpoint/2010/main" val="379950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Applying Mendel’s Principles</a:t>
            </a:r>
            <a:endParaRPr lang="en-US" dirty="0"/>
          </a:p>
        </p:txBody>
      </p:sp>
      <p:sp>
        <p:nvSpPr>
          <p:cNvPr id="3" name="Subtitle 2"/>
          <p:cNvSpPr>
            <a:spLocks noGrp="1"/>
          </p:cNvSpPr>
          <p:nvPr>
            <p:ph type="subTitle" idx="1"/>
          </p:nvPr>
        </p:nvSpPr>
        <p:spPr/>
        <p:txBody>
          <a:bodyPr/>
          <a:lstStyle/>
          <a:p>
            <a:r>
              <a:rPr lang="en-US" dirty="0" smtClean="0"/>
              <a:t>Chapter 11.2</a:t>
            </a:r>
            <a:endParaRPr lang="en-US" dirty="0"/>
          </a:p>
        </p:txBody>
      </p:sp>
    </p:spTree>
    <p:extLst>
      <p:ext uri="{BB962C8B-B14F-4D97-AF65-F5344CB8AC3E}">
        <p14:creationId xmlns:p14="http://schemas.microsoft.com/office/powerpoint/2010/main" val="2650475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Genotypes</a:t>
            </a:r>
            <a:endParaRPr lang="en-US" dirty="0"/>
          </a:p>
        </p:txBody>
      </p:sp>
      <p:sp>
        <p:nvSpPr>
          <p:cNvPr id="3" name="Content Placeholder 2"/>
          <p:cNvSpPr>
            <a:spLocks noGrp="1"/>
          </p:cNvSpPr>
          <p:nvPr>
            <p:ph idx="1"/>
          </p:nvPr>
        </p:nvSpPr>
        <p:spPr/>
        <p:txBody>
          <a:bodyPr/>
          <a:lstStyle/>
          <a:p>
            <a:pPr marL="0" indent="0">
              <a:buNone/>
            </a:pPr>
            <a:r>
              <a:rPr lang="en-US" b="1" dirty="0"/>
              <a:t>H</a:t>
            </a:r>
            <a:r>
              <a:rPr lang="en-US" b="1" dirty="0" smtClean="0"/>
              <a:t>omozygous dominant: </a:t>
            </a:r>
            <a:r>
              <a:rPr lang="en-US" dirty="0" smtClean="0"/>
              <a:t>2 dominant alleles</a:t>
            </a:r>
            <a:endParaRPr lang="en-US" b="1" dirty="0" smtClean="0"/>
          </a:p>
          <a:p>
            <a:pPr marL="0" indent="0">
              <a:buNone/>
            </a:pPr>
            <a:endParaRPr lang="en-US" b="1" dirty="0" smtClean="0"/>
          </a:p>
          <a:p>
            <a:pPr marL="0" indent="0">
              <a:buNone/>
            </a:pPr>
            <a:r>
              <a:rPr lang="en-US" b="1" dirty="0"/>
              <a:t>H</a:t>
            </a:r>
            <a:r>
              <a:rPr lang="en-US" b="1" dirty="0" smtClean="0"/>
              <a:t>eterozygous dominant: </a:t>
            </a:r>
            <a:r>
              <a:rPr lang="en-US" dirty="0" smtClean="0"/>
              <a:t>1 dominant allele and 1 recessive</a:t>
            </a:r>
          </a:p>
          <a:p>
            <a:pPr marL="0" indent="0">
              <a:buNone/>
            </a:pPr>
            <a:endParaRPr lang="en-US" b="1" dirty="0" smtClean="0"/>
          </a:p>
          <a:p>
            <a:pPr marL="0" indent="0">
              <a:buNone/>
            </a:pPr>
            <a:r>
              <a:rPr lang="en-US" b="1" dirty="0"/>
              <a:t>H</a:t>
            </a:r>
            <a:r>
              <a:rPr lang="en-US" b="1" dirty="0" smtClean="0"/>
              <a:t>omozygous recessive</a:t>
            </a:r>
            <a:r>
              <a:rPr lang="en-US" dirty="0" smtClean="0"/>
              <a:t>: 2 recessive alleles</a:t>
            </a:r>
            <a:endParaRPr lang="en-US" dirty="0"/>
          </a:p>
          <a:p>
            <a:endParaRPr lang="en-US" dirty="0"/>
          </a:p>
        </p:txBody>
      </p:sp>
    </p:spTree>
    <p:extLst>
      <p:ext uri="{BB962C8B-B14F-4D97-AF65-F5344CB8AC3E}">
        <p14:creationId xmlns:p14="http://schemas.microsoft.com/office/powerpoint/2010/main" val="1735488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Punnett Squares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Punnett squares </a:t>
            </a:r>
            <a:r>
              <a:rPr lang="en-US" dirty="0" smtClean="0"/>
              <a:t>are simple diagrams that help us use mathematical probability to predict phenotype and genotype. </a:t>
            </a:r>
          </a:p>
          <a:p>
            <a:pPr marL="0" indent="0">
              <a:buNone/>
            </a:pPr>
            <a:endParaRPr lang="en-US" dirty="0"/>
          </a:p>
          <a:p>
            <a:pPr marL="0" indent="0">
              <a:buNone/>
            </a:pPr>
            <a:r>
              <a:rPr lang="en-US" dirty="0" smtClean="0"/>
              <a:t>To construct a Punnett square you begin with a box and then, using the principle of segregation, draw in all the possible combinations of alleles in the gametes from one parent across the top and then from the other parent on the left hand side. </a:t>
            </a:r>
          </a:p>
          <a:p>
            <a:pPr marL="0" indent="0">
              <a:buNone/>
            </a:pPr>
            <a:endParaRPr lang="en-US" dirty="0"/>
          </a:p>
          <a:p>
            <a:pPr marL="0" indent="0">
              <a:buNone/>
            </a:pPr>
            <a:r>
              <a:rPr lang="en-US" dirty="0" smtClean="0"/>
              <a:t>Then every possible genotype is filled in within the square as they would appear in the next generation. </a:t>
            </a:r>
            <a:endParaRPr lang="en-US" dirty="0"/>
          </a:p>
        </p:txBody>
      </p:sp>
    </p:spTree>
    <p:extLst>
      <p:ext uri="{BB962C8B-B14F-4D97-AF65-F5344CB8AC3E}">
        <p14:creationId xmlns:p14="http://schemas.microsoft.com/office/powerpoint/2010/main" val="409428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1143000"/>
          </a:xfrm>
        </p:spPr>
        <p:txBody>
          <a:bodyPr/>
          <a:lstStyle/>
          <a:p>
            <a:r>
              <a:rPr lang="en-US" dirty="0" smtClean="0"/>
              <a:t>Punnett Square</a:t>
            </a:r>
            <a:endParaRPr lang="en-US" dirty="0"/>
          </a:p>
        </p:txBody>
      </p:sp>
      <p:pic>
        <p:nvPicPr>
          <p:cNvPr id="6" name="Content Placeholder 5"/>
          <p:cNvPicPr>
            <a:picLocks noGrp="1" noChangeAspect="1"/>
          </p:cNvPicPr>
          <p:nvPr>
            <p:ph idx="1"/>
          </p:nvPr>
        </p:nvPicPr>
        <p:blipFill>
          <a:blip r:embed="rId2"/>
          <a:stretch>
            <a:fillRect/>
          </a:stretch>
        </p:blipFill>
        <p:spPr>
          <a:xfrm>
            <a:off x="1622327" y="2121408"/>
            <a:ext cx="6018218" cy="4525963"/>
          </a:xfrm>
          <a:prstGeom prst="rect">
            <a:avLst/>
          </a:prstGeom>
        </p:spPr>
      </p:pic>
      <p:sp>
        <p:nvSpPr>
          <p:cNvPr id="7" name="TextBox 6"/>
          <p:cNvSpPr txBox="1"/>
          <p:nvPr/>
        </p:nvSpPr>
        <p:spPr>
          <a:xfrm>
            <a:off x="356616" y="1024128"/>
            <a:ext cx="3346704" cy="461665"/>
          </a:xfrm>
          <a:prstGeom prst="rect">
            <a:avLst/>
          </a:prstGeom>
          <a:noFill/>
        </p:spPr>
        <p:txBody>
          <a:bodyPr wrap="square" rtlCol="0">
            <a:spAutoFit/>
          </a:bodyPr>
          <a:lstStyle/>
          <a:p>
            <a:r>
              <a:rPr lang="en-US" dirty="0" smtClean="0"/>
              <a:t>Mendel’s F</a:t>
            </a:r>
            <a:r>
              <a:rPr lang="en-US" baseline="-25000" dirty="0" smtClean="0"/>
              <a:t>2</a:t>
            </a:r>
            <a:r>
              <a:rPr lang="en-US" dirty="0" smtClean="0"/>
              <a:t> generation = </a:t>
            </a:r>
            <a:r>
              <a:rPr lang="en-US" sz="2400" dirty="0" err="1" smtClean="0"/>
              <a:t>Tt</a:t>
            </a:r>
            <a:r>
              <a:rPr lang="en-US" sz="2400" dirty="0" smtClean="0"/>
              <a:t> x </a:t>
            </a:r>
            <a:r>
              <a:rPr lang="en-US" sz="2400" dirty="0" err="1" smtClean="0"/>
              <a:t>Tt</a:t>
            </a:r>
            <a:endParaRPr lang="en-US" dirty="0"/>
          </a:p>
        </p:txBody>
      </p:sp>
      <p:sp>
        <p:nvSpPr>
          <p:cNvPr id="8" name="TextBox 7"/>
          <p:cNvSpPr txBox="1"/>
          <p:nvPr/>
        </p:nvSpPr>
        <p:spPr>
          <a:xfrm>
            <a:off x="2903220" y="1616178"/>
            <a:ext cx="301752" cy="646331"/>
          </a:xfrm>
          <a:prstGeom prst="rect">
            <a:avLst/>
          </a:prstGeom>
          <a:noFill/>
        </p:spPr>
        <p:txBody>
          <a:bodyPr wrap="square" rtlCol="0">
            <a:spAutoFit/>
          </a:bodyPr>
          <a:lstStyle/>
          <a:p>
            <a:r>
              <a:rPr lang="en-US" sz="3600" dirty="0" smtClean="0"/>
              <a:t>T</a:t>
            </a:r>
            <a:endParaRPr lang="en-US" sz="3600" dirty="0"/>
          </a:p>
        </p:txBody>
      </p:sp>
      <p:sp>
        <p:nvSpPr>
          <p:cNvPr id="10" name="TextBox 9"/>
          <p:cNvSpPr txBox="1"/>
          <p:nvPr/>
        </p:nvSpPr>
        <p:spPr>
          <a:xfrm>
            <a:off x="1217676" y="3012162"/>
            <a:ext cx="301752" cy="646331"/>
          </a:xfrm>
          <a:prstGeom prst="rect">
            <a:avLst/>
          </a:prstGeom>
          <a:noFill/>
        </p:spPr>
        <p:txBody>
          <a:bodyPr wrap="square" rtlCol="0">
            <a:spAutoFit/>
          </a:bodyPr>
          <a:lstStyle/>
          <a:p>
            <a:r>
              <a:rPr lang="en-US" sz="3600" dirty="0" smtClean="0"/>
              <a:t>T</a:t>
            </a:r>
            <a:endParaRPr lang="en-US" sz="3600" dirty="0"/>
          </a:p>
        </p:txBody>
      </p:sp>
      <p:sp>
        <p:nvSpPr>
          <p:cNvPr id="11" name="TextBox 10"/>
          <p:cNvSpPr txBox="1"/>
          <p:nvPr/>
        </p:nvSpPr>
        <p:spPr>
          <a:xfrm>
            <a:off x="5696712" y="1591056"/>
            <a:ext cx="566928" cy="646331"/>
          </a:xfrm>
          <a:prstGeom prst="rect">
            <a:avLst/>
          </a:prstGeom>
          <a:noFill/>
        </p:spPr>
        <p:txBody>
          <a:bodyPr wrap="square" rtlCol="0">
            <a:spAutoFit/>
          </a:bodyPr>
          <a:lstStyle/>
          <a:p>
            <a:r>
              <a:rPr lang="en-US" sz="3600" dirty="0" smtClean="0"/>
              <a:t>t</a:t>
            </a:r>
            <a:endParaRPr lang="en-US" sz="3600" dirty="0"/>
          </a:p>
        </p:txBody>
      </p:sp>
      <p:sp>
        <p:nvSpPr>
          <p:cNvPr id="12" name="TextBox 11"/>
          <p:cNvSpPr txBox="1"/>
          <p:nvPr/>
        </p:nvSpPr>
        <p:spPr>
          <a:xfrm>
            <a:off x="1287414" y="5190744"/>
            <a:ext cx="566928" cy="646331"/>
          </a:xfrm>
          <a:prstGeom prst="rect">
            <a:avLst/>
          </a:prstGeom>
          <a:noFill/>
        </p:spPr>
        <p:txBody>
          <a:bodyPr wrap="square" rtlCol="0">
            <a:spAutoFit/>
          </a:bodyPr>
          <a:lstStyle/>
          <a:p>
            <a:r>
              <a:rPr lang="en-US" sz="3600" dirty="0" smtClean="0"/>
              <a:t>t</a:t>
            </a:r>
            <a:endParaRPr lang="en-US" sz="3600" dirty="0"/>
          </a:p>
        </p:txBody>
      </p:sp>
      <p:sp>
        <p:nvSpPr>
          <p:cNvPr id="13" name="TextBox 12"/>
          <p:cNvSpPr txBox="1"/>
          <p:nvPr/>
        </p:nvSpPr>
        <p:spPr>
          <a:xfrm>
            <a:off x="3986784" y="1187226"/>
            <a:ext cx="1243584" cy="461665"/>
          </a:xfrm>
          <a:prstGeom prst="rect">
            <a:avLst/>
          </a:prstGeom>
          <a:noFill/>
        </p:spPr>
        <p:txBody>
          <a:bodyPr wrap="square" rtlCol="0">
            <a:spAutoFit/>
          </a:bodyPr>
          <a:lstStyle/>
          <a:p>
            <a:r>
              <a:rPr lang="en-US" sz="2400" dirty="0" smtClean="0"/>
              <a:t>Meiosis</a:t>
            </a:r>
            <a:endParaRPr lang="en-US" sz="2400" dirty="0"/>
          </a:p>
        </p:txBody>
      </p:sp>
      <p:sp>
        <p:nvSpPr>
          <p:cNvPr id="14" name="TextBox 13"/>
          <p:cNvSpPr txBox="1"/>
          <p:nvPr/>
        </p:nvSpPr>
        <p:spPr>
          <a:xfrm rot="16200000">
            <a:off x="235736" y="4011313"/>
            <a:ext cx="1167306" cy="461665"/>
          </a:xfrm>
          <a:prstGeom prst="rect">
            <a:avLst/>
          </a:prstGeom>
          <a:noFill/>
        </p:spPr>
        <p:txBody>
          <a:bodyPr wrap="square" rtlCol="0">
            <a:spAutoFit/>
          </a:bodyPr>
          <a:lstStyle/>
          <a:p>
            <a:r>
              <a:rPr lang="en-US" sz="2400" dirty="0" smtClean="0"/>
              <a:t>Meiosis</a:t>
            </a:r>
            <a:endParaRPr lang="en-US" sz="2400" dirty="0"/>
          </a:p>
        </p:txBody>
      </p:sp>
      <p:sp>
        <p:nvSpPr>
          <p:cNvPr id="15" name="TextBox 14"/>
          <p:cNvSpPr txBox="1"/>
          <p:nvPr/>
        </p:nvSpPr>
        <p:spPr>
          <a:xfrm>
            <a:off x="2699766" y="2843784"/>
            <a:ext cx="1010412" cy="707886"/>
          </a:xfrm>
          <a:prstGeom prst="rect">
            <a:avLst/>
          </a:prstGeom>
          <a:noFill/>
        </p:spPr>
        <p:txBody>
          <a:bodyPr wrap="square" rtlCol="0">
            <a:spAutoFit/>
          </a:bodyPr>
          <a:lstStyle/>
          <a:p>
            <a:r>
              <a:rPr lang="en-US" sz="4000" dirty="0" smtClean="0"/>
              <a:t>TT</a:t>
            </a:r>
            <a:endParaRPr lang="en-US" sz="4000" dirty="0"/>
          </a:p>
        </p:txBody>
      </p:sp>
      <p:sp>
        <p:nvSpPr>
          <p:cNvPr id="16" name="TextBox 15"/>
          <p:cNvSpPr txBox="1"/>
          <p:nvPr/>
        </p:nvSpPr>
        <p:spPr>
          <a:xfrm>
            <a:off x="5586984" y="2861852"/>
            <a:ext cx="786384" cy="707886"/>
          </a:xfrm>
          <a:prstGeom prst="rect">
            <a:avLst/>
          </a:prstGeom>
          <a:noFill/>
        </p:spPr>
        <p:txBody>
          <a:bodyPr wrap="square" rtlCol="0">
            <a:spAutoFit/>
          </a:bodyPr>
          <a:lstStyle/>
          <a:p>
            <a:r>
              <a:rPr lang="en-US" sz="4000" dirty="0" err="1" smtClean="0"/>
              <a:t>Tt</a:t>
            </a:r>
            <a:endParaRPr lang="en-US" sz="4000" dirty="0"/>
          </a:p>
        </p:txBody>
      </p:sp>
      <p:sp>
        <p:nvSpPr>
          <p:cNvPr id="17" name="TextBox 16"/>
          <p:cNvSpPr txBox="1"/>
          <p:nvPr/>
        </p:nvSpPr>
        <p:spPr>
          <a:xfrm>
            <a:off x="2699766" y="5125921"/>
            <a:ext cx="786384" cy="707886"/>
          </a:xfrm>
          <a:prstGeom prst="rect">
            <a:avLst/>
          </a:prstGeom>
          <a:noFill/>
        </p:spPr>
        <p:txBody>
          <a:bodyPr wrap="square" rtlCol="0">
            <a:spAutoFit/>
          </a:bodyPr>
          <a:lstStyle/>
          <a:p>
            <a:r>
              <a:rPr lang="en-US" sz="4000" dirty="0" err="1" smtClean="0"/>
              <a:t>Tt</a:t>
            </a:r>
            <a:endParaRPr lang="en-US" sz="4000" dirty="0"/>
          </a:p>
        </p:txBody>
      </p:sp>
      <p:sp>
        <p:nvSpPr>
          <p:cNvPr id="18" name="TextBox 17"/>
          <p:cNvSpPr txBox="1"/>
          <p:nvPr/>
        </p:nvSpPr>
        <p:spPr>
          <a:xfrm>
            <a:off x="5628132" y="5113729"/>
            <a:ext cx="740664" cy="707886"/>
          </a:xfrm>
          <a:prstGeom prst="rect">
            <a:avLst/>
          </a:prstGeom>
          <a:noFill/>
        </p:spPr>
        <p:txBody>
          <a:bodyPr wrap="square" rtlCol="0">
            <a:spAutoFit/>
          </a:bodyPr>
          <a:lstStyle/>
          <a:p>
            <a:r>
              <a:rPr lang="en-US" sz="4000" dirty="0" err="1" smtClean="0"/>
              <a:t>tt</a:t>
            </a:r>
            <a:endParaRPr lang="en-US" sz="4000" dirty="0"/>
          </a:p>
        </p:txBody>
      </p:sp>
    </p:spTree>
    <p:extLst>
      <p:ext uri="{BB962C8B-B14F-4D97-AF65-F5344CB8AC3E}">
        <p14:creationId xmlns:p14="http://schemas.microsoft.com/office/powerpoint/2010/main" val="223357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Assortment</a:t>
            </a:r>
            <a:endParaRPr lang="en-US" dirty="0"/>
          </a:p>
        </p:txBody>
      </p:sp>
      <p:sp>
        <p:nvSpPr>
          <p:cNvPr id="3" name="Content Placeholder 2"/>
          <p:cNvSpPr>
            <a:spLocks noGrp="1"/>
          </p:cNvSpPr>
          <p:nvPr>
            <p:ph idx="1"/>
          </p:nvPr>
        </p:nvSpPr>
        <p:spPr>
          <a:xfrm>
            <a:off x="347472" y="1499616"/>
            <a:ext cx="7543800" cy="4525963"/>
          </a:xfrm>
        </p:spPr>
        <p:txBody>
          <a:bodyPr>
            <a:normAutofit/>
          </a:bodyPr>
          <a:lstStyle/>
          <a:p>
            <a:pPr marL="0" indent="0">
              <a:buNone/>
            </a:pPr>
            <a:r>
              <a:rPr lang="en-US" dirty="0" smtClean="0"/>
              <a:t>Mendel wondered how alleles would segregate when there was more than one gene involved. </a:t>
            </a:r>
          </a:p>
          <a:p>
            <a:pPr marL="0" indent="0">
              <a:buNone/>
            </a:pPr>
            <a:endParaRPr lang="en-US" dirty="0"/>
          </a:p>
          <a:p>
            <a:pPr marL="0" indent="0">
              <a:buNone/>
            </a:pPr>
            <a:r>
              <a:rPr lang="en-US" dirty="0" smtClean="0"/>
              <a:t>He discovered the principle of </a:t>
            </a:r>
            <a:r>
              <a:rPr lang="en-US" b="1" dirty="0" smtClean="0"/>
              <a:t>independent assortment</a:t>
            </a:r>
            <a:r>
              <a:rPr lang="en-US" dirty="0" smtClean="0"/>
              <a:t>. This states that genes of different traits can segregate independently during the formation of gametes. </a:t>
            </a:r>
          </a:p>
          <a:p>
            <a:pPr marL="0" indent="0">
              <a:buNone/>
            </a:pPr>
            <a:endParaRPr lang="en-US" dirty="0"/>
          </a:p>
        </p:txBody>
      </p:sp>
    </p:spTree>
    <p:extLst>
      <p:ext uri="{BB962C8B-B14F-4D97-AF65-F5344CB8AC3E}">
        <p14:creationId xmlns:p14="http://schemas.microsoft.com/office/powerpoint/2010/main" val="4077784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Dihybrid</a:t>
            </a:r>
            <a:r>
              <a:rPr lang="en-US" dirty="0" smtClean="0"/>
              <a:t> Crosses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To explore this principle we will look at a two-factor cross. </a:t>
            </a:r>
            <a:endParaRPr lang="en-US" dirty="0" smtClean="0"/>
          </a:p>
          <a:p>
            <a:pPr marL="0" indent="0">
              <a:buNone/>
            </a:pPr>
            <a:endParaRPr lang="en-US" sz="1700" dirty="0"/>
          </a:p>
          <a:p>
            <a:pPr marL="0" indent="0">
              <a:buNone/>
            </a:pPr>
            <a:r>
              <a:rPr lang="en-US" dirty="0" smtClean="0"/>
              <a:t>These </a:t>
            </a:r>
            <a:r>
              <a:rPr lang="en-US" dirty="0"/>
              <a:t>are also known as </a:t>
            </a:r>
            <a:r>
              <a:rPr lang="en-US" b="1" dirty="0" err="1"/>
              <a:t>dihybrid</a:t>
            </a:r>
            <a:r>
              <a:rPr lang="en-US" dirty="0"/>
              <a:t> crosses. Crosses involving a single factor are known as </a:t>
            </a:r>
            <a:r>
              <a:rPr lang="en-US" b="1" dirty="0"/>
              <a:t>monohybrid</a:t>
            </a:r>
            <a:r>
              <a:rPr lang="en-US" dirty="0"/>
              <a:t> crosses. </a:t>
            </a:r>
            <a:endParaRPr lang="en-US" dirty="0" smtClean="0"/>
          </a:p>
          <a:p>
            <a:pPr marL="0" indent="0">
              <a:buNone/>
            </a:pPr>
            <a:endParaRPr lang="en-US" sz="1700" dirty="0"/>
          </a:p>
          <a:p>
            <a:pPr marL="0" indent="0">
              <a:buNone/>
            </a:pPr>
            <a:r>
              <a:rPr lang="en-US" dirty="0" err="1" smtClean="0"/>
              <a:t>Dihybrid</a:t>
            </a:r>
            <a:r>
              <a:rPr lang="en-US" dirty="0" smtClean="0"/>
              <a:t> crosses follow the same pattern as monohybrid crosses but involve 2 sets of alleles.</a:t>
            </a:r>
            <a:endParaRPr lang="en-US" dirty="0"/>
          </a:p>
          <a:p>
            <a:endParaRPr lang="en-US" dirty="0"/>
          </a:p>
        </p:txBody>
      </p:sp>
    </p:spTree>
    <p:extLst>
      <p:ext uri="{BB962C8B-B14F-4D97-AF65-F5344CB8AC3E}">
        <p14:creationId xmlns:p14="http://schemas.microsoft.com/office/powerpoint/2010/main" val="2152686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 Shape and Color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Mendel looked at true breeding pea plants that produced round peas (RR) and wrinkled peas (</a:t>
            </a:r>
            <a:r>
              <a:rPr lang="en-US" dirty="0" err="1" smtClean="0"/>
              <a:t>rr</a:t>
            </a:r>
            <a:r>
              <a:rPr lang="en-US" dirty="0" smtClean="0"/>
              <a:t>). </a:t>
            </a:r>
          </a:p>
          <a:p>
            <a:pPr marL="0" indent="0">
              <a:buNone/>
            </a:pPr>
            <a:endParaRPr lang="en-US" dirty="0"/>
          </a:p>
          <a:p>
            <a:pPr marL="0" indent="0">
              <a:buNone/>
            </a:pPr>
            <a:r>
              <a:rPr lang="en-US" dirty="0" smtClean="0"/>
              <a:t>The round peas were yellow (YY) and the wrinkled peas were green (</a:t>
            </a:r>
            <a:r>
              <a:rPr lang="en-US" dirty="0" err="1" smtClean="0"/>
              <a:t>yy</a:t>
            </a:r>
            <a:r>
              <a:rPr lang="en-US" dirty="0" smtClean="0"/>
              <a:t>).</a:t>
            </a:r>
          </a:p>
          <a:p>
            <a:pPr marL="0" indent="0">
              <a:buNone/>
            </a:pPr>
            <a:endParaRPr lang="en-US" dirty="0"/>
          </a:p>
          <a:p>
            <a:pPr marL="0" indent="0">
              <a:buNone/>
            </a:pPr>
            <a:r>
              <a:rPr lang="en-US" dirty="0" smtClean="0"/>
              <a:t>In the F1 generation all of the offspring had a phenotype of round with yellow peas. </a:t>
            </a:r>
            <a:endParaRPr lang="en-US" dirty="0"/>
          </a:p>
        </p:txBody>
      </p:sp>
    </p:spTree>
    <p:extLst>
      <p:ext uri="{BB962C8B-B14F-4D97-AF65-F5344CB8AC3E}">
        <p14:creationId xmlns:p14="http://schemas.microsoft.com/office/powerpoint/2010/main" val="1763177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Two-factor Cross: F</a:t>
            </a:r>
            <a:r>
              <a:rPr lang="en-US" baseline="-25000" dirty="0" smtClean="0"/>
              <a:t>1</a:t>
            </a:r>
            <a:endParaRPr lang="en-US" baseline="-25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78146996"/>
              </p:ext>
            </p:extLst>
          </p:nvPr>
        </p:nvGraphicFramePr>
        <p:xfrm>
          <a:off x="2478024" y="2615184"/>
          <a:ext cx="877824" cy="996696"/>
        </p:xfrm>
        <a:graphic>
          <a:graphicData uri="http://schemas.openxmlformats.org/drawingml/2006/table">
            <a:tbl>
              <a:tblPr/>
              <a:tblGrid>
                <a:gridCol w="877824"/>
              </a:tblGrid>
              <a:tr h="99669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pic>
        <p:nvPicPr>
          <p:cNvPr id="9" name="Picture 8"/>
          <p:cNvPicPr>
            <a:picLocks noChangeAspect="1"/>
          </p:cNvPicPr>
          <p:nvPr/>
        </p:nvPicPr>
        <p:blipFill>
          <a:blip r:embed="rId2"/>
          <a:stretch>
            <a:fillRect/>
          </a:stretch>
        </p:blipFill>
        <p:spPr>
          <a:xfrm>
            <a:off x="1850898" y="2125630"/>
            <a:ext cx="6150102" cy="4604354"/>
          </a:xfrm>
          <a:prstGeom prst="rect">
            <a:avLst/>
          </a:prstGeom>
        </p:spPr>
      </p:pic>
      <p:sp>
        <p:nvSpPr>
          <p:cNvPr id="10" name="TextBox 9"/>
          <p:cNvSpPr txBox="1"/>
          <p:nvPr/>
        </p:nvSpPr>
        <p:spPr>
          <a:xfrm>
            <a:off x="347472" y="1196039"/>
            <a:ext cx="3145536" cy="461665"/>
          </a:xfrm>
          <a:prstGeom prst="rect">
            <a:avLst/>
          </a:prstGeom>
          <a:noFill/>
        </p:spPr>
        <p:txBody>
          <a:bodyPr wrap="square" rtlCol="0">
            <a:spAutoFit/>
          </a:bodyPr>
          <a:lstStyle/>
          <a:p>
            <a:r>
              <a:rPr lang="en-US" dirty="0" smtClean="0"/>
              <a:t>F</a:t>
            </a:r>
            <a:r>
              <a:rPr lang="en-US" baseline="-25000" dirty="0" smtClean="0"/>
              <a:t>1</a:t>
            </a:r>
            <a:r>
              <a:rPr lang="en-US" dirty="0" smtClean="0"/>
              <a:t> generation = </a:t>
            </a:r>
            <a:r>
              <a:rPr lang="en-US" sz="2400" dirty="0" smtClean="0"/>
              <a:t>RRYY x </a:t>
            </a:r>
            <a:r>
              <a:rPr lang="en-US" sz="2400" dirty="0" err="1" smtClean="0"/>
              <a:t>rryy</a:t>
            </a:r>
            <a:endParaRPr lang="en-US" dirty="0"/>
          </a:p>
        </p:txBody>
      </p:sp>
      <p:sp>
        <p:nvSpPr>
          <p:cNvPr id="11" name="TextBox 10"/>
          <p:cNvSpPr txBox="1"/>
          <p:nvPr/>
        </p:nvSpPr>
        <p:spPr>
          <a:xfrm>
            <a:off x="2464308" y="1579769"/>
            <a:ext cx="553212" cy="646331"/>
          </a:xfrm>
          <a:prstGeom prst="rect">
            <a:avLst/>
          </a:prstGeom>
          <a:noFill/>
        </p:spPr>
        <p:txBody>
          <a:bodyPr wrap="square" rtlCol="0">
            <a:spAutoFit/>
          </a:bodyPr>
          <a:lstStyle/>
          <a:p>
            <a:r>
              <a:rPr lang="en-US" sz="3600" dirty="0" err="1" smtClean="0"/>
              <a:t>ry</a:t>
            </a:r>
            <a:endParaRPr lang="en-US" sz="3600" dirty="0"/>
          </a:p>
        </p:txBody>
      </p:sp>
      <p:sp>
        <p:nvSpPr>
          <p:cNvPr id="12" name="TextBox 11"/>
          <p:cNvSpPr txBox="1"/>
          <p:nvPr/>
        </p:nvSpPr>
        <p:spPr>
          <a:xfrm>
            <a:off x="3691128" y="1529917"/>
            <a:ext cx="553212" cy="646331"/>
          </a:xfrm>
          <a:prstGeom prst="rect">
            <a:avLst/>
          </a:prstGeom>
          <a:noFill/>
        </p:spPr>
        <p:txBody>
          <a:bodyPr wrap="square" rtlCol="0">
            <a:spAutoFit/>
          </a:bodyPr>
          <a:lstStyle/>
          <a:p>
            <a:r>
              <a:rPr lang="en-US" sz="3600" dirty="0" err="1" smtClean="0"/>
              <a:t>ry</a:t>
            </a:r>
            <a:endParaRPr lang="en-US" sz="3600" dirty="0"/>
          </a:p>
        </p:txBody>
      </p:sp>
      <p:sp>
        <p:nvSpPr>
          <p:cNvPr id="13" name="TextBox 12"/>
          <p:cNvSpPr txBox="1"/>
          <p:nvPr/>
        </p:nvSpPr>
        <p:spPr>
          <a:xfrm>
            <a:off x="5193792" y="1556366"/>
            <a:ext cx="553212" cy="646331"/>
          </a:xfrm>
          <a:prstGeom prst="rect">
            <a:avLst/>
          </a:prstGeom>
          <a:noFill/>
        </p:spPr>
        <p:txBody>
          <a:bodyPr wrap="square" rtlCol="0">
            <a:spAutoFit/>
          </a:bodyPr>
          <a:lstStyle/>
          <a:p>
            <a:r>
              <a:rPr lang="en-US" sz="3600" dirty="0" err="1" smtClean="0"/>
              <a:t>ry</a:t>
            </a:r>
            <a:endParaRPr lang="en-US" sz="3600" dirty="0"/>
          </a:p>
        </p:txBody>
      </p:sp>
      <p:sp>
        <p:nvSpPr>
          <p:cNvPr id="14" name="TextBox 13"/>
          <p:cNvSpPr txBox="1"/>
          <p:nvPr/>
        </p:nvSpPr>
        <p:spPr>
          <a:xfrm>
            <a:off x="6789420" y="1556367"/>
            <a:ext cx="553212" cy="646331"/>
          </a:xfrm>
          <a:prstGeom prst="rect">
            <a:avLst/>
          </a:prstGeom>
          <a:noFill/>
        </p:spPr>
        <p:txBody>
          <a:bodyPr wrap="square" rtlCol="0">
            <a:spAutoFit/>
          </a:bodyPr>
          <a:lstStyle/>
          <a:p>
            <a:r>
              <a:rPr lang="en-US" sz="3600" dirty="0" err="1" smtClean="0"/>
              <a:t>ry</a:t>
            </a:r>
            <a:endParaRPr lang="en-US" sz="3600" dirty="0"/>
          </a:p>
        </p:txBody>
      </p:sp>
      <p:sp>
        <p:nvSpPr>
          <p:cNvPr id="15" name="TextBox 14"/>
          <p:cNvSpPr txBox="1"/>
          <p:nvPr/>
        </p:nvSpPr>
        <p:spPr>
          <a:xfrm>
            <a:off x="1362456" y="2364646"/>
            <a:ext cx="786384" cy="646331"/>
          </a:xfrm>
          <a:prstGeom prst="rect">
            <a:avLst/>
          </a:prstGeom>
          <a:noFill/>
        </p:spPr>
        <p:txBody>
          <a:bodyPr wrap="square" rtlCol="0">
            <a:spAutoFit/>
          </a:bodyPr>
          <a:lstStyle/>
          <a:p>
            <a:r>
              <a:rPr lang="en-US" sz="3600" dirty="0" smtClean="0"/>
              <a:t>RY</a:t>
            </a:r>
            <a:endParaRPr lang="en-US" sz="3600" dirty="0"/>
          </a:p>
        </p:txBody>
      </p:sp>
      <p:sp>
        <p:nvSpPr>
          <p:cNvPr id="16" name="TextBox 15"/>
          <p:cNvSpPr txBox="1"/>
          <p:nvPr/>
        </p:nvSpPr>
        <p:spPr>
          <a:xfrm>
            <a:off x="1326261" y="3492105"/>
            <a:ext cx="786384" cy="646331"/>
          </a:xfrm>
          <a:prstGeom prst="rect">
            <a:avLst/>
          </a:prstGeom>
          <a:noFill/>
        </p:spPr>
        <p:txBody>
          <a:bodyPr wrap="square" rtlCol="0">
            <a:spAutoFit/>
          </a:bodyPr>
          <a:lstStyle/>
          <a:p>
            <a:r>
              <a:rPr lang="en-US" sz="3600" dirty="0" smtClean="0"/>
              <a:t>RY</a:t>
            </a:r>
            <a:endParaRPr lang="en-US" sz="3600" dirty="0"/>
          </a:p>
        </p:txBody>
      </p:sp>
      <p:sp>
        <p:nvSpPr>
          <p:cNvPr id="17" name="TextBox 16"/>
          <p:cNvSpPr txBox="1"/>
          <p:nvPr/>
        </p:nvSpPr>
        <p:spPr>
          <a:xfrm>
            <a:off x="1338453" y="4619564"/>
            <a:ext cx="786384" cy="646331"/>
          </a:xfrm>
          <a:prstGeom prst="rect">
            <a:avLst/>
          </a:prstGeom>
          <a:noFill/>
        </p:spPr>
        <p:txBody>
          <a:bodyPr wrap="square" rtlCol="0">
            <a:spAutoFit/>
          </a:bodyPr>
          <a:lstStyle/>
          <a:p>
            <a:r>
              <a:rPr lang="en-US" sz="3600" dirty="0" smtClean="0"/>
              <a:t>RY</a:t>
            </a:r>
            <a:endParaRPr lang="en-US" sz="3600" dirty="0"/>
          </a:p>
        </p:txBody>
      </p:sp>
      <p:sp>
        <p:nvSpPr>
          <p:cNvPr id="18" name="TextBox 17"/>
          <p:cNvSpPr txBox="1"/>
          <p:nvPr/>
        </p:nvSpPr>
        <p:spPr>
          <a:xfrm>
            <a:off x="1362456" y="5674774"/>
            <a:ext cx="786384" cy="646331"/>
          </a:xfrm>
          <a:prstGeom prst="rect">
            <a:avLst/>
          </a:prstGeom>
          <a:noFill/>
        </p:spPr>
        <p:txBody>
          <a:bodyPr wrap="square" rtlCol="0">
            <a:spAutoFit/>
          </a:bodyPr>
          <a:lstStyle/>
          <a:p>
            <a:r>
              <a:rPr lang="en-US" sz="3600" dirty="0" smtClean="0"/>
              <a:t>RY</a:t>
            </a:r>
            <a:endParaRPr lang="en-US" sz="3600" dirty="0"/>
          </a:p>
        </p:txBody>
      </p:sp>
      <p:sp>
        <p:nvSpPr>
          <p:cNvPr id="19" name="TextBox 18"/>
          <p:cNvSpPr txBox="1"/>
          <p:nvPr/>
        </p:nvSpPr>
        <p:spPr>
          <a:xfrm>
            <a:off x="2148840" y="2432304"/>
            <a:ext cx="1115568" cy="707886"/>
          </a:xfrm>
          <a:prstGeom prst="rect">
            <a:avLst/>
          </a:prstGeom>
          <a:noFill/>
        </p:spPr>
        <p:txBody>
          <a:bodyPr wrap="square" rtlCol="0">
            <a:spAutoFit/>
          </a:bodyPr>
          <a:lstStyle/>
          <a:p>
            <a:r>
              <a:rPr lang="en-US" sz="4000" dirty="0" err="1" smtClean="0"/>
              <a:t>RrYy</a:t>
            </a:r>
            <a:endParaRPr lang="en-US" sz="4000" dirty="0"/>
          </a:p>
        </p:txBody>
      </p:sp>
      <p:sp>
        <p:nvSpPr>
          <p:cNvPr id="21" name="TextBox 20"/>
          <p:cNvSpPr txBox="1"/>
          <p:nvPr/>
        </p:nvSpPr>
        <p:spPr>
          <a:xfrm>
            <a:off x="2148840" y="3492105"/>
            <a:ext cx="1115568" cy="707886"/>
          </a:xfrm>
          <a:prstGeom prst="rect">
            <a:avLst/>
          </a:prstGeom>
          <a:noFill/>
        </p:spPr>
        <p:txBody>
          <a:bodyPr wrap="square" rtlCol="0">
            <a:spAutoFit/>
          </a:bodyPr>
          <a:lstStyle/>
          <a:p>
            <a:r>
              <a:rPr lang="en-US" sz="4000" dirty="0" err="1" smtClean="0"/>
              <a:t>RrYy</a:t>
            </a:r>
            <a:endParaRPr lang="en-US" sz="4000" dirty="0"/>
          </a:p>
        </p:txBody>
      </p:sp>
      <p:sp>
        <p:nvSpPr>
          <p:cNvPr id="22" name="TextBox 21"/>
          <p:cNvSpPr txBox="1"/>
          <p:nvPr/>
        </p:nvSpPr>
        <p:spPr>
          <a:xfrm>
            <a:off x="4925949" y="2444467"/>
            <a:ext cx="1115568" cy="707886"/>
          </a:xfrm>
          <a:prstGeom prst="rect">
            <a:avLst/>
          </a:prstGeom>
          <a:noFill/>
        </p:spPr>
        <p:txBody>
          <a:bodyPr wrap="square" rtlCol="0">
            <a:spAutoFit/>
          </a:bodyPr>
          <a:lstStyle/>
          <a:p>
            <a:r>
              <a:rPr lang="en-US" sz="4000" dirty="0" err="1" smtClean="0"/>
              <a:t>RrYy</a:t>
            </a:r>
            <a:endParaRPr lang="en-US" sz="4000" dirty="0"/>
          </a:p>
        </p:txBody>
      </p:sp>
      <p:sp>
        <p:nvSpPr>
          <p:cNvPr id="23" name="TextBox 22"/>
          <p:cNvSpPr txBox="1"/>
          <p:nvPr/>
        </p:nvSpPr>
        <p:spPr>
          <a:xfrm>
            <a:off x="3425952" y="2428449"/>
            <a:ext cx="1115568" cy="707886"/>
          </a:xfrm>
          <a:prstGeom prst="rect">
            <a:avLst/>
          </a:prstGeom>
          <a:noFill/>
        </p:spPr>
        <p:txBody>
          <a:bodyPr wrap="square" rtlCol="0">
            <a:spAutoFit/>
          </a:bodyPr>
          <a:lstStyle/>
          <a:p>
            <a:r>
              <a:rPr lang="en-US" sz="4000" dirty="0" err="1" smtClean="0"/>
              <a:t>RrYy</a:t>
            </a:r>
            <a:endParaRPr lang="en-US" sz="4000" dirty="0"/>
          </a:p>
        </p:txBody>
      </p:sp>
      <p:sp>
        <p:nvSpPr>
          <p:cNvPr id="24" name="TextBox 23"/>
          <p:cNvSpPr txBox="1"/>
          <p:nvPr/>
        </p:nvSpPr>
        <p:spPr>
          <a:xfrm>
            <a:off x="3453384" y="3452636"/>
            <a:ext cx="1115568" cy="707886"/>
          </a:xfrm>
          <a:prstGeom prst="rect">
            <a:avLst/>
          </a:prstGeom>
          <a:noFill/>
        </p:spPr>
        <p:txBody>
          <a:bodyPr wrap="square" rtlCol="0">
            <a:spAutoFit/>
          </a:bodyPr>
          <a:lstStyle/>
          <a:p>
            <a:r>
              <a:rPr lang="en-US" sz="4000" dirty="0" err="1" smtClean="0"/>
              <a:t>RrYy</a:t>
            </a:r>
            <a:endParaRPr lang="en-US" sz="4000" dirty="0"/>
          </a:p>
        </p:txBody>
      </p:sp>
      <p:sp>
        <p:nvSpPr>
          <p:cNvPr id="25" name="TextBox 24"/>
          <p:cNvSpPr txBox="1"/>
          <p:nvPr/>
        </p:nvSpPr>
        <p:spPr>
          <a:xfrm>
            <a:off x="4925949" y="3452636"/>
            <a:ext cx="1115568" cy="707886"/>
          </a:xfrm>
          <a:prstGeom prst="rect">
            <a:avLst/>
          </a:prstGeom>
          <a:noFill/>
        </p:spPr>
        <p:txBody>
          <a:bodyPr wrap="square" rtlCol="0">
            <a:spAutoFit/>
          </a:bodyPr>
          <a:lstStyle/>
          <a:p>
            <a:r>
              <a:rPr lang="en-US" sz="4000" dirty="0" err="1" smtClean="0"/>
              <a:t>RrYy</a:t>
            </a:r>
            <a:endParaRPr lang="en-US" sz="4000" dirty="0"/>
          </a:p>
        </p:txBody>
      </p:sp>
      <p:sp>
        <p:nvSpPr>
          <p:cNvPr id="26" name="TextBox 25"/>
          <p:cNvSpPr txBox="1"/>
          <p:nvPr/>
        </p:nvSpPr>
        <p:spPr>
          <a:xfrm>
            <a:off x="6519863" y="2433054"/>
            <a:ext cx="1115568" cy="707886"/>
          </a:xfrm>
          <a:prstGeom prst="rect">
            <a:avLst/>
          </a:prstGeom>
          <a:noFill/>
        </p:spPr>
        <p:txBody>
          <a:bodyPr wrap="square" rtlCol="0">
            <a:spAutoFit/>
          </a:bodyPr>
          <a:lstStyle/>
          <a:p>
            <a:r>
              <a:rPr lang="en-US" sz="4000" dirty="0" err="1" smtClean="0"/>
              <a:t>RrYy</a:t>
            </a:r>
            <a:endParaRPr lang="en-US" sz="4000" dirty="0"/>
          </a:p>
        </p:txBody>
      </p:sp>
      <p:sp>
        <p:nvSpPr>
          <p:cNvPr id="27" name="TextBox 26"/>
          <p:cNvSpPr txBox="1"/>
          <p:nvPr/>
        </p:nvSpPr>
        <p:spPr>
          <a:xfrm>
            <a:off x="6469761" y="3492855"/>
            <a:ext cx="1115568" cy="707886"/>
          </a:xfrm>
          <a:prstGeom prst="rect">
            <a:avLst/>
          </a:prstGeom>
          <a:noFill/>
        </p:spPr>
        <p:txBody>
          <a:bodyPr wrap="square" rtlCol="0">
            <a:spAutoFit/>
          </a:bodyPr>
          <a:lstStyle/>
          <a:p>
            <a:r>
              <a:rPr lang="en-US" sz="4000" dirty="0" err="1" smtClean="0"/>
              <a:t>RrYy</a:t>
            </a:r>
            <a:endParaRPr lang="en-US" sz="4000" dirty="0"/>
          </a:p>
        </p:txBody>
      </p:sp>
      <p:sp>
        <p:nvSpPr>
          <p:cNvPr id="28" name="TextBox 27"/>
          <p:cNvSpPr txBox="1"/>
          <p:nvPr/>
        </p:nvSpPr>
        <p:spPr>
          <a:xfrm>
            <a:off x="2124837" y="4485760"/>
            <a:ext cx="1115568" cy="707886"/>
          </a:xfrm>
          <a:prstGeom prst="rect">
            <a:avLst/>
          </a:prstGeom>
          <a:noFill/>
        </p:spPr>
        <p:txBody>
          <a:bodyPr wrap="square" rtlCol="0">
            <a:spAutoFit/>
          </a:bodyPr>
          <a:lstStyle/>
          <a:p>
            <a:r>
              <a:rPr lang="en-US" sz="4000" dirty="0" err="1" smtClean="0"/>
              <a:t>RrYy</a:t>
            </a:r>
            <a:endParaRPr lang="en-US" sz="4000" dirty="0"/>
          </a:p>
        </p:txBody>
      </p:sp>
      <p:sp>
        <p:nvSpPr>
          <p:cNvPr id="29" name="TextBox 28"/>
          <p:cNvSpPr txBox="1"/>
          <p:nvPr/>
        </p:nvSpPr>
        <p:spPr>
          <a:xfrm>
            <a:off x="3523107" y="4455989"/>
            <a:ext cx="1115568" cy="707886"/>
          </a:xfrm>
          <a:prstGeom prst="rect">
            <a:avLst/>
          </a:prstGeom>
          <a:noFill/>
        </p:spPr>
        <p:txBody>
          <a:bodyPr wrap="square" rtlCol="0">
            <a:spAutoFit/>
          </a:bodyPr>
          <a:lstStyle/>
          <a:p>
            <a:r>
              <a:rPr lang="en-US" sz="4000" dirty="0" err="1" smtClean="0"/>
              <a:t>RrYy</a:t>
            </a:r>
            <a:endParaRPr lang="en-US" sz="4000" dirty="0"/>
          </a:p>
        </p:txBody>
      </p:sp>
      <p:sp>
        <p:nvSpPr>
          <p:cNvPr id="30" name="TextBox 29"/>
          <p:cNvSpPr txBox="1"/>
          <p:nvPr/>
        </p:nvSpPr>
        <p:spPr>
          <a:xfrm>
            <a:off x="6459855" y="4533609"/>
            <a:ext cx="1115568" cy="707886"/>
          </a:xfrm>
          <a:prstGeom prst="rect">
            <a:avLst/>
          </a:prstGeom>
          <a:noFill/>
        </p:spPr>
        <p:txBody>
          <a:bodyPr wrap="square" rtlCol="0">
            <a:spAutoFit/>
          </a:bodyPr>
          <a:lstStyle/>
          <a:p>
            <a:r>
              <a:rPr lang="en-US" sz="4000" dirty="0" err="1" smtClean="0"/>
              <a:t>RrYy</a:t>
            </a:r>
            <a:endParaRPr lang="en-US" sz="4000" dirty="0"/>
          </a:p>
        </p:txBody>
      </p:sp>
      <p:sp>
        <p:nvSpPr>
          <p:cNvPr id="31" name="TextBox 30"/>
          <p:cNvSpPr txBox="1"/>
          <p:nvPr/>
        </p:nvSpPr>
        <p:spPr>
          <a:xfrm>
            <a:off x="4938141" y="4514571"/>
            <a:ext cx="1115568" cy="707886"/>
          </a:xfrm>
          <a:prstGeom prst="rect">
            <a:avLst/>
          </a:prstGeom>
          <a:noFill/>
        </p:spPr>
        <p:txBody>
          <a:bodyPr wrap="square" rtlCol="0">
            <a:spAutoFit/>
          </a:bodyPr>
          <a:lstStyle/>
          <a:p>
            <a:r>
              <a:rPr lang="en-US" sz="4000" dirty="0" err="1" smtClean="0"/>
              <a:t>RrYy</a:t>
            </a:r>
            <a:endParaRPr lang="en-US" sz="4000" dirty="0"/>
          </a:p>
        </p:txBody>
      </p:sp>
      <p:sp>
        <p:nvSpPr>
          <p:cNvPr id="32" name="TextBox 31"/>
          <p:cNvSpPr txBox="1"/>
          <p:nvPr/>
        </p:nvSpPr>
        <p:spPr>
          <a:xfrm>
            <a:off x="2157603" y="5643996"/>
            <a:ext cx="1115568" cy="707886"/>
          </a:xfrm>
          <a:prstGeom prst="rect">
            <a:avLst/>
          </a:prstGeom>
          <a:noFill/>
        </p:spPr>
        <p:txBody>
          <a:bodyPr wrap="square" rtlCol="0">
            <a:spAutoFit/>
          </a:bodyPr>
          <a:lstStyle/>
          <a:p>
            <a:r>
              <a:rPr lang="en-US" sz="4000" dirty="0" err="1" smtClean="0"/>
              <a:t>RrYy</a:t>
            </a:r>
            <a:endParaRPr lang="en-US" sz="4000" dirty="0"/>
          </a:p>
        </p:txBody>
      </p:sp>
      <p:sp>
        <p:nvSpPr>
          <p:cNvPr id="33" name="TextBox 32"/>
          <p:cNvSpPr txBox="1"/>
          <p:nvPr/>
        </p:nvSpPr>
        <p:spPr>
          <a:xfrm>
            <a:off x="3502533" y="5613969"/>
            <a:ext cx="1115568" cy="707886"/>
          </a:xfrm>
          <a:prstGeom prst="rect">
            <a:avLst/>
          </a:prstGeom>
          <a:noFill/>
        </p:spPr>
        <p:txBody>
          <a:bodyPr wrap="square" rtlCol="0">
            <a:spAutoFit/>
          </a:bodyPr>
          <a:lstStyle/>
          <a:p>
            <a:r>
              <a:rPr lang="en-US" sz="4000" dirty="0" err="1" smtClean="0"/>
              <a:t>RrYy</a:t>
            </a:r>
            <a:endParaRPr lang="en-US" sz="4000" dirty="0"/>
          </a:p>
        </p:txBody>
      </p:sp>
      <p:sp>
        <p:nvSpPr>
          <p:cNvPr id="34" name="TextBox 33"/>
          <p:cNvSpPr txBox="1"/>
          <p:nvPr/>
        </p:nvSpPr>
        <p:spPr>
          <a:xfrm>
            <a:off x="4925949" y="5604825"/>
            <a:ext cx="1115568" cy="707886"/>
          </a:xfrm>
          <a:prstGeom prst="rect">
            <a:avLst/>
          </a:prstGeom>
          <a:noFill/>
        </p:spPr>
        <p:txBody>
          <a:bodyPr wrap="square" rtlCol="0">
            <a:spAutoFit/>
          </a:bodyPr>
          <a:lstStyle/>
          <a:p>
            <a:r>
              <a:rPr lang="en-US" sz="4000" dirty="0" err="1" smtClean="0"/>
              <a:t>RrYy</a:t>
            </a:r>
            <a:endParaRPr lang="en-US" sz="4000" dirty="0"/>
          </a:p>
        </p:txBody>
      </p:sp>
      <p:sp>
        <p:nvSpPr>
          <p:cNvPr id="35" name="TextBox 34"/>
          <p:cNvSpPr txBox="1"/>
          <p:nvPr/>
        </p:nvSpPr>
        <p:spPr>
          <a:xfrm>
            <a:off x="6442329" y="5604825"/>
            <a:ext cx="1115568" cy="707886"/>
          </a:xfrm>
          <a:prstGeom prst="rect">
            <a:avLst/>
          </a:prstGeom>
          <a:noFill/>
        </p:spPr>
        <p:txBody>
          <a:bodyPr wrap="square" rtlCol="0">
            <a:spAutoFit/>
          </a:bodyPr>
          <a:lstStyle/>
          <a:p>
            <a:r>
              <a:rPr lang="en-US" sz="4000" dirty="0" err="1" smtClean="0"/>
              <a:t>RrYy</a:t>
            </a:r>
            <a:endParaRPr lang="en-US" sz="4000" dirty="0"/>
          </a:p>
        </p:txBody>
      </p:sp>
      <p:sp>
        <p:nvSpPr>
          <p:cNvPr id="36" name="TextBox 35"/>
          <p:cNvSpPr txBox="1"/>
          <p:nvPr/>
        </p:nvSpPr>
        <p:spPr>
          <a:xfrm>
            <a:off x="4316349" y="1144042"/>
            <a:ext cx="1243584" cy="461665"/>
          </a:xfrm>
          <a:prstGeom prst="rect">
            <a:avLst/>
          </a:prstGeom>
          <a:noFill/>
        </p:spPr>
        <p:txBody>
          <a:bodyPr wrap="square" rtlCol="0">
            <a:spAutoFit/>
          </a:bodyPr>
          <a:lstStyle/>
          <a:p>
            <a:r>
              <a:rPr lang="en-US" sz="2400" dirty="0" smtClean="0"/>
              <a:t>Meiosis</a:t>
            </a:r>
            <a:endParaRPr lang="en-US" sz="2400" dirty="0"/>
          </a:p>
        </p:txBody>
      </p:sp>
      <p:sp>
        <p:nvSpPr>
          <p:cNvPr id="37" name="TextBox 36"/>
          <p:cNvSpPr txBox="1"/>
          <p:nvPr/>
        </p:nvSpPr>
        <p:spPr>
          <a:xfrm rot="16200000">
            <a:off x="64580" y="4071944"/>
            <a:ext cx="1243584" cy="461665"/>
          </a:xfrm>
          <a:prstGeom prst="rect">
            <a:avLst/>
          </a:prstGeom>
          <a:noFill/>
        </p:spPr>
        <p:txBody>
          <a:bodyPr wrap="square" rtlCol="0">
            <a:spAutoFit/>
          </a:bodyPr>
          <a:lstStyle/>
          <a:p>
            <a:r>
              <a:rPr lang="en-US" sz="2400" dirty="0" smtClean="0"/>
              <a:t>Meiosis</a:t>
            </a:r>
            <a:endParaRPr lang="en-US" sz="2400" dirty="0"/>
          </a:p>
        </p:txBody>
      </p:sp>
    </p:spTree>
    <p:extLst>
      <p:ext uri="{BB962C8B-B14F-4D97-AF65-F5344CB8AC3E}">
        <p14:creationId xmlns:p14="http://schemas.microsoft.com/office/powerpoint/2010/main" val="240436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2">
                                            <p:txEl>
                                              <p:pRg st="0" end="0"/>
                                            </p:txEl>
                                          </p:spTgt>
                                        </p:tgtEl>
                                        <p:attrNameLst>
                                          <p:attrName>style.visibility</p:attrName>
                                        </p:attrNameLst>
                                      </p:cBhvr>
                                      <p:to>
                                        <p:strVal val="visible"/>
                                      </p:to>
                                    </p:set>
                                    <p:anim calcmode="lin" valueType="num">
                                      <p:cBhvr additive="base">
                                        <p:cTn id="67"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3">
                                            <p:txEl>
                                              <p:pRg st="0" end="0"/>
                                            </p:txEl>
                                          </p:spTgt>
                                        </p:tgtEl>
                                        <p:attrNameLst>
                                          <p:attrName>style.visibility</p:attrName>
                                        </p:attrNameLst>
                                      </p:cBhvr>
                                      <p:to>
                                        <p:strVal val="visible"/>
                                      </p:to>
                                    </p:set>
                                    <p:anim calcmode="lin" valueType="num">
                                      <p:cBhvr additive="base">
                                        <p:cTn id="73"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 calcmode="lin" valueType="num">
                                      <p:cBhvr additive="base">
                                        <p:cTn id="79"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9">
                                            <p:txEl>
                                              <p:pRg st="0" end="0"/>
                                            </p:txEl>
                                          </p:spTgt>
                                        </p:tgtEl>
                                        <p:attrNameLst>
                                          <p:attrName>style.visibility</p:attrName>
                                        </p:attrNameLst>
                                      </p:cBhvr>
                                      <p:to>
                                        <p:strVal val="visible"/>
                                      </p:to>
                                    </p:set>
                                    <p:anim calcmode="lin" valueType="num">
                                      <p:cBhvr additive="base">
                                        <p:cTn id="85"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3">
                                            <p:txEl>
                                              <p:pRg st="0" end="0"/>
                                            </p:txEl>
                                          </p:spTgt>
                                        </p:tgtEl>
                                        <p:attrNameLst>
                                          <p:attrName>style.visibility</p:attrName>
                                        </p:attrNameLst>
                                      </p:cBhvr>
                                      <p:to>
                                        <p:strVal val="visible"/>
                                      </p:to>
                                    </p:set>
                                    <p:anim calcmode="lin" valueType="num">
                                      <p:cBhvr additive="base">
                                        <p:cTn id="91"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2">
                                            <p:txEl>
                                              <p:pRg st="0" end="0"/>
                                            </p:txEl>
                                          </p:spTgt>
                                        </p:tgtEl>
                                        <p:attrNameLst>
                                          <p:attrName>style.visibility</p:attrName>
                                        </p:attrNameLst>
                                      </p:cBhvr>
                                      <p:to>
                                        <p:strVal val="visible"/>
                                      </p:to>
                                    </p:set>
                                    <p:anim calcmode="lin" valueType="num">
                                      <p:cBhvr additive="base">
                                        <p:cTn id="9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xEl>
                                              <p:pRg st="0" end="0"/>
                                            </p:txEl>
                                          </p:spTgt>
                                        </p:tgtEl>
                                        <p:attrNameLst>
                                          <p:attrName>style.visibility</p:attrName>
                                        </p:attrNameLst>
                                      </p:cBhvr>
                                      <p:to>
                                        <p:strVal val="visible"/>
                                      </p:to>
                                    </p:set>
                                    <p:anim calcmode="lin" valueType="num">
                                      <p:cBhvr additive="base">
                                        <p:cTn id="10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1">
                                            <p:txEl>
                                              <p:pRg st="0" end="0"/>
                                            </p:txEl>
                                          </p:spTgt>
                                        </p:tgtEl>
                                        <p:attrNameLst>
                                          <p:attrName>style.visibility</p:attrName>
                                        </p:attrNameLst>
                                      </p:cBhvr>
                                      <p:to>
                                        <p:strVal val="visible"/>
                                      </p:to>
                                    </p:set>
                                    <p:anim calcmode="lin" valueType="num">
                                      <p:cBhvr additive="base">
                                        <p:cTn id="10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4">
                                            <p:txEl>
                                              <p:pRg st="0" end="0"/>
                                            </p:txEl>
                                          </p:spTgt>
                                        </p:tgtEl>
                                        <p:attrNameLst>
                                          <p:attrName>style.visibility</p:attrName>
                                        </p:attrNameLst>
                                      </p:cBhvr>
                                      <p:to>
                                        <p:strVal val="visible"/>
                                      </p:to>
                                    </p:set>
                                    <p:anim calcmode="lin" valueType="num">
                                      <p:cBhvr additive="base">
                                        <p:cTn id="115"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
                                            <p:txEl>
                                              <p:pRg st="0" end="0"/>
                                            </p:txEl>
                                          </p:spTgt>
                                        </p:tgtEl>
                                        <p:attrNameLst>
                                          <p:attrName>style.visibility</p:attrName>
                                        </p:attrNameLst>
                                      </p:cBhvr>
                                      <p:to>
                                        <p:strVal val="visible"/>
                                      </p:to>
                                    </p:set>
                                    <p:anim calcmode="lin" valueType="num">
                                      <p:cBhvr additive="base">
                                        <p:cTn id="12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7">
                                            <p:txEl>
                                              <p:pRg st="0" end="0"/>
                                            </p:txEl>
                                          </p:spTgt>
                                        </p:tgtEl>
                                        <p:attrNameLst>
                                          <p:attrName>style.visibility</p:attrName>
                                        </p:attrNameLst>
                                      </p:cBhvr>
                                      <p:to>
                                        <p:strVal val="visible"/>
                                      </p:to>
                                    </p:set>
                                    <p:anim calcmode="lin" valueType="num">
                                      <p:cBhvr additive="base">
                                        <p:cTn id="12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0">
                                            <p:txEl>
                                              <p:pRg st="0" end="0"/>
                                            </p:txEl>
                                          </p:spTgt>
                                        </p:tgtEl>
                                        <p:attrNameLst>
                                          <p:attrName>style.visibility</p:attrName>
                                        </p:attrNameLst>
                                      </p:cBhvr>
                                      <p:to>
                                        <p:strVal val="visible"/>
                                      </p:to>
                                    </p:set>
                                    <p:anim calcmode="lin" valueType="num">
                                      <p:cBhvr additive="base">
                                        <p:cTn id="133"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35">
                                            <p:txEl>
                                              <p:pRg st="0" end="0"/>
                                            </p:txEl>
                                          </p:spTgt>
                                        </p:tgtEl>
                                        <p:attrNameLst>
                                          <p:attrName>style.visibility</p:attrName>
                                        </p:attrNameLst>
                                      </p:cBhvr>
                                      <p:to>
                                        <p:strVal val="visible"/>
                                      </p:to>
                                    </p:set>
                                    <p:anim calcmode="lin" valueType="num">
                                      <p:cBhvr additive="base">
                                        <p:cTn id="139"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5" grpId="0"/>
      <p:bldP spid="16" grpId="0"/>
      <p:bldP spid="17" grpId="0"/>
      <p:bldP spid="18" grpId="0"/>
      <p:bldP spid="19" grpId="0"/>
      <p:bldP spid="21" grpId="0"/>
      <p:bldP spid="28"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factor Cross</a:t>
            </a:r>
            <a:endParaRPr lang="en-US" dirty="0"/>
          </a:p>
        </p:txBody>
      </p:sp>
      <p:sp>
        <p:nvSpPr>
          <p:cNvPr id="3" name="Content Placeholder 2"/>
          <p:cNvSpPr>
            <a:spLocks noGrp="1"/>
          </p:cNvSpPr>
          <p:nvPr>
            <p:ph idx="1"/>
          </p:nvPr>
        </p:nvSpPr>
        <p:spPr/>
        <p:txBody>
          <a:bodyPr/>
          <a:lstStyle/>
          <a:p>
            <a:pPr marL="0" indent="0">
              <a:buNone/>
            </a:pPr>
            <a:r>
              <a:rPr lang="en-US" dirty="0" smtClean="0"/>
              <a:t>From the data collected in the F</a:t>
            </a:r>
            <a:r>
              <a:rPr lang="en-US" baseline="-25000" dirty="0" smtClean="0"/>
              <a:t>1</a:t>
            </a:r>
            <a:r>
              <a:rPr lang="en-US" dirty="0" smtClean="0"/>
              <a:t> generation Mendel could not tell if genes assorted independently as he could only guess at the genotype. </a:t>
            </a:r>
          </a:p>
          <a:p>
            <a:pPr marL="0" indent="0">
              <a:buNone/>
            </a:pPr>
            <a:endParaRPr lang="en-US" dirty="0"/>
          </a:p>
          <a:p>
            <a:pPr marL="0" indent="0">
              <a:buNone/>
            </a:pPr>
            <a:r>
              <a:rPr lang="en-US" dirty="0" smtClean="0"/>
              <a:t>However he now had the hybrid plants needed to produce a F</a:t>
            </a:r>
            <a:r>
              <a:rPr lang="en-US" baseline="-25000" dirty="0" smtClean="0"/>
              <a:t>2</a:t>
            </a:r>
            <a:r>
              <a:rPr lang="en-US" dirty="0" smtClean="0"/>
              <a:t> generation that would be more revealing. </a:t>
            </a:r>
            <a:endParaRPr lang="en-US" dirty="0"/>
          </a:p>
        </p:txBody>
      </p:sp>
    </p:spTree>
    <p:extLst>
      <p:ext uri="{BB962C8B-B14F-4D97-AF65-F5344CB8AC3E}">
        <p14:creationId xmlns:p14="http://schemas.microsoft.com/office/powerpoint/2010/main" val="2694584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Two-Factor Cross: F</a:t>
            </a:r>
            <a:r>
              <a:rPr lang="en-US" baseline="-25000" dirty="0" smtClean="0"/>
              <a:t>2</a:t>
            </a:r>
            <a:endParaRPr lang="en-US" baseline="-25000" dirty="0"/>
          </a:p>
        </p:txBody>
      </p:sp>
      <p:pic>
        <p:nvPicPr>
          <p:cNvPr id="4" name="Content Placeholder 3"/>
          <p:cNvPicPr>
            <a:picLocks noGrp="1" noChangeAspect="1"/>
          </p:cNvPicPr>
          <p:nvPr>
            <p:ph idx="1"/>
          </p:nvPr>
        </p:nvPicPr>
        <p:blipFill>
          <a:blip r:embed="rId2"/>
          <a:stretch>
            <a:fillRect/>
          </a:stretch>
        </p:blipFill>
        <p:spPr>
          <a:xfrm>
            <a:off x="1955607" y="2332037"/>
            <a:ext cx="6045393" cy="4525963"/>
          </a:xfrm>
          <a:prstGeom prst="rect">
            <a:avLst/>
          </a:prstGeom>
        </p:spPr>
      </p:pic>
      <p:sp>
        <p:nvSpPr>
          <p:cNvPr id="5" name="TextBox 4"/>
          <p:cNvSpPr txBox="1"/>
          <p:nvPr/>
        </p:nvSpPr>
        <p:spPr>
          <a:xfrm>
            <a:off x="384048" y="1232972"/>
            <a:ext cx="3355848" cy="461665"/>
          </a:xfrm>
          <a:prstGeom prst="rect">
            <a:avLst/>
          </a:prstGeom>
          <a:noFill/>
        </p:spPr>
        <p:txBody>
          <a:bodyPr wrap="square" rtlCol="0">
            <a:spAutoFit/>
          </a:bodyPr>
          <a:lstStyle/>
          <a:p>
            <a:r>
              <a:rPr lang="en-US" dirty="0" smtClean="0"/>
              <a:t>F</a:t>
            </a:r>
            <a:r>
              <a:rPr lang="en-US" baseline="-25000" dirty="0" smtClean="0"/>
              <a:t>2</a:t>
            </a:r>
            <a:r>
              <a:rPr lang="en-US" dirty="0" smtClean="0"/>
              <a:t> generation – </a:t>
            </a:r>
            <a:r>
              <a:rPr lang="en-US" sz="2400" dirty="0" err="1" smtClean="0"/>
              <a:t>RrYy</a:t>
            </a:r>
            <a:r>
              <a:rPr lang="en-US" sz="2400" dirty="0" smtClean="0"/>
              <a:t> x </a:t>
            </a:r>
            <a:r>
              <a:rPr lang="en-US" sz="2400" dirty="0" err="1" smtClean="0"/>
              <a:t>RrYy</a:t>
            </a:r>
            <a:endParaRPr lang="en-US" dirty="0"/>
          </a:p>
        </p:txBody>
      </p:sp>
      <p:sp>
        <p:nvSpPr>
          <p:cNvPr id="6" name="TextBox 5"/>
          <p:cNvSpPr txBox="1"/>
          <p:nvPr/>
        </p:nvSpPr>
        <p:spPr>
          <a:xfrm>
            <a:off x="4316349" y="1144042"/>
            <a:ext cx="1243584" cy="461665"/>
          </a:xfrm>
          <a:prstGeom prst="rect">
            <a:avLst/>
          </a:prstGeom>
          <a:noFill/>
        </p:spPr>
        <p:txBody>
          <a:bodyPr wrap="square" rtlCol="0">
            <a:spAutoFit/>
          </a:bodyPr>
          <a:lstStyle/>
          <a:p>
            <a:r>
              <a:rPr lang="en-US" sz="2400" dirty="0" smtClean="0"/>
              <a:t>Meiosis</a:t>
            </a:r>
            <a:endParaRPr lang="en-US" sz="2400" dirty="0"/>
          </a:p>
        </p:txBody>
      </p:sp>
      <p:sp>
        <p:nvSpPr>
          <p:cNvPr id="7" name="TextBox 6"/>
          <p:cNvSpPr txBox="1"/>
          <p:nvPr/>
        </p:nvSpPr>
        <p:spPr>
          <a:xfrm rot="16200000">
            <a:off x="64580" y="4071944"/>
            <a:ext cx="1243584" cy="461665"/>
          </a:xfrm>
          <a:prstGeom prst="rect">
            <a:avLst/>
          </a:prstGeom>
          <a:noFill/>
        </p:spPr>
        <p:txBody>
          <a:bodyPr wrap="square" rtlCol="0">
            <a:spAutoFit/>
          </a:bodyPr>
          <a:lstStyle/>
          <a:p>
            <a:r>
              <a:rPr lang="en-US" sz="2400" dirty="0" smtClean="0"/>
              <a:t>Meiosis</a:t>
            </a:r>
            <a:endParaRPr lang="en-US" sz="2400" dirty="0"/>
          </a:p>
        </p:txBody>
      </p:sp>
      <p:sp>
        <p:nvSpPr>
          <p:cNvPr id="8" name="TextBox 7"/>
          <p:cNvSpPr txBox="1"/>
          <p:nvPr/>
        </p:nvSpPr>
        <p:spPr>
          <a:xfrm>
            <a:off x="2459736" y="1766217"/>
            <a:ext cx="813816" cy="646331"/>
          </a:xfrm>
          <a:prstGeom prst="rect">
            <a:avLst/>
          </a:prstGeom>
          <a:noFill/>
        </p:spPr>
        <p:txBody>
          <a:bodyPr wrap="square" rtlCol="0">
            <a:spAutoFit/>
          </a:bodyPr>
          <a:lstStyle/>
          <a:p>
            <a:r>
              <a:rPr lang="en-US" sz="3600" dirty="0" smtClean="0"/>
              <a:t>RY</a:t>
            </a:r>
            <a:endParaRPr lang="en-US" sz="3600" dirty="0"/>
          </a:p>
        </p:txBody>
      </p:sp>
      <p:sp>
        <p:nvSpPr>
          <p:cNvPr id="9" name="TextBox 8"/>
          <p:cNvSpPr txBox="1"/>
          <p:nvPr/>
        </p:nvSpPr>
        <p:spPr>
          <a:xfrm>
            <a:off x="1377696" y="2650137"/>
            <a:ext cx="813816" cy="646331"/>
          </a:xfrm>
          <a:prstGeom prst="rect">
            <a:avLst/>
          </a:prstGeom>
          <a:noFill/>
        </p:spPr>
        <p:txBody>
          <a:bodyPr wrap="square" rtlCol="0">
            <a:spAutoFit/>
          </a:bodyPr>
          <a:lstStyle/>
          <a:p>
            <a:r>
              <a:rPr lang="en-US" sz="3600" dirty="0" smtClean="0"/>
              <a:t>RY</a:t>
            </a:r>
            <a:endParaRPr lang="en-US" sz="3600" dirty="0"/>
          </a:p>
        </p:txBody>
      </p:sp>
      <p:sp>
        <p:nvSpPr>
          <p:cNvPr id="10" name="TextBox 9"/>
          <p:cNvSpPr txBox="1"/>
          <p:nvPr/>
        </p:nvSpPr>
        <p:spPr>
          <a:xfrm>
            <a:off x="3739896" y="1747139"/>
            <a:ext cx="672642" cy="646331"/>
          </a:xfrm>
          <a:prstGeom prst="rect">
            <a:avLst/>
          </a:prstGeom>
          <a:noFill/>
        </p:spPr>
        <p:txBody>
          <a:bodyPr wrap="square" rtlCol="0">
            <a:spAutoFit/>
          </a:bodyPr>
          <a:lstStyle/>
          <a:p>
            <a:r>
              <a:rPr lang="en-US" sz="3600" dirty="0" smtClean="0"/>
              <a:t>Ry</a:t>
            </a:r>
            <a:endParaRPr lang="en-US" sz="3600" dirty="0"/>
          </a:p>
        </p:txBody>
      </p:sp>
      <p:sp>
        <p:nvSpPr>
          <p:cNvPr id="11" name="TextBox 10"/>
          <p:cNvSpPr txBox="1"/>
          <p:nvPr/>
        </p:nvSpPr>
        <p:spPr>
          <a:xfrm>
            <a:off x="1330331" y="3699632"/>
            <a:ext cx="672642" cy="646331"/>
          </a:xfrm>
          <a:prstGeom prst="rect">
            <a:avLst/>
          </a:prstGeom>
          <a:noFill/>
        </p:spPr>
        <p:txBody>
          <a:bodyPr wrap="square" rtlCol="0">
            <a:spAutoFit/>
          </a:bodyPr>
          <a:lstStyle/>
          <a:p>
            <a:r>
              <a:rPr lang="en-US" sz="3600" dirty="0" smtClean="0"/>
              <a:t>Ry</a:t>
            </a:r>
            <a:endParaRPr lang="en-US" sz="3600" dirty="0"/>
          </a:p>
        </p:txBody>
      </p:sp>
      <p:sp>
        <p:nvSpPr>
          <p:cNvPr id="12" name="TextBox 11"/>
          <p:cNvSpPr txBox="1"/>
          <p:nvPr/>
        </p:nvSpPr>
        <p:spPr>
          <a:xfrm>
            <a:off x="5259759" y="1766217"/>
            <a:ext cx="947009" cy="646331"/>
          </a:xfrm>
          <a:prstGeom prst="rect">
            <a:avLst/>
          </a:prstGeom>
          <a:noFill/>
        </p:spPr>
        <p:txBody>
          <a:bodyPr wrap="square" rtlCol="0">
            <a:spAutoFit/>
          </a:bodyPr>
          <a:lstStyle/>
          <a:p>
            <a:r>
              <a:rPr lang="en-US" sz="3600" dirty="0" err="1" smtClean="0"/>
              <a:t>rY</a:t>
            </a:r>
            <a:endParaRPr lang="en-US" sz="3600" dirty="0"/>
          </a:p>
        </p:txBody>
      </p:sp>
      <p:sp>
        <p:nvSpPr>
          <p:cNvPr id="13" name="TextBox 12"/>
          <p:cNvSpPr txBox="1"/>
          <p:nvPr/>
        </p:nvSpPr>
        <p:spPr>
          <a:xfrm>
            <a:off x="1330331" y="4749127"/>
            <a:ext cx="947009" cy="646331"/>
          </a:xfrm>
          <a:prstGeom prst="rect">
            <a:avLst/>
          </a:prstGeom>
          <a:noFill/>
        </p:spPr>
        <p:txBody>
          <a:bodyPr wrap="square" rtlCol="0">
            <a:spAutoFit/>
          </a:bodyPr>
          <a:lstStyle/>
          <a:p>
            <a:r>
              <a:rPr lang="en-US" sz="3600" dirty="0" err="1" smtClean="0"/>
              <a:t>rY</a:t>
            </a:r>
            <a:endParaRPr lang="en-US" sz="3600" dirty="0"/>
          </a:p>
        </p:txBody>
      </p:sp>
      <p:sp>
        <p:nvSpPr>
          <p:cNvPr id="14" name="TextBox 13"/>
          <p:cNvSpPr txBox="1"/>
          <p:nvPr/>
        </p:nvSpPr>
        <p:spPr>
          <a:xfrm>
            <a:off x="6736674" y="1766217"/>
            <a:ext cx="832104" cy="646331"/>
          </a:xfrm>
          <a:prstGeom prst="rect">
            <a:avLst/>
          </a:prstGeom>
          <a:noFill/>
        </p:spPr>
        <p:txBody>
          <a:bodyPr wrap="square" rtlCol="0">
            <a:spAutoFit/>
          </a:bodyPr>
          <a:lstStyle/>
          <a:p>
            <a:r>
              <a:rPr lang="en-US" sz="3600" dirty="0" err="1" smtClean="0"/>
              <a:t>ry</a:t>
            </a:r>
            <a:endParaRPr lang="en-US" sz="3600" dirty="0"/>
          </a:p>
        </p:txBody>
      </p:sp>
      <p:sp>
        <p:nvSpPr>
          <p:cNvPr id="15" name="TextBox 14"/>
          <p:cNvSpPr txBox="1"/>
          <p:nvPr/>
        </p:nvSpPr>
        <p:spPr>
          <a:xfrm>
            <a:off x="1359408" y="5815287"/>
            <a:ext cx="832104" cy="646331"/>
          </a:xfrm>
          <a:prstGeom prst="rect">
            <a:avLst/>
          </a:prstGeom>
          <a:noFill/>
        </p:spPr>
        <p:txBody>
          <a:bodyPr wrap="square" rtlCol="0">
            <a:spAutoFit/>
          </a:bodyPr>
          <a:lstStyle/>
          <a:p>
            <a:r>
              <a:rPr lang="en-US" sz="3600" dirty="0" err="1" smtClean="0"/>
              <a:t>ry</a:t>
            </a:r>
            <a:endParaRPr lang="en-US" sz="3600" dirty="0"/>
          </a:p>
        </p:txBody>
      </p:sp>
      <p:sp>
        <p:nvSpPr>
          <p:cNvPr id="16" name="TextBox 15"/>
          <p:cNvSpPr txBox="1"/>
          <p:nvPr/>
        </p:nvSpPr>
        <p:spPr>
          <a:xfrm>
            <a:off x="2191512" y="2619061"/>
            <a:ext cx="1462556" cy="707886"/>
          </a:xfrm>
          <a:prstGeom prst="rect">
            <a:avLst/>
          </a:prstGeom>
          <a:noFill/>
        </p:spPr>
        <p:txBody>
          <a:bodyPr wrap="square" rtlCol="0">
            <a:spAutoFit/>
          </a:bodyPr>
          <a:lstStyle/>
          <a:p>
            <a:r>
              <a:rPr lang="en-US" sz="4000" dirty="0" smtClean="0"/>
              <a:t>RRYY</a:t>
            </a:r>
            <a:endParaRPr lang="en-US" sz="4000" dirty="0"/>
          </a:p>
        </p:txBody>
      </p:sp>
      <p:sp>
        <p:nvSpPr>
          <p:cNvPr id="17" name="TextBox 16"/>
          <p:cNvSpPr txBox="1"/>
          <p:nvPr/>
        </p:nvSpPr>
        <p:spPr>
          <a:xfrm>
            <a:off x="2191512" y="3644859"/>
            <a:ext cx="1243100" cy="707886"/>
          </a:xfrm>
          <a:prstGeom prst="rect">
            <a:avLst/>
          </a:prstGeom>
          <a:noFill/>
        </p:spPr>
        <p:txBody>
          <a:bodyPr wrap="square" rtlCol="0">
            <a:spAutoFit/>
          </a:bodyPr>
          <a:lstStyle/>
          <a:p>
            <a:r>
              <a:rPr lang="en-US" sz="4000" dirty="0" err="1" smtClean="0"/>
              <a:t>RRYy</a:t>
            </a:r>
            <a:endParaRPr lang="en-US" sz="4000" dirty="0"/>
          </a:p>
        </p:txBody>
      </p:sp>
      <p:sp>
        <p:nvSpPr>
          <p:cNvPr id="18" name="TextBox 17"/>
          <p:cNvSpPr txBox="1"/>
          <p:nvPr/>
        </p:nvSpPr>
        <p:spPr>
          <a:xfrm>
            <a:off x="2239216" y="4687572"/>
            <a:ext cx="1367148" cy="707886"/>
          </a:xfrm>
          <a:prstGeom prst="rect">
            <a:avLst/>
          </a:prstGeom>
          <a:noFill/>
        </p:spPr>
        <p:txBody>
          <a:bodyPr wrap="square" rtlCol="0">
            <a:spAutoFit/>
          </a:bodyPr>
          <a:lstStyle/>
          <a:p>
            <a:r>
              <a:rPr lang="en-US" sz="4000" dirty="0" err="1" smtClean="0"/>
              <a:t>RrYY</a:t>
            </a:r>
            <a:endParaRPr lang="en-US" sz="4000" dirty="0"/>
          </a:p>
        </p:txBody>
      </p:sp>
      <p:sp>
        <p:nvSpPr>
          <p:cNvPr id="19" name="TextBox 18"/>
          <p:cNvSpPr txBox="1"/>
          <p:nvPr/>
        </p:nvSpPr>
        <p:spPr>
          <a:xfrm>
            <a:off x="2229636" y="5744588"/>
            <a:ext cx="1376728" cy="707886"/>
          </a:xfrm>
          <a:prstGeom prst="rect">
            <a:avLst/>
          </a:prstGeom>
          <a:noFill/>
        </p:spPr>
        <p:txBody>
          <a:bodyPr wrap="square" rtlCol="0">
            <a:spAutoFit/>
          </a:bodyPr>
          <a:lstStyle/>
          <a:p>
            <a:r>
              <a:rPr lang="en-US" sz="4000" dirty="0" err="1" smtClean="0"/>
              <a:t>RrYy</a:t>
            </a:r>
            <a:endParaRPr lang="en-US" sz="4000" dirty="0"/>
          </a:p>
        </p:txBody>
      </p:sp>
      <p:sp>
        <p:nvSpPr>
          <p:cNvPr id="20" name="TextBox 19"/>
          <p:cNvSpPr txBox="1"/>
          <p:nvPr/>
        </p:nvSpPr>
        <p:spPr>
          <a:xfrm>
            <a:off x="3467658" y="2571721"/>
            <a:ext cx="1243100" cy="707886"/>
          </a:xfrm>
          <a:prstGeom prst="rect">
            <a:avLst/>
          </a:prstGeom>
          <a:noFill/>
        </p:spPr>
        <p:txBody>
          <a:bodyPr wrap="square" rtlCol="0">
            <a:spAutoFit/>
          </a:bodyPr>
          <a:lstStyle/>
          <a:p>
            <a:r>
              <a:rPr lang="en-US" sz="4000" dirty="0" err="1" smtClean="0"/>
              <a:t>RRYy</a:t>
            </a:r>
            <a:endParaRPr lang="en-US" sz="4000" dirty="0"/>
          </a:p>
        </p:txBody>
      </p:sp>
      <p:sp>
        <p:nvSpPr>
          <p:cNvPr id="21" name="TextBox 20"/>
          <p:cNvSpPr txBox="1"/>
          <p:nvPr/>
        </p:nvSpPr>
        <p:spPr>
          <a:xfrm>
            <a:off x="3533553" y="3633107"/>
            <a:ext cx="1486844" cy="707886"/>
          </a:xfrm>
          <a:prstGeom prst="rect">
            <a:avLst/>
          </a:prstGeom>
          <a:noFill/>
        </p:spPr>
        <p:txBody>
          <a:bodyPr wrap="square" rtlCol="0">
            <a:spAutoFit/>
          </a:bodyPr>
          <a:lstStyle/>
          <a:p>
            <a:r>
              <a:rPr lang="en-US" sz="4000" dirty="0" err="1" smtClean="0"/>
              <a:t>RRyy</a:t>
            </a:r>
            <a:endParaRPr lang="en-US" sz="4000" dirty="0"/>
          </a:p>
        </p:txBody>
      </p:sp>
      <p:sp>
        <p:nvSpPr>
          <p:cNvPr id="22" name="TextBox 21"/>
          <p:cNvSpPr txBox="1"/>
          <p:nvPr/>
        </p:nvSpPr>
        <p:spPr>
          <a:xfrm>
            <a:off x="3533553" y="4687572"/>
            <a:ext cx="1177205" cy="707886"/>
          </a:xfrm>
          <a:prstGeom prst="rect">
            <a:avLst/>
          </a:prstGeom>
          <a:noFill/>
        </p:spPr>
        <p:txBody>
          <a:bodyPr wrap="square" rtlCol="0">
            <a:spAutoFit/>
          </a:bodyPr>
          <a:lstStyle/>
          <a:p>
            <a:r>
              <a:rPr lang="en-US" sz="4000" dirty="0" err="1" smtClean="0"/>
              <a:t>RrYy</a:t>
            </a:r>
            <a:endParaRPr lang="en-US" sz="4000" dirty="0"/>
          </a:p>
        </p:txBody>
      </p:sp>
      <p:sp>
        <p:nvSpPr>
          <p:cNvPr id="23" name="TextBox 22"/>
          <p:cNvSpPr txBox="1"/>
          <p:nvPr/>
        </p:nvSpPr>
        <p:spPr>
          <a:xfrm>
            <a:off x="3533553" y="5784509"/>
            <a:ext cx="1177205" cy="707886"/>
          </a:xfrm>
          <a:prstGeom prst="rect">
            <a:avLst/>
          </a:prstGeom>
          <a:noFill/>
        </p:spPr>
        <p:txBody>
          <a:bodyPr wrap="square" rtlCol="0">
            <a:spAutoFit/>
          </a:bodyPr>
          <a:lstStyle/>
          <a:p>
            <a:r>
              <a:rPr lang="en-US" sz="4000" dirty="0" err="1" smtClean="0"/>
              <a:t>Rryy</a:t>
            </a:r>
            <a:endParaRPr lang="en-US" sz="4000" dirty="0"/>
          </a:p>
        </p:txBody>
      </p:sp>
      <p:sp>
        <p:nvSpPr>
          <p:cNvPr id="24" name="TextBox 23"/>
          <p:cNvSpPr txBox="1"/>
          <p:nvPr/>
        </p:nvSpPr>
        <p:spPr>
          <a:xfrm>
            <a:off x="4930214" y="2571721"/>
            <a:ext cx="1367148" cy="707886"/>
          </a:xfrm>
          <a:prstGeom prst="rect">
            <a:avLst/>
          </a:prstGeom>
          <a:noFill/>
        </p:spPr>
        <p:txBody>
          <a:bodyPr wrap="square" rtlCol="0">
            <a:spAutoFit/>
          </a:bodyPr>
          <a:lstStyle/>
          <a:p>
            <a:r>
              <a:rPr lang="en-US" sz="4000" dirty="0" err="1" smtClean="0"/>
              <a:t>RrYY</a:t>
            </a:r>
            <a:endParaRPr lang="en-US" sz="4000" dirty="0"/>
          </a:p>
        </p:txBody>
      </p:sp>
      <p:sp>
        <p:nvSpPr>
          <p:cNvPr id="25" name="TextBox 24"/>
          <p:cNvSpPr txBox="1"/>
          <p:nvPr/>
        </p:nvSpPr>
        <p:spPr>
          <a:xfrm>
            <a:off x="4925424" y="3594890"/>
            <a:ext cx="1376728" cy="707886"/>
          </a:xfrm>
          <a:prstGeom prst="rect">
            <a:avLst/>
          </a:prstGeom>
          <a:noFill/>
        </p:spPr>
        <p:txBody>
          <a:bodyPr wrap="square" rtlCol="0">
            <a:spAutoFit/>
          </a:bodyPr>
          <a:lstStyle/>
          <a:p>
            <a:r>
              <a:rPr lang="en-US" sz="4000" dirty="0" err="1" smtClean="0"/>
              <a:t>RrYy</a:t>
            </a:r>
            <a:endParaRPr lang="en-US" sz="4000" dirty="0"/>
          </a:p>
        </p:txBody>
      </p:sp>
      <p:sp>
        <p:nvSpPr>
          <p:cNvPr id="26" name="TextBox 25"/>
          <p:cNvSpPr txBox="1"/>
          <p:nvPr/>
        </p:nvSpPr>
        <p:spPr>
          <a:xfrm>
            <a:off x="4978303" y="4708808"/>
            <a:ext cx="1228465" cy="707886"/>
          </a:xfrm>
          <a:prstGeom prst="rect">
            <a:avLst/>
          </a:prstGeom>
          <a:noFill/>
        </p:spPr>
        <p:txBody>
          <a:bodyPr wrap="square" rtlCol="0">
            <a:spAutoFit/>
          </a:bodyPr>
          <a:lstStyle/>
          <a:p>
            <a:r>
              <a:rPr lang="en-US" sz="4000" dirty="0" err="1" smtClean="0"/>
              <a:t>rrYY</a:t>
            </a:r>
            <a:endParaRPr lang="en-US" sz="4000" dirty="0"/>
          </a:p>
        </p:txBody>
      </p:sp>
      <p:sp>
        <p:nvSpPr>
          <p:cNvPr id="27" name="TextBox 26"/>
          <p:cNvSpPr txBox="1"/>
          <p:nvPr/>
        </p:nvSpPr>
        <p:spPr>
          <a:xfrm>
            <a:off x="5020397" y="5784509"/>
            <a:ext cx="1157321" cy="707886"/>
          </a:xfrm>
          <a:prstGeom prst="rect">
            <a:avLst/>
          </a:prstGeom>
          <a:noFill/>
        </p:spPr>
        <p:txBody>
          <a:bodyPr wrap="square" rtlCol="0">
            <a:spAutoFit/>
          </a:bodyPr>
          <a:lstStyle/>
          <a:p>
            <a:r>
              <a:rPr lang="en-US" sz="4000" dirty="0" err="1" smtClean="0"/>
              <a:t>rrYy</a:t>
            </a:r>
            <a:endParaRPr lang="en-US" sz="4000" dirty="0"/>
          </a:p>
        </p:txBody>
      </p:sp>
      <p:sp>
        <p:nvSpPr>
          <p:cNvPr id="28" name="TextBox 27"/>
          <p:cNvSpPr txBox="1"/>
          <p:nvPr/>
        </p:nvSpPr>
        <p:spPr>
          <a:xfrm>
            <a:off x="6391573" y="2571721"/>
            <a:ext cx="1177205" cy="707886"/>
          </a:xfrm>
          <a:prstGeom prst="rect">
            <a:avLst/>
          </a:prstGeom>
          <a:noFill/>
        </p:spPr>
        <p:txBody>
          <a:bodyPr wrap="square" rtlCol="0">
            <a:spAutoFit/>
          </a:bodyPr>
          <a:lstStyle/>
          <a:p>
            <a:r>
              <a:rPr lang="en-US" sz="4000" dirty="0" err="1" smtClean="0"/>
              <a:t>RrYy</a:t>
            </a:r>
            <a:endParaRPr lang="en-US" sz="4000" dirty="0"/>
          </a:p>
        </p:txBody>
      </p:sp>
      <p:sp>
        <p:nvSpPr>
          <p:cNvPr id="29" name="TextBox 28"/>
          <p:cNvSpPr txBox="1"/>
          <p:nvPr/>
        </p:nvSpPr>
        <p:spPr>
          <a:xfrm>
            <a:off x="6422333" y="3582556"/>
            <a:ext cx="1177205" cy="707886"/>
          </a:xfrm>
          <a:prstGeom prst="rect">
            <a:avLst/>
          </a:prstGeom>
          <a:noFill/>
        </p:spPr>
        <p:txBody>
          <a:bodyPr wrap="square" rtlCol="0">
            <a:spAutoFit/>
          </a:bodyPr>
          <a:lstStyle/>
          <a:p>
            <a:r>
              <a:rPr lang="en-US" sz="4000" dirty="0" err="1" smtClean="0"/>
              <a:t>Rryy</a:t>
            </a:r>
            <a:endParaRPr lang="en-US" sz="4000" dirty="0"/>
          </a:p>
        </p:txBody>
      </p:sp>
      <p:sp>
        <p:nvSpPr>
          <p:cNvPr id="30" name="TextBox 29"/>
          <p:cNvSpPr txBox="1"/>
          <p:nvPr/>
        </p:nvSpPr>
        <p:spPr>
          <a:xfrm>
            <a:off x="6540804" y="4662829"/>
            <a:ext cx="1157321" cy="707886"/>
          </a:xfrm>
          <a:prstGeom prst="rect">
            <a:avLst/>
          </a:prstGeom>
          <a:noFill/>
        </p:spPr>
        <p:txBody>
          <a:bodyPr wrap="square" rtlCol="0">
            <a:spAutoFit/>
          </a:bodyPr>
          <a:lstStyle/>
          <a:p>
            <a:r>
              <a:rPr lang="en-US" sz="4000" dirty="0" err="1" smtClean="0"/>
              <a:t>rrYy</a:t>
            </a:r>
            <a:endParaRPr lang="en-US" sz="4000" dirty="0"/>
          </a:p>
        </p:txBody>
      </p:sp>
      <p:sp>
        <p:nvSpPr>
          <p:cNvPr id="31" name="TextBox 30"/>
          <p:cNvSpPr txBox="1"/>
          <p:nvPr/>
        </p:nvSpPr>
        <p:spPr>
          <a:xfrm>
            <a:off x="6540804" y="5784509"/>
            <a:ext cx="1027974" cy="707886"/>
          </a:xfrm>
          <a:prstGeom prst="rect">
            <a:avLst/>
          </a:prstGeom>
          <a:noFill/>
        </p:spPr>
        <p:txBody>
          <a:bodyPr wrap="square" rtlCol="0">
            <a:spAutoFit/>
          </a:bodyPr>
          <a:lstStyle/>
          <a:p>
            <a:r>
              <a:rPr lang="en-US" sz="4000" dirty="0" err="1" smtClean="0"/>
              <a:t>rryy</a:t>
            </a:r>
            <a:endParaRPr lang="en-US" sz="4000" dirty="0"/>
          </a:p>
        </p:txBody>
      </p:sp>
    </p:spTree>
    <p:extLst>
      <p:ext uri="{BB962C8B-B14F-4D97-AF65-F5344CB8AC3E}">
        <p14:creationId xmlns:p14="http://schemas.microsoft.com/office/powerpoint/2010/main" val="113982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2">
                                            <p:txEl>
                                              <p:pRg st="0" end="0"/>
                                            </p:txEl>
                                          </p:spTgt>
                                        </p:tgtEl>
                                        <p:attrNameLst>
                                          <p:attrName>style.visibility</p:attrName>
                                        </p:attrNameLst>
                                      </p:cBhvr>
                                      <p:to>
                                        <p:strVal val="visible"/>
                                      </p:to>
                                    </p:set>
                                    <p:anim calcmode="lin" valueType="num">
                                      <p:cBhvr additive="base">
                                        <p:cTn id="85"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3">
                                            <p:txEl>
                                              <p:pRg st="0" end="0"/>
                                            </p:txEl>
                                          </p:spTgt>
                                        </p:tgtEl>
                                        <p:attrNameLst>
                                          <p:attrName>style.visibility</p:attrName>
                                        </p:attrNameLst>
                                      </p:cBhvr>
                                      <p:to>
                                        <p:strVal val="visible"/>
                                      </p:to>
                                    </p:set>
                                    <p:anim calcmode="lin" valueType="num">
                                      <p:cBhvr additive="base">
                                        <p:cTn id="91"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500" fill="hold"/>
                                        <p:tgtEl>
                                          <p:spTgt spid="24"/>
                                        </p:tgtEl>
                                        <p:attrNameLst>
                                          <p:attrName>ppt_x</p:attrName>
                                        </p:attrNameLst>
                                      </p:cBhvr>
                                      <p:tavLst>
                                        <p:tav tm="0">
                                          <p:val>
                                            <p:strVal val="#ppt_x"/>
                                          </p:val>
                                        </p:tav>
                                        <p:tav tm="100000">
                                          <p:val>
                                            <p:strVal val="#ppt_x"/>
                                          </p:val>
                                        </p:tav>
                                      </p:tavLst>
                                    </p:anim>
                                    <p:anim calcmode="lin" valueType="num">
                                      <p:cBhvr additive="base">
                                        <p:cTn id="9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
                                            <p:txEl>
                                              <p:pRg st="0" end="0"/>
                                            </p:txEl>
                                          </p:spTgt>
                                        </p:tgtEl>
                                        <p:attrNameLst>
                                          <p:attrName>style.visibility</p:attrName>
                                        </p:attrNameLst>
                                      </p:cBhvr>
                                      <p:to>
                                        <p:strVal val="visible"/>
                                      </p:to>
                                    </p:set>
                                    <p:anim calcmode="lin" valueType="num">
                                      <p:cBhvr additive="base">
                                        <p:cTn id="109"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7">
                                            <p:txEl>
                                              <p:pRg st="0" end="0"/>
                                            </p:txEl>
                                          </p:spTgt>
                                        </p:tgtEl>
                                        <p:attrNameLst>
                                          <p:attrName>style.visibility</p:attrName>
                                        </p:attrNameLst>
                                      </p:cBhvr>
                                      <p:to>
                                        <p:strVal val="visible"/>
                                      </p:to>
                                    </p:set>
                                    <p:anim calcmode="lin" valueType="num">
                                      <p:cBhvr additive="base">
                                        <p:cTn id="115"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8">
                                            <p:txEl>
                                              <p:pRg st="0" end="0"/>
                                            </p:txEl>
                                          </p:spTgt>
                                        </p:tgtEl>
                                        <p:attrNameLst>
                                          <p:attrName>style.visibility</p:attrName>
                                        </p:attrNameLst>
                                      </p:cBhvr>
                                      <p:to>
                                        <p:strVal val="visible"/>
                                      </p:to>
                                    </p:set>
                                    <p:anim calcmode="lin" valueType="num">
                                      <p:cBhvr additive="base">
                                        <p:cTn id="12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9">
                                            <p:txEl>
                                              <p:pRg st="0" end="0"/>
                                            </p:txEl>
                                          </p:spTgt>
                                        </p:tgtEl>
                                        <p:attrNameLst>
                                          <p:attrName>style.visibility</p:attrName>
                                        </p:attrNameLst>
                                      </p:cBhvr>
                                      <p:to>
                                        <p:strVal val="visible"/>
                                      </p:to>
                                    </p:set>
                                    <p:anim calcmode="lin" valueType="num">
                                      <p:cBhvr additive="base">
                                        <p:cTn id="12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0">
                                            <p:txEl>
                                              <p:pRg st="0" end="0"/>
                                            </p:txEl>
                                          </p:spTgt>
                                        </p:tgtEl>
                                        <p:attrNameLst>
                                          <p:attrName>style.visibility</p:attrName>
                                        </p:attrNameLst>
                                      </p:cBhvr>
                                      <p:to>
                                        <p:strVal val="visible"/>
                                      </p:to>
                                    </p:set>
                                    <p:anim calcmode="lin" valueType="num">
                                      <p:cBhvr additive="base">
                                        <p:cTn id="133"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31"/>
                                        </p:tgtEl>
                                        <p:attrNameLst>
                                          <p:attrName>style.visibility</p:attrName>
                                        </p:attrNameLst>
                                      </p:cBhvr>
                                      <p:to>
                                        <p:strVal val="visible"/>
                                      </p:to>
                                    </p:set>
                                    <p:anim calcmode="lin" valueType="num">
                                      <p:cBhvr additive="base">
                                        <p:cTn id="139" dur="500" fill="hold"/>
                                        <p:tgtEl>
                                          <p:spTgt spid="31"/>
                                        </p:tgtEl>
                                        <p:attrNameLst>
                                          <p:attrName>ppt_x</p:attrName>
                                        </p:attrNameLst>
                                      </p:cBhvr>
                                      <p:tavLst>
                                        <p:tav tm="0">
                                          <p:val>
                                            <p:strVal val="#ppt_x"/>
                                          </p:val>
                                        </p:tav>
                                        <p:tav tm="100000">
                                          <p:val>
                                            <p:strVal val="#ppt_x"/>
                                          </p:val>
                                        </p:tav>
                                      </p:tavLst>
                                    </p:anim>
                                    <p:anim calcmode="lin" valueType="num">
                                      <p:cBhvr additive="base">
                                        <p:cTn id="14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P spid="14" grpId="0"/>
      <p:bldP spid="16" grpId="0"/>
      <p:bldP spid="17" grpId="0"/>
      <p:bldP spid="18" grpId="0"/>
      <p:bldP spid="19" grpId="0"/>
      <p:bldP spid="20" grpId="0"/>
      <p:bldP spid="21" grpId="0"/>
      <p:bldP spid="24" grpId="0"/>
      <p:bldP spid="25"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lang="en-US" baseline="-25000" dirty="0" smtClean="0"/>
              <a:t>2</a:t>
            </a:r>
            <a:r>
              <a:rPr lang="en-US" dirty="0" smtClean="0"/>
              <a:t> Results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F</a:t>
            </a:r>
            <a:r>
              <a:rPr lang="en-US" baseline="-25000" dirty="0" smtClean="0"/>
              <a:t>2</a:t>
            </a:r>
            <a:r>
              <a:rPr lang="en-US" dirty="0" smtClean="0"/>
              <a:t> generation resulted in an approximate ratio of </a:t>
            </a:r>
            <a:r>
              <a:rPr lang="en-US" b="1" dirty="0" smtClean="0"/>
              <a:t>9:3:3:1</a:t>
            </a:r>
            <a:r>
              <a:rPr lang="en-US" dirty="0" smtClean="0"/>
              <a:t> which we predicted in our F</a:t>
            </a:r>
            <a:r>
              <a:rPr lang="en-US" baseline="-25000" dirty="0" smtClean="0"/>
              <a:t>2</a:t>
            </a:r>
            <a:r>
              <a:rPr lang="en-US" dirty="0" smtClean="0"/>
              <a:t> Punnett square.</a:t>
            </a:r>
          </a:p>
          <a:p>
            <a:pPr marL="0" indent="0">
              <a:buNone/>
            </a:pPr>
            <a:endParaRPr lang="en-US" sz="1700" dirty="0"/>
          </a:p>
          <a:p>
            <a:pPr marL="0" indent="0">
              <a:buNone/>
            </a:pPr>
            <a:r>
              <a:rPr lang="en-US" dirty="0" smtClean="0"/>
              <a:t>In other words if there had been exactly 16 offspring we might have expected;</a:t>
            </a:r>
          </a:p>
          <a:p>
            <a:pPr marL="0" indent="0">
              <a:buNone/>
            </a:pPr>
            <a:endParaRPr lang="en-US" sz="1700" dirty="0" smtClean="0"/>
          </a:p>
          <a:p>
            <a:r>
              <a:rPr lang="en-US" dirty="0" smtClean="0"/>
              <a:t>9 of them to me round with yellow peas (RRYY, </a:t>
            </a:r>
            <a:r>
              <a:rPr lang="en-US" dirty="0" err="1" smtClean="0"/>
              <a:t>RrYY</a:t>
            </a:r>
            <a:r>
              <a:rPr lang="en-US" dirty="0" smtClean="0"/>
              <a:t>, or </a:t>
            </a:r>
            <a:r>
              <a:rPr lang="en-US" dirty="0" err="1" smtClean="0"/>
              <a:t>RrYy</a:t>
            </a:r>
            <a:r>
              <a:rPr lang="en-US" dirty="0" smtClean="0"/>
              <a:t>)</a:t>
            </a:r>
          </a:p>
          <a:p>
            <a:pPr marL="0" indent="0">
              <a:buNone/>
            </a:pPr>
            <a:endParaRPr lang="en-US" sz="1700" dirty="0"/>
          </a:p>
          <a:p>
            <a:r>
              <a:rPr lang="en-US" dirty="0" smtClean="0"/>
              <a:t>3 of them to be wrinkled with yellow peas (</a:t>
            </a:r>
            <a:r>
              <a:rPr lang="en-US" dirty="0" err="1" smtClean="0"/>
              <a:t>rrYY</a:t>
            </a:r>
            <a:r>
              <a:rPr lang="en-US" dirty="0" smtClean="0"/>
              <a:t> or </a:t>
            </a:r>
            <a:r>
              <a:rPr lang="en-US" dirty="0" err="1" smtClean="0"/>
              <a:t>rrYy</a:t>
            </a:r>
            <a:r>
              <a:rPr lang="en-US" dirty="0" smtClean="0"/>
              <a:t>)</a:t>
            </a:r>
          </a:p>
          <a:p>
            <a:pPr marL="0" indent="0">
              <a:buNone/>
            </a:pPr>
            <a:endParaRPr lang="en-US" sz="1700" dirty="0" smtClean="0"/>
          </a:p>
          <a:p>
            <a:r>
              <a:rPr lang="en-US" dirty="0" smtClean="0"/>
              <a:t>3 of them to be round with green peas (</a:t>
            </a:r>
            <a:r>
              <a:rPr lang="en-US" dirty="0" err="1" smtClean="0"/>
              <a:t>RRyy</a:t>
            </a:r>
            <a:r>
              <a:rPr lang="en-US" dirty="0" smtClean="0"/>
              <a:t> or </a:t>
            </a:r>
            <a:r>
              <a:rPr lang="en-US" dirty="0" err="1" smtClean="0"/>
              <a:t>Rryy</a:t>
            </a:r>
            <a:r>
              <a:rPr lang="en-US" dirty="0" smtClean="0"/>
              <a:t>)</a:t>
            </a:r>
          </a:p>
          <a:p>
            <a:pPr marL="0" indent="0">
              <a:buNone/>
            </a:pPr>
            <a:endParaRPr lang="en-US" sz="1700" dirty="0"/>
          </a:p>
          <a:p>
            <a:r>
              <a:rPr lang="en-US" dirty="0"/>
              <a:t>1</a:t>
            </a:r>
            <a:r>
              <a:rPr lang="en-US" dirty="0" smtClean="0"/>
              <a:t> to be wrinkled with green peas (</a:t>
            </a:r>
            <a:r>
              <a:rPr lang="en-US" dirty="0" err="1" smtClean="0"/>
              <a:t>rryy</a:t>
            </a:r>
            <a:r>
              <a:rPr lang="en-US" dirty="0" smtClean="0"/>
              <a:t>).</a:t>
            </a:r>
            <a:endParaRPr lang="en-US" dirty="0"/>
          </a:p>
        </p:txBody>
      </p:sp>
    </p:spTree>
    <p:extLst>
      <p:ext uri="{BB962C8B-B14F-4D97-AF65-F5344CB8AC3E}">
        <p14:creationId xmlns:p14="http://schemas.microsoft.com/office/powerpoint/2010/main" val="252849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Content Placeholder 2"/>
          <p:cNvSpPr>
            <a:spLocks noGrp="1"/>
          </p:cNvSpPr>
          <p:nvPr>
            <p:ph idx="1"/>
          </p:nvPr>
        </p:nvSpPr>
        <p:spPr>
          <a:xfrm>
            <a:off x="457200" y="1335024"/>
            <a:ext cx="7543800" cy="5257800"/>
          </a:xfrm>
        </p:spPr>
        <p:txBody>
          <a:bodyPr>
            <a:normAutofit/>
          </a:bodyPr>
          <a:lstStyle/>
          <a:p>
            <a:pPr marL="0" indent="0">
              <a:buNone/>
            </a:pPr>
            <a:r>
              <a:rPr lang="en-US" dirty="0" smtClean="0"/>
              <a:t>As we saw in the last section if an organisms has a gene with two alleles there is a 50/50 chance that one of them will be passed on.</a:t>
            </a:r>
          </a:p>
          <a:p>
            <a:pPr marL="0" indent="0">
              <a:buNone/>
            </a:pPr>
            <a:endParaRPr lang="en-US" sz="1800" dirty="0"/>
          </a:p>
          <a:p>
            <a:pPr marL="0" indent="0">
              <a:buNone/>
            </a:pPr>
            <a:r>
              <a:rPr lang="en-US" dirty="0" smtClean="0"/>
              <a:t>Likewise if you were to flip a coin there is a 50% chance it will end up heads and a 50% chance it will end up tails.</a:t>
            </a:r>
          </a:p>
          <a:p>
            <a:pPr marL="0" indent="0">
              <a:buNone/>
            </a:pPr>
            <a:endParaRPr lang="en-US" sz="1800" dirty="0"/>
          </a:p>
          <a:p>
            <a:pPr marL="0" indent="0">
              <a:buNone/>
            </a:pPr>
            <a:r>
              <a:rPr lang="en-US" b="1" dirty="0" smtClean="0"/>
              <a:t>Every flip of a coin is a unique event with a 50/50 chance of each outcome. </a:t>
            </a:r>
            <a:endParaRPr lang="en-US" b="1" dirty="0"/>
          </a:p>
          <a:p>
            <a:pPr marL="0" indent="0">
              <a:buNone/>
            </a:pPr>
            <a:endParaRPr lang="en-US" sz="1800" dirty="0" smtClean="0"/>
          </a:p>
        </p:txBody>
      </p:sp>
    </p:spTree>
    <p:extLst>
      <p:ext uri="{BB962C8B-B14F-4D97-AF65-F5344CB8AC3E}">
        <p14:creationId xmlns:p14="http://schemas.microsoft.com/office/powerpoint/2010/main" val="1507353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a:t>M</a:t>
            </a:r>
            <a:r>
              <a:rPr lang="en-US" dirty="0" smtClean="0"/>
              <a:t>endel’s principles</a:t>
            </a:r>
            <a:endParaRPr lang="en-US" dirty="0"/>
          </a:p>
        </p:txBody>
      </p:sp>
      <p:sp>
        <p:nvSpPr>
          <p:cNvPr id="3" name="Content Placeholder 2"/>
          <p:cNvSpPr>
            <a:spLocks noGrp="1"/>
          </p:cNvSpPr>
          <p:nvPr>
            <p:ph idx="1"/>
          </p:nvPr>
        </p:nvSpPr>
        <p:spPr>
          <a:xfrm>
            <a:off x="457200" y="1325880"/>
            <a:ext cx="7543800" cy="5303520"/>
          </a:xfrm>
        </p:spPr>
        <p:txBody>
          <a:bodyPr>
            <a:normAutofit fontScale="70000" lnSpcReduction="20000"/>
          </a:bodyPr>
          <a:lstStyle/>
          <a:p>
            <a:pPr marL="0" indent="0">
              <a:buNone/>
            </a:pPr>
            <a:r>
              <a:rPr lang="en-US" b="1" dirty="0" smtClean="0"/>
              <a:t>Mendel’s principles of heredity form the basis of modern genetics.</a:t>
            </a:r>
          </a:p>
          <a:p>
            <a:pPr marL="0" indent="0">
              <a:buNone/>
            </a:pPr>
            <a:endParaRPr lang="en-US" sz="1700" dirty="0"/>
          </a:p>
          <a:p>
            <a:r>
              <a:rPr lang="en-US" dirty="0" smtClean="0"/>
              <a:t>The inheritance of biological characteristics is determined by individual units called gene, passed from parents to offspring.</a:t>
            </a:r>
          </a:p>
          <a:p>
            <a:pPr marL="0" indent="0">
              <a:buNone/>
            </a:pPr>
            <a:endParaRPr lang="en-US" sz="1800" dirty="0"/>
          </a:p>
          <a:p>
            <a:r>
              <a:rPr lang="en-US" dirty="0" smtClean="0"/>
              <a:t>Where two or more forms (alleles) of a gene for a single trait exist some alleles may be dominant and others may be recessive.</a:t>
            </a:r>
          </a:p>
          <a:p>
            <a:pPr marL="0" indent="0">
              <a:buNone/>
            </a:pPr>
            <a:endParaRPr lang="en-US" sz="1800" dirty="0"/>
          </a:p>
          <a:p>
            <a:r>
              <a:rPr lang="en-US" dirty="0" smtClean="0"/>
              <a:t>In most sexually reproductive organisms, each adult has two copies of each gene – one from each parent.</a:t>
            </a:r>
          </a:p>
          <a:p>
            <a:pPr marL="0" indent="0">
              <a:buNone/>
            </a:pPr>
            <a:endParaRPr lang="en-US" sz="1800" dirty="0"/>
          </a:p>
          <a:p>
            <a:r>
              <a:rPr lang="en-US" dirty="0" smtClean="0"/>
              <a:t>Each gene </a:t>
            </a:r>
            <a:r>
              <a:rPr lang="en-US" b="1" dirty="0" smtClean="0"/>
              <a:t>segregates</a:t>
            </a:r>
            <a:r>
              <a:rPr lang="en-US" dirty="0" smtClean="0"/>
              <a:t> from its copy when gametes are formed so only one gene will be passed on to the next generation from each parent.</a:t>
            </a:r>
          </a:p>
          <a:p>
            <a:pPr marL="0" indent="0">
              <a:buNone/>
            </a:pPr>
            <a:endParaRPr lang="en-US" sz="1800" dirty="0"/>
          </a:p>
          <a:p>
            <a:r>
              <a:rPr lang="en-US" dirty="0" smtClean="0"/>
              <a:t>Alleles for different genes usually segregate from each other </a:t>
            </a:r>
            <a:r>
              <a:rPr lang="en-US" b="1" dirty="0" smtClean="0"/>
              <a:t>independently</a:t>
            </a:r>
            <a:r>
              <a:rPr lang="en-US" dirty="0" smtClean="0"/>
              <a:t>.</a:t>
            </a:r>
            <a:endParaRPr lang="en-US" dirty="0"/>
          </a:p>
        </p:txBody>
      </p:sp>
    </p:spTree>
    <p:extLst>
      <p:ext uri="{BB962C8B-B14F-4D97-AF65-F5344CB8AC3E}">
        <p14:creationId xmlns:p14="http://schemas.microsoft.com/office/powerpoint/2010/main" val="3139899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Laws</a:t>
            </a:r>
            <a:endParaRPr lang="en-US" dirty="0"/>
          </a:p>
        </p:txBody>
      </p:sp>
      <p:sp>
        <p:nvSpPr>
          <p:cNvPr id="3" name="Content Placeholder 2"/>
          <p:cNvSpPr>
            <a:spLocks noGrp="1"/>
          </p:cNvSpPr>
          <p:nvPr>
            <p:ph idx="1"/>
          </p:nvPr>
        </p:nvSpPr>
        <p:spPr/>
        <p:txBody>
          <a:bodyPr/>
          <a:lstStyle/>
          <a:p>
            <a:pPr marL="0" indent="0">
              <a:buNone/>
            </a:pPr>
            <a:r>
              <a:rPr lang="en-US" dirty="0" smtClean="0"/>
              <a:t>The principle of </a:t>
            </a:r>
            <a:r>
              <a:rPr lang="en-US" b="1" dirty="0" smtClean="0"/>
              <a:t>segregation</a:t>
            </a:r>
            <a:r>
              <a:rPr lang="en-US" dirty="0" smtClean="0"/>
              <a:t> states that two alleles for each trait separate during meiosis – after fertilization each cell will once again have two alleles for each trait. </a:t>
            </a:r>
          </a:p>
          <a:p>
            <a:pPr marL="0" indent="0">
              <a:buNone/>
            </a:pPr>
            <a:endParaRPr lang="en-US" dirty="0"/>
          </a:p>
          <a:p>
            <a:pPr marL="0" indent="0">
              <a:buNone/>
            </a:pPr>
            <a:r>
              <a:rPr lang="en-US" dirty="0" smtClean="0"/>
              <a:t>The principle of </a:t>
            </a:r>
            <a:r>
              <a:rPr lang="en-US" b="1" dirty="0" smtClean="0"/>
              <a:t>independent assortment </a:t>
            </a:r>
            <a:r>
              <a:rPr lang="en-US" dirty="0" smtClean="0"/>
              <a:t>states that genes on separate chromosomes sort independently during meiosis.</a:t>
            </a:r>
            <a:endParaRPr lang="en-US" dirty="0"/>
          </a:p>
        </p:txBody>
      </p:sp>
    </p:spTree>
    <p:extLst>
      <p:ext uri="{BB962C8B-B14F-4D97-AF65-F5344CB8AC3E}">
        <p14:creationId xmlns:p14="http://schemas.microsoft.com/office/powerpoint/2010/main" val="13623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probability of flipping 3 heads in a row would be; </a:t>
            </a:r>
          </a:p>
          <a:p>
            <a:pPr marL="0" indent="0">
              <a:buNone/>
            </a:pPr>
            <a:endParaRPr lang="en-US" sz="1800" dirty="0"/>
          </a:p>
          <a:p>
            <a:pPr marL="0" indent="0" algn="ctr">
              <a:buNone/>
            </a:pPr>
            <a:r>
              <a:rPr lang="en-US" sz="5800" dirty="0"/>
              <a:t>½ </a:t>
            </a:r>
            <a:r>
              <a:rPr lang="en-US" sz="4500" dirty="0"/>
              <a:t>x </a:t>
            </a:r>
            <a:r>
              <a:rPr lang="en-US" sz="5800" dirty="0"/>
              <a:t>½ </a:t>
            </a:r>
            <a:r>
              <a:rPr lang="en-US" sz="4500" dirty="0"/>
              <a:t>x </a:t>
            </a:r>
            <a:r>
              <a:rPr lang="en-US" sz="5800" dirty="0"/>
              <a:t>½ </a:t>
            </a:r>
            <a:r>
              <a:rPr lang="en-US" sz="4500" dirty="0"/>
              <a:t>= 1/8 </a:t>
            </a:r>
          </a:p>
          <a:p>
            <a:pPr marL="0" indent="0">
              <a:buNone/>
            </a:pPr>
            <a:endParaRPr lang="en-US" sz="1800" dirty="0"/>
          </a:p>
          <a:p>
            <a:pPr marL="0" indent="0">
              <a:buNone/>
            </a:pPr>
            <a:r>
              <a:rPr lang="en-US" dirty="0"/>
              <a:t>To put it another way there is a </a:t>
            </a:r>
            <a:r>
              <a:rPr lang="en-US" b="1" dirty="0"/>
              <a:t>1 in 8 chance </a:t>
            </a:r>
            <a:r>
              <a:rPr lang="en-US" dirty="0"/>
              <a:t>of making 3 such flips in a row. </a:t>
            </a:r>
            <a:endParaRPr lang="en-US" dirty="0" smtClean="0"/>
          </a:p>
          <a:p>
            <a:pPr marL="0" indent="0">
              <a:buNone/>
            </a:pPr>
            <a:endParaRPr lang="en-US" dirty="0"/>
          </a:p>
          <a:p>
            <a:pPr marL="0" indent="0">
              <a:buNone/>
            </a:pPr>
            <a:r>
              <a:rPr lang="en-US" dirty="0" smtClean="0"/>
              <a:t>Past </a:t>
            </a:r>
            <a:r>
              <a:rPr lang="en-US" dirty="0"/>
              <a:t>outcomes do not effect future results. Flipping a heads in the previous effort does not make you any more or less likely to flip a heads next time.</a:t>
            </a:r>
          </a:p>
          <a:p>
            <a:endParaRPr lang="en-US" dirty="0"/>
          </a:p>
        </p:txBody>
      </p:sp>
    </p:spTree>
    <p:extLst>
      <p:ext uri="{BB962C8B-B14F-4D97-AF65-F5344CB8AC3E}">
        <p14:creationId xmlns:p14="http://schemas.microsoft.com/office/powerpoint/2010/main" val="2630763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Segregation to Predict Outcomes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ways in which alleles segregate during gamete formation is just as random as a coin flip. </a:t>
            </a:r>
          </a:p>
          <a:p>
            <a:pPr marL="0" indent="0">
              <a:buNone/>
            </a:pPr>
            <a:endParaRPr lang="en-US" dirty="0"/>
          </a:p>
          <a:p>
            <a:pPr marL="0" indent="0">
              <a:buNone/>
            </a:pPr>
            <a:r>
              <a:rPr lang="en-US" dirty="0" smtClean="0"/>
              <a:t>Therefore we can use the same principles of </a:t>
            </a:r>
            <a:r>
              <a:rPr lang="en-US" b="1" dirty="0" smtClean="0"/>
              <a:t>probability</a:t>
            </a:r>
            <a:r>
              <a:rPr lang="en-US" dirty="0" smtClean="0"/>
              <a:t> to predict the outcome of genetic crosses. </a:t>
            </a:r>
          </a:p>
          <a:p>
            <a:pPr marL="0" indent="0">
              <a:buNone/>
            </a:pPr>
            <a:endParaRPr lang="en-US" dirty="0"/>
          </a:p>
          <a:p>
            <a:pPr marL="0" indent="0">
              <a:buNone/>
            </a:pPr>
            <a:r>
              <a:rPr lang="en-US" dirty="0" smtClean="0"/>
              <a:t>Lets look at Mendel's F</a:t>
            </a:r>
            <a:r>
              <a:rPr lang="en-US" baseline="-25000" dirty="0" smtClean="0"/>
              <a:t>2</a:t>
            </a:r>
            <a:r>
              <a:rPr lang="en-US" dirty="0" smtClean="0"/>
              <a:t> generation again. Remember in the F</a:t>
            </a:r>
            <a:r>
              <a:rPr lang="en-US" baseline="-25000" dirty="0" smtClean="0"/>
              <a:t>2</a:t>
            </a:r>
            <a:r>
              <a:rPr lang="en-US" dirty="0" smtClean="0"/>
              <a:t> about ¼ of the offspring were short.</a:t>
            </a:r>
            <a:endParaRPr lang="en-US" dirty="0"/>
          </a:p>
        </p:txBody>
      </p:sp>
    </p:spTree>
    <p:extLst>
      <p:ext uri="{BB962C8B-B14F-4D97-AF65-F5344CB8AC3E}">
        <p14:creationId xmlns:p14="http://schemas.microsoft.com/office/powerpoint/2010/main" val="3059126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a:t>
            </a:r>
            <a:endParaRPr lang="en-US" dirty="0"/>
          </a:p>
        </p:txBody>
      </p:sp>
      <p:pic>
        <p:nvPicPr>
          <p:cNvPr id="3074"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8887" y="1220201"/>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4944" y="1583332"/>
            <a:ext cx="360695" cy="5579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77778" y="2385955"/>
            <a:ext cx="456221" cy="369332"/>
          </a:xfrm>
          <a:prstGeom prst="rect">
            <a:avLst/>
          </a:prstGeom>
          <a:noFill/>
        </p:spPr>
        <p:txBody>
          <a:bodyPr wrap="square" rtlCol="0">
            <a:spAutoFit/>
          </a:bodyPr>
          <a:lstStyle/>
          <a:p>
            <a:r>
              <a:rPr lang="en-US" dirty="0" smtClean="0"/>
              <a:t>TT</a:t>
            </a:r>
            <a:endParaRPr lang="en-US" dirty="0"/>
          </a:p>
        </p:txBody>
      </p:sp>
      <p:sp>
        <p:nvSpPr>
          <p:cNvPr id="5" name="TextBox 4"/>
          <p:cNvSpPr txBox="1"/>
          <p:nvPr/>
        </p:nvSpPr>
        <p:spPr>
          <a:xfrm>
            <a:off x="5584944" y="2306968"/>
            <a:ext cx="386080" cy="369332"/>
          </a:xfrm>
          <a:prstGeom prst="rect">
            <a:avLst/>
          </a:prstGeom>
          <a:noFill/>
        </p:spPr>
        <p:txBody>
          <a:bodyPr wrap="square" rtlCol="0">
            <a:spAutoFit/>
          </a:bodyPr>
          <a:lstStyle/>
          <a:p>
            <a:r>
              <a:rPr lang="en-US" dirty="0" err="1" smtClean="0"/>
              <a:t>tt</a:t>
            </a:r>
            <a:endParaRPr lang="en-US" dirty="0"/>
          </a:p>
        </p:txBody>
      </p:sp>
      <p:sp>
        <p:nvSpPr>
          <p:cNvPr id="6" name="TextBox 5"/>
          <p:cNvSpPr txBox="1"/>
          <p:nvPr/>
        </p:nvSpPr>
        <p:spPr>
          <a:xfrm>
            <a:off x="2947934" y="3059772"/>
            <a:ext cx="274320" cy="369332"/>
          </a:xfrm>
          <a:prstGeom prst="rect">
            <a:avLst/>
          </a:prstGeom>
          <a:noFill/>
        </p:spPr>
        <p:txBody>
          <a:bodyPr wrap="square" rtlCol="0">
            <a:spAutoFit/>
          </a:bodyPr>
          <a:lstStyle/>
          <a:p>
            <a:r>
              <a:rPr lang="en-US" dirty="0" smtClean="0"/>
              <a:t>T</a:t>
            </a:r>
            <a:endParaRPr lang="en-US" dirty="0"/>
          </a:p>
        </p:txBody>
      </p:sp>
      <p:sp>
        <p:nvSpPr>
          <p:cNvPr id="7" name="TextBox 6"/>
          <p:cNvSpPr txBox="1"/>
          <p:nvPr/>
        </p:nvSpPr>
        <p:spPr>
          <a:xfrm>
            <a:off x="1663674" y="3056041"/>
            <a:ext cx="246888" cy="369332"/>
          </a:xfrm>
          <a:prstGeom prst="rect">
            <a:avLst/>
          </a:prstGeom>
          <a:noFill/>
        </p:spPr>
        <p:txBody>
          <a:bodyPr wrap="square" rtlCol="0">
            <a:spAutoFit/>
          </a:bodyPr>
          <a:lstStyle/>
          <a:p>
            <a:r>
              <a:rPr lang="en-US" dirty="0" smtClean="0"/>
              <a:t>T</a:t>
            </a:r>
            <a:endParaRPr lang="en-US" dirty="0"/>
          </a:p>
        </p:txBody>
      </p:sp>
      <p:sp>
        <p:nvSpPr>
          <p:cNvPr id="8" name="TextBox 7"/>
          <p:cNvSpPr txBox="1"/>
          <p:nvPr/>
        </p:nvSpPr>
        <p:spPr>
          <a:xfrm>
            <a:off x="4789750" y="3015679"/>
            <a:ext cx="338328" cy="369332"/>
          </a:xfrm>
          <a:prstGeom prst="rect">
            <a:avLst/>
          </a:prstGeom>
          <a:noFill/>
        </p:spPr>
        <p:txBody>
          <a:bodyPr wrap="square" rtlCol="0">
            <a:spAutoFit/>
          </a:bodyPr>
          <a:lstStyle/>
          <a:p>
            <a:r>
              <a:rPr lang="en-US" dirty="0" smtClean="0"/>
              <a:t>t</a:t>
            </a:r>
            <a:endParaRPr lang="en-US" dirty="0"/>
          </a:p>
        </p:txBody>
      </p:sp>
      <p:sp>
        <p:nvSpPr>
          <p:cNvPr id="9" name="TextBox 8"/>
          <p:cNvSpPr txBox="1"/>
          <p:nvPr/>
        </p:nvSpPr>
        <p:spPr>
          <a:xfrm>
            <a:off x="6357246" y="3063344"/>
            <a:ext cx="338328" cy="365760"/>
          </a:xfrm>
          <a:prstGeom prst="rect">
            <a:avLst/>
          </a:prstGeom>
          <a:noFill/>
        </p:spPr>
        <p:txBody>
          <a:bodyPr wrap="square" rtlCol="0">
            <a:spAutoFit/>
          </a:bodyPr>
          <a:lstStyle/>
          <a:p>
            <a:r>
              <a:rPr lang="en-US" dirty="0" smtClean="0"/>
              <a:t>t</a:t>
            </a:r>
            <a:endParaRPr lang="en-US" dirty="0"/>
          </a:p>
        </p:txBody>
      </p:sp>
      <p:cxnSp>
        <p:nvCxnSpPr>
          <p:cNvPr id="14" name="Straight Arrow Connector 13"/>
          <p:cNvCxnSpPr>
            <a:stCxn id="4" idx="2"/>
            <a:endCxn id="6" idx="0"/>
          </p:cNvCxnSpPr>
          <p:nvPr/>
        </p:nvCxnSpPr>
        <p:spPr>
          <a:xfrm>
            <a:off x="2405889" y="2755287"/>
            <a:ext cx="679205" cy="3044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4" idx="2"/>
            <a:endCxn id="7" idx="0"/>
          </p:cNvCxnSpPr>
          <p:nvPr/>
        </p:nvCxnSpPr>
        <p:spPr>
          <a:xfrm flipH="1">
            <a:off x="1787118" y="2755287"/>
            <a:ext cx="618771" cy="3007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8" idx="0"/>
          </p:cNvCxnSpPr>
          <p:nvPr/>
        </p:nvCxnSpPr>
        <p:spPr>
          <a:xfrm flipH="1">
            <a:off x="4958914" y="2676300"/>
            <a:ext cx="819070" cy="3393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5" idx="2"/>
            <a:endCxn id="9" idx="0"/>
          </p:cNvCxnSpPr>
          <p:nvPr/>
        </p:nvCxnSpPr>
        <p:spPr>
          <a:xfrm>
            <a:off x="5777984" y="2676300"/>
            <a:ext cx="748426" cy="38704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75" name="TextBox 3074"/>
          <p:cNvSpPr txBox="1"/>
          <p:nvPr/>
        </p:nvSpPr>
        <p:spPr>
          <a:xfrm>
            <a:off x="1617394" y="3557200"/>
            <a:ext cx="479109" cy="369332"/>
          </a:xfrm>
          <a:prstGeom prst="rect">
            <a:avLst/>
          </a:prstGeom>
          <a:noFill/>
        </p:spPr>
        <p:txBody>
          <a:bodyPr wrap="square" rtlCol="0">
            <a:spAutoFit/>
          </a:bodyPr>
          <a:lstStyle/>
          <a:p>
            <a:r>
              <a:rPr lang="en-US" dirty="0" err="1" smtClean="0"/>
              <a:t>Tt</a:t>
            </a:r>
            <a:endParaRPr lang="en-US" dirty="0"/>
          </a:p>
        </p:txBody>
      </p:sp>
      <p:sp>
        <p:nvSpPr>
          <p:cNvPr id="37" name="TextBox 36"/>
          <p:cNvSpPr txBox="1"/>
          <p:nvPr/>
        </p:nvSpPr>
        <p:spPr>
          <a:xfrm>
            <a:off x="2930876" y="3552253"/>
            <a:ext cx="479109" cy="369332"/>
          </a:xfrm>
          <a:prstGeom prst="rect">
            <a:avLst/>
          </a:prstGeom>
          <a:noFill/>
        </p:spPr>
        <p:txBody>
          <a:bodyPr wrap="square" rtlCol="0">
            <a:spAutoFit/>
          </a:bodyPr>
          <a:lstStyle/>
          <a:p>
            <a:r>
              <a:rPr lang="en-US" dirty="0" err="1" smtClean="0"/>
              <a:t>Tt</a:t>
            </a:r>
            <a:endParaRPr lang="en-US" dirty="0"/>
          </a:p>
        </p:txBody>
      </p:sp>
      <p:sp>
        <p:nvSpPr>
          <p:cNvPr id="38" name="TextBox 37"/>
          <p:cNvSpPr txBox="1"/>
          <p:nvPr/>
        </p:nvSpPr>
        <p:spPr>
          <a:xfrm>
            <a:off x="4636481" y="3569677"/>
            <a:ext cx="479109" cy="369332"/>
          </a:xfrm>
          <a:prstGeom prst="rect">
            <a:avLst/>
          </a:prstGeom>
          <a:noFill/>
        </p:spPr>
        <p:txBody>
          <a:bodyPr wrap="square" rtlCol="0">
            <a:spAutoFit/>
          </a:bodyPr>
          <a:lstStyle/>
          <a:p>
            <a:r>
              <a:rPr lang="en-US" dirty="0" err="1" smtClean="0"/>
              <a:t>Tt</a:t>
            </a:r>
            <a:endParaRPr lang="en-US" dirty="0"/>
          </a:p>
        </p:txBody>
      </p:sp>
      <p:sp>
        <p:nvSpPr>
          <p:cNvPr id="39" name="TextBox 38"/>
          <p:cNvSpPr txBox="1"/>
          <p:nvPr/>
        </p:nvSpPr>
        <p:spPr>
          <a:xfrm>
            <a:off x="6340004" y="3572461"/>
            <a:ext cx="479109" cy="369332"/>
          </a:xfrm>
          <a:prstGeom prst="rect">
            <a:avLst/>
          </a:prstGeom>
          <a:noFill/>
        </p:spPr>
        <p:txBody>
          <a:bodyPr wrap="square" rtlCol="0">
            <a:spAutoFit/>
          </a:bodyPr>
          <a:lstStyle/>
          <a:p>
            <a:r>
              <a:rPr lang="en-US" dirty="0" err="1" smtClean="0"/>
              <a:t>Tt</a:t>
            </a:r>
            <a:endParaRPr lang="en-US" dirty="0"/>
          </a:p>
        </p:txBody>
      </p:sp>
      <p:sp>
        <p:nvSpPr>
          <p:cNvPr id="3077" name="TextBox 3076"/>
          <p:cNvSpPr txBox="1"/>
          <p:nvPr/>
        </p:nvSpPr>
        <p:spPr>
          <a:xfrm>
            <a:off x="2075948" y="4006189"/>
            <a:ext cx="329940" cy="369332"/>
          </a:xfrm>
          <a:prstGeom prst="rect">
            <a:avLst/>
          </a:prstGeom>
          <a:noFill/>
        </p:spPr>
        <p:txBody>
          <a:bodyPr wrap="square" rtlCol="0">
            <a:spAutoFit/>
          </a:bodyPr>
          <a:lstStyle/>
          <a:p>
            <a:r>
              <a:rPr lang="en-US" dirty="0" smtClean="0"/>
              <a:t>T</a:t>
            </a:r>
            <a:endParaRPr lang="en-US" dirty="0"/>
          </a:p>
        </p:txBody>
      </p:sp>
      <p:sp>
        <p:nvSpPr>
          <p:cNvPr id="41" name="TextBox 40"/>
          <p:cNvSpPr txBox="1"/>
          <p:nvPr/>
        </p:nvSpPr>
        <p:spPr>
          <a:xfrm>
            <a:off x="5255004" y="3921585"/>
            <a:ext cx="329940" cy="369332"/>
          </a:xfrm>
          <a:prstGeom prst="rect">
            <a:avLst/>
          </a:prstGeom>
          <a:noFill/>
        </p:spPr>
        <p:txBody>
          <a:bodyPr wrap="square" rtlCol="0">
            <a:spAutoFit/>
          </a:bodyPr>
          <a:lstStyle/>
          <a:p>
            <a:r>
              <a:rPr lang="en-US" dirty="0" smtClean="0"/>
              <a:t>T</a:t>
            </a:r>
            <a:endParaRPr lang="en-US" dirty="0"/>
          </a:p>
        </p:txBody>
      </p:sp>
      <p:sp>
        <p:nvSpPr>
          <p:cNvPr id="3078" name="TextBox 3077"/>
          <p:cNvSpPr txBox="1"/>
          <p:nvPr/>
        </p:nvSpPr>
        <p:spPr>
          <a:xfrm>
            <a:off x="2498306" y="4011056"/>
            <a:ext cx="348406" cy="369332"/>
          </a:xfrm>
          <a:prstGeom prst="rect">
            <a:avLst/>
          </a:prstGeom>
          <a:noFill/>
        </p:spPr>
        <p:txBody>
          <a:bodyPr wrap="square" rtlCol="0">
            <a:spAutoFit/>
          </a:bodyPr>
          <a:lstStyle/>
          <a:p>
            <a:r>
              <a:rPr lang="en-US" dirty="0" smtClean="0"/>
              <a:t>t</a:t>
            </a:r>
            <a:endParaRPr lang="en-US" dirty="0"/>
          </a:p>
        </p:txBody>
      </p:sp>
      <p:sp>
        <p:nvSpPr>
          <p:cNvPr id="43" name="TextBox 42"/>
          <p:cNvSpPr txBox="1"/>
          <p:nvPr/>
        </p:nvSpPr>
        <p:spPr>
          <a:xfrm>
            <a:off x="5870650" y="3939009"/>
            <a:ext cx="348406" cy="369332"/>
          </a:xfrm>
          <a:prstGeom prst="rect">
            <a:avLst/>
          </a:prstGeom>
          <a:noFill/>
        </p:spPr>
        <p:txBody>
          <a:bodyPr wrap="square" rtlCol="0">
            <a:spAutoFit/>
          </a:bodyPr>
          <a:lstStyle/>
          <a:p>
            <a:r>
              <a:rPr lang="en-US" dirty="0" smtClean="0"/>
              <a:t>t</a:t>
            </a:r>
            <a:endParaRPr lang="en-US" dirty="0"/>
          </a:p>
        </p:txBody>
      </p:sp>
      <p:sp>
        <p:nvSpPr>
          <p:cNvPr id="3082" name="TextBox 3081"/>
          <p:cNvSpPr txBox="1"/>
          <p:nvPr/>
        </p:nvSpPr>
        <p:spPr>
          <a:xfrm>
            <a:off x="6518882" y="5689355"/>
            <a:ext cx="341911" cy="646331"/>
          </a:xfrm>
          <a:prstGeom prst="rect">
            <a:avLst/>
          </a:prstGeom>
          <a:noFill/>
        </p:spPr>
        <p:txBody>
          <a:bodyPr wrap="square" rtlCol="0">
            <a:spAutoFit/>
          </a:bodyPr>
          <a:lstStyle/>
          <a:p>
            <a:endParaRPr lang="en-US" dirty="0" smtClean="0"/>
          </a:p>
          <a:p>
            <a:endParaRPr lang="en-US" dirty="0"/>
          </a:p>
        </p:txBody>
      </p:sp>
      <p:cxnSp>
        <p:nvCxnSpPr>
          <p:cNvPr id="3100" name="Straight Arrow Connector 3099"/>
          <p:cNvCxnSpPr>
            <a:stCxn id="3077" idx="2"/>
          </p:cNvCxnSpPr>
          <p:nvPr/>
        </p:nvCxnSpPr>
        <p:spPr>
          <a:xfrm flipH="1">
            <a:off x="1663674" y="4375521"/>
            <a:ext cx="577244" cy="13120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43" idx="2"/>
            <a:endCxn id="43" idx="2"/>
          </p:cNvCxnSpPr>
          <p:nvPr/>
        </p:nvCxnSpPr>
        <p:spPr>
          <a:xfrm>
            <a:off x="6044853" y="4308341"/>
            <a:ext cx="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08" name="Straight Arrow Connector 3107"/>
          <p:cNvCxnSpPr>
            <a:stCxn id="41" idx="2"/>
          </p:cNvCxnSpPr>
          <p:nvPr/>
        </p:nvCxnSpPr>
        <p:spPr>
          <a:xfrm flipH="1">
            <a:off x="1663674" y="4290917"/>
            <a:ext cx="3756300" cy="13966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10" name="Straight Arrow Connector 3109"/>
          <p:cNvCxnSpPr>
            <a:stCxn id="3077" idx="2"/>
          </p:cNvCxnSpPr>
          <p:nvPr/>
        </p:nvCxnSpPr>
        <p:spPr>
          <a:xfrm>
            <a:off x="2240918" y="4375521"/>
            <a:ext cx="844176" cy="12937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12" name="Straight Arrow Connector 3111"/>
          <p:cNvCxnSpPr>
            <a:stCxn id="43" idx="2"/>
          </p:cNvCxnSpPr>
          <p:nvPr/>
        </p:nvCxnSpPr>
        <p:spPr>
          <a:xfrm flipH="1">
            <a:off x="3085094" y="4308341"/>
            <a:ext cx="2959759" cy="13609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16" name="Straight Arrow Connector 3115"/>
          <p:cNvCxnSpPr>
            <a:stCxn id="41" idx="2"/>
          </p:cNvCxnSpPr>
          <p:nvPr/>
        </p:nvCxnSpPr>
        <p:spPr>
          <a:xfrm flipH="1">
            <a:off x="5066372" y="4290917"/>
            <a:ext cx="353602" cy="13984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18" name="Straight Arrow Connector 3117"/>
          <p:cNvCxnSpPr>
            <a:stCxn id="3078" idx="2"/>
          </p:cNvCxnSpPr>
          <p:nvPr/>
        </p:nvCxnSpPr>
        <p:spPr>
          <a:xfrm>
            <a:off x="2672509" y="4380388"/>
            <a:ext cx="2393863" cy="13089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20" name="Straight Arrow Connector 3119"/>
          <p:cNvCxnSpPr>
            <a:stCxn id="43" idx="2"/>
            <a:endCxn id="3082" idx="0"/>
          </p:cNvCxnSpPr>
          <p:nvPr/>
        </p:nvCxnSpPr>
        <p:spPr>
          <a:xfrm>
            <a:off x="6044853" y="4308341"/>
            <a:ext cx="644985" cy="13810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22" name="Straight Arrow Connector 3121"/>
          <p:cNvCxnSpPr>
            <a:stCxn id="3078" idx="2"/>
            <a:endCxn id="3082" idx="0"/>
          </p:cNvCxnSpPr>
          <p:nvPr/>
        </p:nvCxnSpPr>
        <p:spPr>
          <a:xfrm>
            <a:off x="2672509" y="4380388"/>
            <a:ext cx="4017329" cy="13089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28" name="TextBox 3127"/>
          <p:cNvSpPr txBox="1"/>
          <p:nvPr/>
        </p:nvSpPr>
        <p:spPr>
          <a:xfrm>
            <a:off x="1321308" y="5764292"/>
            <a:ext cx="465810" cy="369332"/>
          </a:xfrm>
          <a:prstGeom prst="rect">
            <a:avLst/>
          </a:prstGeom>
          <a:noFill/>
        </p:spPr>
        <p:txBody>
          <a:bodyPr wrap="square" rtlCol="0">
            <a:spAutoFit/>
          </a:bodyPr>
          <a:lstStyle/>
          <a:p>
            <a:r>
              <a:rPr lang="en-US" dirty="0" smtClean="0"/>
              <a:t>T</a:t>
            </a:r>
            <a:endParaRPr lang="en-US" dirty="0"/>
          </a:p>
        </p:txBody>
      </p:sp>
      <p:sp>
        <p:nvSpPr>
          <p:cNvPr id="3129" name="TextBox 3128"/>
          <p:cNvSpPr txBox="1"/>
          <p:nvPr/>
        </p:nvSpPr>
        <p:spPr>
          <a:xfrm>
            <a:off x="1489609" y="5764292"/>
            <a:ext cx="719040" cy="369332"/>
          </a:xfrm>
          <a:prstGeom prst="rect">
            <a:avLst/>
          </a:prstGeom>
          <a:noFill/>
        </p:spPr>
        <p:txBody>
          <a:bodyPr wrap="square" rtlCol="0">
            <a:spAutoFit/>
          </a:bodyPr>
          <a:lstStyle/>
          <a:p>
            <a:r>
              <a:rPr lang="en-US" dirty="0" smtClean="0"/>
              <a:t>T</a:t>
            </a:r>
            <a:endParaRPr lang="en-US" dirty="0"/>
          </a:p>
        </p:txBody>
      </p:sp>
      <p:sp>
        <p:nvSpPr>
          <p:cNvPr id="3130" name="TextBox 3129"/>
          <p:cNvSpPr txBox="1"/>
          <p:nvPr/>
        </p:nvSpPr>
        <p:spPr>
          <a:xfrm>
            <a:off x="2810380" y="5736460"/>
            <a:ext cx="308752" cy="373063"/>
          </a:xfrm>
          <a:prstGeom prst="rect">
            <a:avLst/>
          </a:prstGeom>
          <a:noFill/>
        </p:spPr>
        <p:txBody>
          <a:bodyPr wrap="square" rtlCol="0">
            <a:spAutoFit/>
          </a:bodyPr>
          <a:lstStyle/>
          <a:p>
            <a:r>
              <a:rPr lang="en-US" dirty="0" smtClean="0"/>
              <a:t>T</a:t>
            </a:r>
            <a:endParaRPr lang="en-US" dirty="0"/>
          </a:p>
        </p:txBody>
      </p:sp>
      <p:sp>
        <p:nvSpPr>
          <p:cNvPr id="3131" name="TextBox 3130"/>
          <p:cNvSpPr txBox="1"/>
          <p:nvPr/>
        </p:nvSpPr>
        <p:spPr>
          <a:xfrm>
            <a:off x="3022716" y="5732352"/>
            <a:ext cx="470169" cy="369332"/>
          </a:xfrm>
          <a:prstGeom prst="rect">
            <a:avLst/>
          </a:prstGeom>
          <a:noFill/>
        </p:spPr>
        <p:txBody>
          <a:bodyPr wrap="square" rtlCol="0">
            <a:spAutoFit/>
          </a:bodyPr>
          <a:lstStyle/>
          <a:p>
            <a:r>
              <a:rPr lang="en-US" dirty="0" smtClean="0"/>
              <a:t>t</a:t>
            </a:r>
            <a:endParaRPr lang="en-US" dirty="0"/>
          </a:p>
        </p:txBody>
      </p:sp>
      <p:sp>
        <p:nvSpPr>
          <p:cNvPr id="3132" name="TextBox 3131"/>
          <p:cNvSpPr txBox="1"/>
          <p:nvPr/>
        </p:nvSpPr>
        <p:spPr>
          <a:xfrm>
            <a:off x="4844217" y="5741327"/>
            <a:ext cx="390429" cy="369332"/>
          </a:xfrm>
          <a:prstGeom prst="rect">
            <a:avLst/>
          </a:prstGeom>
          <a:noFill/>
        </p:spPr>
        <p:txBody>
          <a:bodyPr wrap="square" rtlCol="0">
            <a:spAutoFit/>
          </a:bodyPr>
          <a:lstStyle/>
          <a:p>
            <a:r>
              <a:rPr lang="en-US" dirty="0" smtClean="0"/>
              <a:t>T</a:t>
            </a:r>
            <a:endParaRPr lang="en-US" dirty="0"/>
          </a:p>
        </p:txBody>
      </p:sp>
      <p:sp>
        <p:nvSpPr>
          <p:cNvPr id="3133" name="TextBox 3132"/>
          <p:cNvSpPr txBox="1"/>
          <p:nvPr/>
        </p:nvSpPr>
        <p:spPr>
          <a:xfrm>
            <a:off x="5068024" y="5732352"/>
            <a:ext cx="373959" cy="369332"/>
          </a:xfrm>
          <a:prstGeom prst="rect">
            <a:avLst/>
          </a:prstGeom>
          <a:noFill/>
        </p:spPr>
        <p:txBody>
          <a:bodyPr wrap="square" rtlCol="0">
            <a:spAutoFit/>
          </a:bodyPr>
          <a:lstStyle/>
          <a:p>
            <a:r>
              <a:rPr lang="en-US" dirty="0" smtClean="0"/>
              <a:t>t</a:t>
            </a:r>
            <a:endParaRPr lang="en-US" dirty="0"/>
          </a:p>
        </p:txBody>
      </p:sp>
      <p:sp>
        <p:nvSpPr>
          <p:cNvPr id="3134" name="TextBox 3133"/>
          <p:cNvSpPr txBox="1"/>
          <p:nvPr/>
        </p:nvSpPr>
        <p:spPr>
          <a:xfrm>
            <a:off x="6427820" y="5764292"/>
            <a:ext cx="432973" cy="369332"/>
          </a:xfrm>
          <a:prstGeom prst="rect">
            <a:avLst/>
          </a:prstGeom>
          <a:noFill/>
        </p:spPr>
        <p:txBody>
          <a:bodyPr wrap="square" rtlCol="0">
            <a:spAutoFit/>
          </a:bodyPr>
          <a:lstStyle/>
          <a:p>
            <a:r>
              <a:rPr lang="en-US" dirty="0" smtClean="0"/>
              <a:t>t</a:t>
            </a:r>
            <a:endParaRPr lang="en-US" dirty="0"/>
          </a:p>
        </p:txBody>
      </p:sp>
      <p:sp>
        <p:nvSpPr>
          <p:cNvPr id="3135" name="TextBox 3134"/>
          <p:cNvSpPr txBox="1"/>
          <p:nvPr/>
        </p:nvSpPr>
        <p:spPr>
          <a:xfrm>
            <a:off x="6635157" y="5764292"/>
            <a:ext cx="497158" cy="369332"/>
          </a:xfrm>
          <a:prstGeom prst="rect">
            <a:avLst/>
          </a:prstGeom>
          <a:noFill/>
        </p:spPr>
        <p:txBody>
          <a:bodyPr wrap="square" rtlCol="0">
            <a:spAutoFit/>
          </a:bodyPr>
          <a:lstStyle/>
          <a:p>
            <a:r>
              <a:rPr lang="en-US" dirty="0" smtClean="0"/>
              <a:t>t</a:t>
            </a:r>
            <a:endParaRPr lang="en-US" dirty="0"/>
          </a:p>
        </p:txBody>
      </p:sp>
      <p:pic>
        <p:nvPicPr>
          <p:cNvPr id="128"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856" y="3076274"/>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8813" y="3085581"/>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662" y="3076274"/>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760" y="3063344"/>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819" y="5704992"/>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607" y="5704992"/>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2"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5065" y="5736460"/>
            <a:ext cx="415112" cy="1029382"/>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4" descr="http://www.tomato-cages.com/images/snow-peas-plant-suppo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8010" y="6196015"/>
            <a:ext cx="360695" cy="55794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82880" y="3385011"/>
            <a:ext cx="484632" cy="369332"/>
          </a:xfrm>
          <a:prstGeom prst="rect">
            <a:avLst/>
          </a:prstGeom>
          <a:noFill/>
        </p:spPr>
        <p:txBody>
          <a:bodyPr wrap="square" rtlCol="0">
            <a:spAutoFit/>
          </a:bodyPr>
          <a:lstStyle/>
          <a:p>
            <a:r>
              <a:rPr lang="en-US" dirty="0" smtClean="0"/>
              <a:t>F</a:t>
            </a:r>
            <a:r>
              <a:rPr lang="en-US" baseline="-25000" dirty="0" smtClean="0"/>
              <a:t>1</a:t>
            </a:r>
            <a:endParaRPr lang="en-US" baseline="-25000" dirty="0"/>
          </a:p>
        </p:txBody>
      </p:sp>
      <p:sp>
        <p:nvSpPr>
          <p:cNvPr id="10" name="TextBox 9"/>
          <p:cNvSpPr txBox="1"/>
          <p:nvPr/>
        </p:nvSpPr>
        <p:spPr>
          <a:xfrm>
            <a:off x="210312" y="5934456"/>
            <a:ext cx="457200" cy="369332"/>
          </a:xfrm>
          <a:prstGeom prst="rect">
            <a:avLst/>
          </a:prstGeom>
          <a:noFill/>
        </p:spPr>
        <p:txBody>
          <a:bodyPr wrap="square" rtlCol="0">
            <a:spAutoFit/>
          </a:bodyPr>
          <a:lstStyle/>
          <a:p>
            <a:r>
              <a:rPr lang="en-US" dirty="0" smtClean="0"/>
              <a:t>F</a:t>
            </a:r>
            <a:r>
              <a:rPr lang="en-US" baseline="-25000" dirty="0" smtClean="0"/>
              <a:t>2</a:t>
            </a:r>
            <a:endParaRPr lang="en-US" baseline="-25000" dirty="0"/>
          </a:p>
        </p:txBody>
      </p:sp>
      <p:sp>
        <p:nvSpPr>
          <p:cNvPr id="11" name="TextBox 10"/>
          <p:cNvSpPr txBox="1"/>
          <p:nvPr/>
        </p:nvSpPr>
        <p:spPr>
          <a:xfrm>
            <a:off x="347472" y="1583332"/>
            <a:ext cx="561347" cy="369332"/>
          </a:xfrm>
          <a:prstGeom prst="rect">
            <a:avLst/>
          </a:prstGeom>
          <a:noFill/>
        </p:spPr>
        <p:txBody>
          <a:bodyPr wrap="square" rtlCol="0">
            <a:spAutoFit/>
          </a:bodyPr>
          <a:lstStyle/>
          <a:p>
            <a:r>
              <a:rPr lang="en-US" dirty="0" smtClean="0"/>
              <a:t>P</a:t>
            </a:r>
            <a:endParaRPr lang="en-US" dirty="0"/>
          </a:p>
        </p:txBody>
      </p:sp>
    </p:spTree>
    <p:extLst>
      <p:ext uri="{BB962C8B-B14F-4D97-AF65-F5344CB8AC3E}">
        <p14:creationId xmlns:p14="http://schemas.microsoft.com/office/powerpoint/2010/main" val="234000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7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2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7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07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10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1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10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12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11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13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311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131"/>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311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13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311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133"/>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3120"/>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13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3122"/>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3135"/>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132"/>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133"/>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3075" grpId="0"/>
      <p:bldP spid="37" grpId="0"/>
      <p:bldP spid="38" grpId="0"/>
      <p:bldP spid="39" grpId="0"/>
      <p:bldP spid="3077" grpId="0"/>
      <p:bldP spid="41" grpId="0"/>
      <p:bldP spid="3078" grpId="0"/>
      <p:bldP spid="43" grpId="0"/>
      <p:bldP spid="3128" grpId="0"/>
      <p:bldP spid="3129" grpId="0"/>
      <p:bldP spid="3130" grpId="0"/>
      <p:bldP spid="3131" grpId="0"/>
      <p:bldP spid="3132" grpId="0"/>
      <p:bldP spid="3133" grpId="0"/>
      <p:bldP spid="3134" grpId="0"/>
      <p:bldP spid="31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 and Probability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Mendel’s crosses about ¾ of the plants showed the traits for the dominant allele and about ¼ showed the recessive trait. </a:t>
            </a:r>
          </a:p>
          <a:p>
            <a:pPr marL="0" indent="0">
              <a:buNone/>
            </a:pPr>
            <a:endParaRPr lang="en-US" sz="1800" dirty="0"/>
          </a:p>
          <a:p>
            <a:pPr marL="0" indent="0">
              <a:buNone/>
            </a:pPr>
            <a:r>
              <a:rPr lang="en-US" dirty="0" smtClean="0"/>
              <a:t>As we can see from the previous slide not all the plants displaying the dominant trait have the same combinations of alleles.</a:t>
            </a:r>
          </a:p>
          <a:p>
            <a:pPr marL="0" indent="0">
              <a:buNone/>
            </a:pP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9804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Probabilities Predict Averages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If you flip a coin twice you may get one heads and one tails. </a:t>
            </a:r>
          </a:p>
          <a:p>
            <a:pPr marL="0" indent="0">
              <a:buNone/>
            </a:pPr>
            <a:endParaRPr lang="en-US" sz="1800" dirty="0"/>
          </a:p>
          <a:p>
            <a:pPr marL="0" indent="0">
              <a:buNone/>
            </a:pPr>
            <a:r>
              <a:rPr lang="en-US" dirty="0" smtClean="0"/>
              <a:t>You may also get two heads or two tails.</a:t>
            </a:r>
          </a:p>
          <a:p>
            <a:pPr marL="0" indent="0">
              <a:buNone/>
            </a:pPr>
            <a:endParaRPr lang="en-US" sz="1800" dirty="0"/>
          </a:p>
          <a:p>
            <a:pPr marL="0" indent="0">
              <a:buNone/>
            </a:pPr>
            <a:r>
              <a:rPr lang="en-US" dirty="0" smtClean="0"/>
              <a:t>You may have to make many flips before the expected 50/50 ratio is observed. </a:t>
            </a:r>
          </a:p>
          <a:p>
            <a:pPr marL="0" indent="0">
              <a:buNone/>
            </a:pPr>
            <a:endParaRPr lang="en-US" sz="1600" dirty="0"/>
          </a:p>
          <a:p>
            <a:pPr marL="0" indent="0">
              <a:buNone/>
            </a:pPr>
            <a:r>
              <a:rPr lang="en-US" b="1" dirty="0" smtClean="0"/>
              <a:t>The same is true for genetics. If an organism only has 4 offspring we may not see Mendel's ratios. </a:t>
            </a:r>
          </a:p>
          <a:p>
            <a:pPr marL="0" indent="0">
              <a:buNone/>
            </a:pPr>
            <a:endParaRPr lang="en-US" sz="1800" b="1" dirty="0"/>
          </a:p>
          <a:p>
            <a:pPr marL="0" indent="0">
              <a:buNone/>
            </a:pPr>
            <a:r>
              <a:rPr lang="en-US" dirty="0" smtClean="0"/>
              <a:t>However if an organism has hundreds or thousands of offspring the ratios will usually come very close to matching predictions. </a:t>
            </a:r>
            <a:endParaRPr lang="en-US" dirty="0"/>
          </a:p>
        </p:txBody>
      </p:sp>
    </p:spTree>
    <p:extLst>
      <p:ext uri="{BB962C8B-B14F-4D97-AF65-F5344CB8AC3E}">
        <p14:creationId xmlns:p14="http://schemas.microsoft.com/office/powerpoint/2010/main" val="387150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 and Phenotype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Mendel realized that every organism has a genetic make-up as well as a set of observable characteristics. </a:t>
            </a:r>
          </a:p>
          <a:p>
            <a:pPr marL="0" indent="0">
              <a:buNone/>
            </a:pPr>
            <a:endParaRPr lang="en-US" dirty="0"/>
          </a:p>
          <a:p>
            <a:pPr marL="0" indent="0">
              <a:buNone/>
            </a:pPr>
            <a:r>
              <a:rPr lang="en-US" dirty="0" smtClean="0"/>
              <a:t>The observable, physical characteristics are known as the </a:t>
            </a:r>
            <a:r>
              <a:rPr lang="en-US" b="1" dirty="0" smtClean="0"/>
              <a:t>phenotype</a:t>
            </a:r>
            <a:r>
              <a:rPr lang="en-US" dirty="0" smtClean="0"/>
              <a:t> and the genetic makeup is known as the </a:t>
            </a:r>
            <a:r>
              <a:rPr lang="en-US" b="1" dirty="0" smtClean="0"/>
              <a:t>genotype</a:t>
            </a:r>
            <a:r>
              <a:rPr lang="en-US" dirty="0" smtClean="0"/>
              <a:t>.</a:t>
            </a:r>
          </a:p>
          <a:p>
            <a:pPr marL="0" indent="0">
              <a:buNone/>
            </a:pPr>
            <a:endParaRPr lang="en-US" dirty="0"/>
          </a:p>
          <a:p>
            <a:pPr marL="0" indent="0">
              <a:buNone/>
            </a:pPr>
            <a:r>
              <a:rPr lang="en-US" dirty="0" smtClean="0"/>
              <a:t>The genotype of an organism is inherited whereas the phenotype of an organism is the combination of the environment and the genotype. </a:t>
            </a:r>
            <a:endParaRPr lang="en-US" dirty="0"/>
          </a:p>
        </p:txBody>
      </p:sp>
    </p:spTree>
    <p:extLst>
      <p:ext uri="{BB962C8B-B14F-4D97-AF65-F5344CB8AC3E}">
        <p14:creationId xmlns:p14="http://schemas.microsoft.com/office/powerpoint/2010/main" val="1956106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 Descriptions</a:t>
            </a:r>
            <a:endParaRPr lang="en-US" dirty="0"/>
          </a:p>
        </p:txBody>
      </p:sp>
      <p:sp>
        <p:nvSpPr>
          <p:cNvPr id="3" name="Content Placeholder 2"/>
          <p:cNvSpPr>
            <a:spLocks noGrp="1"/>
          </p:cNvSpPr>
          <p:nvPr>
            <p:ph idx="1"/>
          </p:nvPr>
        </p:nvSpPr>
        <p:spPr/>
        <p:txBody>
          <a:bodyPr/>
          <a:lstStyle/>
          <a:p>
            <a:pPr marL="0" indent="0">
              <a:buNone/>
            </a:pPr>
            <a:r>
              <a:rPr lang="en-US" dirty="0"/>
              <a:t>¼ of the plants possessed the TT allele whilst ½ were </a:t>
            </a:r>
            <a:r>
              <a:rPr lang="en-US" dirty="0" err="1"/>
              <a:t>Tt</a:t>
            </a:r>
            <a:r>
              <a:rPr lang="en-US" dirty="0"/>
              <a:t>. </a:t>
            </a:r>
          </a:p>
          <a:p>
            <a:pPr marL="0" indent="0">
              <a:buNone/>
            </a:pPr>
            <a:endParaRPr lang="en-US" sz="1700" dirty="0"/>
          </a:p>
          <a:p>
            <a:pPr marL="0" indent="0">
              <a:buNone/>
            </a:pPr>
            <a:r>
              <a:rPr lang="en-US" dirty="0"/>
              <a:t>The TT alleles are known has </a:t>
            </a:r>
            <a:r>
              <a:rPr lang="en-US" b="1" dirty="0"/>
              <a:t>homozygous dominant </a:t>
            </a:r>
            <a:r>
              <a:rPr lang="en-US" dirty="0"/>
              <a:t>(homo – the same) and the </a:t>
            </a:r>
            <a:r>
              <a:rPr lang="en-US" dirty="0" err="1"/>
              <a:t>Tt</a:t>
            </a:r>
            <a:r>
              <a:rPr lang="en-US" dirty="0"/>
              <a:t> alleles are </a:t>
            </a:r>
            <a:r>
              <a:rPr lang="en-US" b="1" dirty="0"/>
              <a:t>heterozygous dominant </a:t>
            </a:r>
            <a:r>
              <a:rPr lang="en-US" dirty="0"/>
              <a:t>(hetero – different). The </a:t>
            </a:r>
            <a:r>
              <a:rPr lang="en-US" dirty="0" err="1"/>
              <a:t>tt</a:t>
            </a:r>
            <a:r>
              <a:rPr lang="en-US" dirty="0"/>
              <a:t> alleles are </a:t>
            </a:r>
            <a:r>
              <a:rPr lang="en-US" b="1" dirty="0"/>
              <a:t>homozygous recessive</a:t>
            </a:r>
            <a:r>
              <a:rPr lang="en-US" dirty="0"/>
              <a:t>. </a:t>
            </a:r>
          </a:p>
          <a:p>
            <a:endParaRPr lang="en-US" dirty="0"/>
          </a:p>
        </p:txBody>
      </p:sp>
    </p:spTree>
    <p:extLst>
      <p:ext uri="{BB962C8B-B14F-4D97-AF65-F5344CB8AC3E}">
        <p14:creationId xmlns:p14="http://schemas.microsoft.com/office/powerpoint/2010/main" val="4043731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788</TotalTime>
  <Words>1138</Words>
  <Application>Microsoft Office PowerPoint</Application>
  <PresentationFormat>On-screen Show (4:3)</PresentationFormat>
  <Paragraphs>201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Applying Mendel’s Principles</vt:lpstr>
      <vt:lpstr>Probability</vt:lpstr>
      <vt:lpstr>Probability</vt:lpstr>
      <vt:lpstr>Using Segregation to Predict Outcomes</vt:lpstr>
      <vt:lpstr>Segregation</vt:lpstr>
      <vt:lpstr>Segregation and Probability</vt:lpstr>
      <vt:lpstr>Probabilities Predict Averages</vt:lpstr>
      <vt:lpstr>Genotype and Phenotype</vt:lpstr>
      <vt:lpstr>Genotype Descriptions</vt:lpstr>
      <vt:lpstr>Genotypes</vt:lpstr>
      <vt:lpstr>Using Punnett Squares</vt:lpstr>
      <vt:lpstr>Punnett Square</vt:lpstr>
      <vt:lpstr>Independent Assortment</vt:lpstr>
      <vt:lpstr>Dihybrid Crosses</vt:lpstr>
      <vt:lpstr>Pea Shape and Color</vt:lpstr>
      <vt:lpstr>Two-factor Cross: F1</vt:lpstr>
      <vt:lpstr>Two factor Cross</vt:lpstr>
      <vt:lpstr>Two-Factor Cross: F2</vt:lpstr>
      <vt:lpstr>F2 Results</vt:lpstr>
      <vt:lpstr>Summary of Mendel’s principles</vt:lpstr>
      <vt:lpstr>Mendel’s Laws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McLean</dc:creator>
  <cp:lastModifiedBy>Andrew McLean</cp:lastModifiedBy>
  <cp:revision>27</cp:revision>
  <dcterms:created xsi:type="dcterms:W3CDTF">2013-12-19T19:27:11Z</dcterms:created>
  <dcterms:modified xsi:type="dcterms:W3CDTF">2014-05-22T15:54:01Z</dcterms:modified>
</cp:coreProperties>
</file>