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8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A5514D-56EC-8C40-B7CA-FAD8D53D8325}" type="datetimeFigureOut">
              <a:rPr lang="en-US" smtClean="0"/>
              <a:t>12/12/13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25CB31-B2B6-BC40-BC85-DB614A047255}" type="slidenum">
              <a:rPr lang="en-US" smtClean="0"/>
              <a:t>‹#›</a:t>
            </a:fld>
            <a:endParaRPr lang="en-US"/>
          </a:p>
        </p:txBody>
      </p:sp>
    </p:spTree>
    <p:extLst>
      <p:ext uri="{BB962C8B-B14F-4D97-AF65-F5344CB8AC3E}">
        <p14:creationId xmlns:p14="http://schemas.microsoft.com/office/powerpoint/2010/main" val="20753625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2130425"/>
            <a:ext cx="7272808"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691680" y="3886200"/>
            <a:ext cx="727280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C17C1B3-5B29-47D5-A020-7CBF491EBCA4}" type="datetimeFigureOut">
              <a:rPr lang="en-GB" smtClean="0"/>
              <a:pPr/>
              <a:t>12/12/13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1360E8-B676-448C-A13F-6D57667784E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17C1B3-5B29-47D5-A020-7CBF491EBCA4}" type="datetimeFigureOut">
              <a:rPr lang="en-GB" smtClean="0"/>
              <a:pPr/>
              <a:t>12/12/13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1360E8-B676-448C-A13F-6D57667784E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17C1B3-5B29-47D5-A020-7CBF491EBCA4}" type="datetimeFigureOut">
              <a:rPr lang="en-GB" smtClean="0"/>
              <a:pPr/>
              <a:t>12/12/13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1360E8-B676-448C-A13F-6D57667784E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17C1B3-5B29-47D5-A020-7CBF491EBCA4}" type="datetimeFigureOut">
              <a:rPr lang="en-GB" smtClean="0"/>
              <a:pPr/>
              <a:t>12/12/13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1360E8-B676-448C-A13F-6D57667784E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91679" y="4406900"/>
            <a:ext cx="7200801"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691679" y="2906713"/>
            <a:ext cx="72008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17C1B3-5B29-47D5-A020-7CBF491EBCA4}" type="datetimeFigureOut">
              <a:rPr lang="en-GB" smtClean="0"/>
              <a:pPr/>
              <a:t>12/12/13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1360E8-B676-448C-A13F-6D57667784E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691680" y="1600200"/>
            <a:ext cx="32403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76056" y="1600200"/>
            <a:ext cx="388843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1C17C1B3-5B29-47D5-A020-7CBF491EBCA4}" type="datetimeFigureOut">
              <a:rPr lang="en-GB" smtClean="0"/>
              <a:pPr/>
              <a:t>12/12/13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1360E8-B676-448C-A13F-6D57667784E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C17C1B3-5B29-47D5-A020-7CBF491EBCA4}" type="datetimeFigureOut">
              <a:rPr lang="en-GB" smtClean="0"/>
              <a:pPr/>
              <a:t>12/12/13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1360E8-B676-448C-A13F-6D57667784E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C17C1B3-5B29-47D5-A020-7CBF491EBCA4}" type="datetimeFigureOut">
              <a:rPr lang="en-GB" smtClean="0"/>
              <a:pPr/>
              <a:t>12/12/13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1360E8-B676-448C-A13F-6D57667784E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7C1B3-5B29-47D5-A020-7CBF491EBCA4}" type="datetimeFigureOut">
              <a:rPr lang="en-GB" smtClean="0"/>
              <a:pPr/>
              <a:t>12/12/13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1360E8-B676-448C-A13F-6D57667784E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91680" y="260648"/>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04048" y="273050"/>
            <a:ext cx="368275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691680" y="148478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7C1B3-5B29-47D5-A020-7CBF491EBCA4}" type="datetimeFigureOut">
              <a:rPr lang="en-GB" smtClean="0"/>
              <a:pPr/>
              <a:t>12/12/13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1360E8-B676-448C-A13F-6D57667784E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7C1B3-5B29-47D5-A020-7CBF491EBCA4}" type="datetimeFigureOut">
              <a:rPr lang="en-GB" smtClean="0"/>
              <a:pPr/>
              <a:t>12/12/13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1360E8-B676-448C-A13F-6D57667784E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91680" y="274638"/>
            <a:ext cx="7272808"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1691680" y="1600200"/>
            <a:ext cx="7272808"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7C1B3-5B29-47D5-A020-7CBF491EBCA4}" type="datetimeFigureOut">
              <a:rPr lang="en-GB" smtClean="0"/>
              <a:pPr/>
              <a:t>12/12/13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1360E8-B676-448C-A13F-6D57667784ED}" type="slidenum">
              <a:rPr lang="en-GB" smtClean="0"/>
              <a:pPr/>
              <a:t>‹#›</a:t>
            </a:fld>
            <a:endParaRPr lang="en-GB"/>
          </a:p>
        </p:txBody>
      </p:sp>
      <p:pic>
        <p:nvPicPr>
          <p:cNvPr id="12" name="Picture 11"/>
          <p:cNvPicPr>
            <a:picLocks noChangeAspect="1"/>
          </p:cNvPicPr>
          <p:nvPr userDrawn="1"/>
        </p:nvPicPr>
        <p:blipFill>
          <a:blip r:embed="rId13" cstate="print"/>
          <a:stretch>
            <a:fillRect/>
          </a:stretch>
        </p:blipFill>
        <p:spPr>
          <a:xfrm>
            <a:off x="0" y="-13324"/>
            <a:ext cx="1547664" cy="1570115"/>
          </a:xfrm>
          <a:prstGeom prst="rect">
            <a:avLst/>
          </a:prstGeom>
        </p:spPr>
      </p:pic>
      <p:pic>
        <p:nvPicPr>
          <p:cNvPr id="13" name="Picture 12"/>
          <p:cNvPicPr>
            <a:picLocks noChangeAspect="1"/>
          </p:cNvPicPr>
          <p:nvPr userDrawn="1"/>
        </p:nvPicPr>
        <p:blipFill>
          <a:blip r:embed="rId14" cstate="print"/>
          <a:stretch>
            <a:fillRect/>
          </a:stretch>
        </p:blipFill>
        <p:spPr>
          <a:xfrm>
            <a:off x="-1" y="3284984"/>
            <a:ext cx="1546607" cy="1872208"/>
          </a:xfrm>
          <a:prstGeom prst="rect">
            <a:avLst/>
          </a:prstGeom>
        </p:spPr>
      </p:pic>
      <p:pic>
        <p:nvPicPr>
          <p:cNvPr id="10" name="Picture 8"/>
          <p:cNvPicPr>
            <a:picLocks noChangeAspect="1" noChangeArrowheads="1"/>
          </p:cNvPicPr>
          <p:nvPr userDrawn="1"/>
        </p:nvPicPr>
        <p:blipFill>
          <a:blip r:embed="rId15" cstate="print"/>
          <a:srcRect/>
          <a:stretch>
            <a:fillRect/>
          </a:stretch>
        </p:blipFill>
        <p:spPr bwMode="auto">
          <a:xfrm>
            <a:off x="1" y="5085185"/>
            <a:ext cx="1547663" cy="1772816"/>
          </a:xfrm>
          <a:prstGeom prst="rect">
            <a:avLst/>
          </a:prstGeom>
          <a:noFill/>
          <a:ln w="9525">
            <a:noFill/>
            <a:miter lim="800000"/>
            <a:headEnd/>
            <a:tailEnd/>
          </a:ln>
        </p:spPr>
      </p:pic>
      <p:pic>
        <p:nvPicPr>
          <p:cNvPr id="14" name="Picture 13"/>
          <p:cNvPicPr>
            <a:picLocks noChangeAspect="1"/>
          </p:cNvPicPr>
          <p:nvPr userDrawn="1"/>
        </p:nvPicPr>
        <p:blipFill>
          <a:blip r:embed="rId16" cstate="print"/>
          <a:stretch>
            <a:fillRect/>
          </a:stretch>
        </p:blipFill>
        <p:spPr>
          <a:xfrm>
            <a:off x="1" y="1556792"/>
            <a:ext cx="1547664" cy="18079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Cell Growth and Division</a:t>
            </a:r>
            <a:endParaRPr lang="en-GB" dirty="0"/>
          </a:p>
        </p:txBody>
      </p:sp>
      <p:sp>
        <p:nvSpPr>
          <p:cNvPr id="3" name="Subtitle 2"/>
          <p:cNvSpPr>
            <a:spLocks noGrp="1"/>
          </p:cNvSpPr>
          <p:nvPr>
            <p:ph type="subTitle" idx="1"/>
          </p:nvPr>
        </p:nvSpPr>
        <p:spPr/>
        <p:txBody>
          <a:bodyPr/>
          <a:lstStyle/>
          <a:p>
            <a:r>
              <a:rPr lang="en-US" smtClean="0"/>
              <a:t>Section 10.1</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 Division - Mitosis</a:t>
            </a:r>
            <a:endParaRPr lang="en-US" dirty="0"/>
          </a:p>
        </p:txBody>
      </p:sp>
      <p:pic>
        <p:nvPicPr>
          <p:cNvPr id="4" name="Content Placeholder 3"/>
          <p:cNvPicPr>
            <a:picLocks noGrp="1" noChangeAspect="1"/>
          </p:cNvPicPr>
          <p:nvPr>
            <p:ph idx="1"/>
          </p:nvPr>
        </p:nvPicPr>
        <p:blipFill>
          <a:blip r:embed="rId2"/>
          <a:stretch>
            <a:fillRect/>
          </a:stretch>
        </p:blipFill>
        <p:spPr>
          <a:xfrm>
            <a:off x="2866231" y="1720056"/>
            <a:ext cx="4924425" cy="4286250"/>
          </a:xfrm>
          <a:prstGeom prst="rect">
            <a:avLst/>
          </a:prstGeom>
        </p:spPr>
      </p:pic>
    </p:spTree>
    <p:extLst>
      <p:ext uri="{BB962C8B-B14F-4D97-AF65-F5344CB8AC3E}">
        <p14:creationId xmlns:p14="http://schemas.microsoft.com/office/powerpoint/2010/main" val="281104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Growth</a:t>
            </a:r>
            <a:endParaRPr lang="en-US" dirty="0"/>
          </a:p>
        </p:txBody>
      </p:sp>
      <p:sp>
        <p:nvSpPr>
          <p:cNvPr id="3" name="Content Placeholder 2"/>
          <p:cNvSpPr>
            <a:spLocks noGrp="1"/>
          </p:cNvSpPr>
          <p:nvPr>
            <p:ph idx="1"/>
          </p:nvPr>
        </p:nvSpPr>
        <p:spPr>
          <a:xfrm>
            <a:off x="1868723" y="2276872"/>
            <a:ext cx="7272808" cy="2376264"/>
          </a:xfrm>
        </p:spPr>
        <p:txBody>
          <a:bodyPr/>
          <a:lstStyle/>
          <a:p>
            <a:pPr marL="0" indent="0">
              <a:buNone/>
            </a:pPr>
            <a:r>
              <a:rPr lang="en-US" dirty="0" smtClean="0"/>
              <a:t>When an organism grows does it get bigger because its cells divide and become more numerous or because each cell gets bigger? </a:t>
            </a:r>
          </a:p>
          <a:p>
            <a:pPr marL="0" indent="0">
              <a:buNone/>
            </a:pPr>
            <a:endParaRPr lang="en-US" dirty="0"/>
          </a:p>
          <a:p>
            <a:pPr marL="0" indent="0">
              <a:buNone/>
            </a:pPr>
            <a:endParaRPr lang="en-US" dirty="0"/>
          </a:p>
        </p:txBody>
      </p:sp>
      <p:pic>
        <p:nvPicPr>
          <p:cNvPr id="1026" name="Picture 2" descr="https://encrypted-tbn0.gstatic.com/images?q=tbn:ANd9GcSGnONdOZ1DaBhvrZMMa6S_rUQ8vY6eBKxAmyCgZu375AzoZ0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4269" y="3933056"/>
            <a:ext cx="3776933"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4542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Limits to Cell Growth</a:t>
            </a:r>
            <a:endParaRPr lang="en-US" dirty="0"/>
          </a:p>
        </p:txBody>
      </p:sp>
      <p:sp>
        <p:nvSpPr>
          <p:cNvPr id="3" name="Content Placeholder 2"/>
          <p:cNvSpPr>
            <a:spLocks noGrp="1"/>
          </p:cNvSpPr>
          <p:nvPr>
            <p:ph idx="1"/>
          </p:nvPr>
        </p:nvSpPr>
        <p:spPr>
          <a:xfrm>
            <a:off x="1691680" y="1401662"/>
            <a:ext cx="7272808" cy="4525963"/>
          </a:xfrm>
        </p:spPr>
        <p:txBody>
          <a:bodyPr/>
          <a:lstStyle/>
          <a:p>
            <a:pPr marL="0" indent="0">
              <a:buNone/>
            </a:pPr>
            <a:r>
              <a:rPr lang="en-US" sz="2400" dirty="0" smtClean="0"/>
              <a:t>The larger a cell becomes the more demands it places upon its </a:t>
            </a:r>
            <a:r>
              <a:rPr lang="en-US" sz="2400" b="1" dirty="0" smtClean="0"/>
              <a:t>DNA</a:t>
            </a:r>
            <a:r>
              <a:rPr lang="en-US" sz="2400" dirty="0" smtClean="0"/>
              <a:t>. </a:t>
            </a:r>
          </a:p>
          <a:p>
            <a:pPr marL="0" indent="0">
              <a:buNone/>
            </a:pPr>
            <a:endParaRPr lang="en-US" dirty="0"/>
          </a:p>
          <a:p>
            <a:pPr marL="0" indent="0">
              <a:buNone/>
            </a:pPr>
            <a:endParaRPr lang="en-US" dirty="0" smtClean="0"/>
          </a:p>
          <a:p>
            <a:pPr marL="0" indent="0">
              <a:buNone/>
            </a:pPr>
            <a:endParaRPr lang="en-US" dirty="0"/>
          </a:p>
          <a:p>
            <a:pPr marL="0" indent="0">
              <a:buNone/>
            </a:pPr>
            <a:r>
              <a:rPr lang="en-US" sz="2400" dirty="0" smtClean="0"/>
              <a:t>In addition the cell has trouble moving more and more nutrients and wastes across its cell membrane. </a:t>
            </a:r>
            <a:endParaRPr lang="en-US" sz="2400" dirty="0"/>
          </a:p>
        </p:txBody>
      </p:sp>
      <p:pic>
        <p:nvPicPr>
          <p:cNvPr id="4" name="Picture 3"/>
          <p:cNvPicPr>
            <a:picLocks noChangeAspect="1"/>
          </p:cNvPicPr>
          <p:nvPr/>
        </p:nvPicPr>
        <p:blipFill>
          <a:blip r:embed="rId2" cstate="print"/>
          <a:stretch>
            <a:fillRect/>
          </a:stretch>
        </p:blipFill>
        <p:spPr>
          <a:xfrm>
            <a:off x="5436096" y="2204864"/>
            <a:ext cx="2160240" cy="1800200"/>
          </a:xfrm>
          <a:prstGeom prst="rect">
            <a:avLst/>
          </a:prstGeom>
        </p:spPr>
      </p:pic>
      <p:pic>
        <p:nvPicPr>
          <p:cNvPr id="5" name="Picture 4"/>
          <p:cNvPicPr>
            <a:picLocks noChangeAspect="1"/>
          </p:cNvPicPr>
          <p:nvPr/>
        </p:nvPicPr>
        <p:blipFill>
          <a:blip r:embed="rId3" cstate="print"/>
          <a:stretch>
            <a:fillRect/>
          </a:stretch>
        </p:blipFill>
        <p:spPr>
          <a:xfrm>
            <a:off x="2909516" y="2204864"/>
            <a:ext cx="2016224" cy="1800200"/>
          </a:xfrm>
          <a:prstGeom prst="rect">
            <a:avLst/>
          </a:prstGeom>
        </p:spPr>
      </p:pic>
      <p:pic>
        <p:nvPicPr>
          <p:cNvPr id="7" name="Picture 6"/>
          <p:cNvPicPr>
            <a:picLocks noChangeAspect="1"/>
          </p:cNvPicPr>
          <p:nvPr/>
        </p:nvPicPr>
        <p:blipFill>
          <a:blip r:embed="rId4"/>
          <a:stretch>
            <a:fillRect/>
          </a:stretch>
        </p:blipFill>
        <p:spPr>
          <a:xfrm>
            <a:off x="2198322" y="4820834"/>
            <a:ext cx="2730004" cy="1717105"/>
          </a:xfrm>
          <a:prstGeom prst="rect">
            <a:avLst/>
          </a:prstGeom>
        </p:spPr>
      </p:pic>
      <p:pic>
        <p:nvPicPr>
          <p:cNvPr id="6" name="Picture 5"/>
          <p:cNvPicPr>
            <a:picLocks noChangeAspect="1"/>
          </p:cNvPicPr>
          <p:nvPr/>
        </p:nvPicPr>
        <p:blipFill>
          <a:blip r:embed="rId5"/>
          <a:stretch>
            <a:fillRect/>
          </a:stretch>
        </p:blipFill>
        <p:spPr>
          <a:xfrm>
            <a:off x="5339492" y="4836892"/>
            <a:ext cx="2808312" cy="1684987"/>
          </a:xfrm>
          <a:prstGeom prst="rect">
            <a:avLst/>
          </a:prstGeom>
        </p:spPr>
      </p:pic>
    </p:spTree>
    <p:extLst>
      <p:ext uri="{BB962C8B-B14F-4D97-AF65-F5344CB8AC3E}">
        <p14:creationId xmlns:p14="http://schemas.microsoft.com/office/powerpoint/2010/main" val="41102790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“Overload”</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When a cell is small its DNA is able to meet all of its needs. As it grows more and more demand is placed on its DNA. </a:t>
            </a:r>
          </a:p>
          <a:p>
            <a:pPr marL="0" indent="0">
              <a:buNone/>
            </a:pPr>
            <a:endParaRPr lang="en-US" sz="1800" dirty="0"/>
          </a:p>
          <a:p>
            <a:pPr marL="0" indent="0">
              <a:buNone/>
            </a:pPr>
            <a:r>
              <a:rPr lang="en-US" b="1" dirty="0" smtClean="0"/>
              <a:t>If the cell were to grow without limit an “information” crisis would occur.</a:t>
            </a:r>
          </a:p>
          <a:p>
            <a:pPr marL="0" indent="0">
              <a:buNone/>
            </a:pPr>
            <a:endParaRPr lang="en-US" sz="1800" dirty="0"/>
          </a:p>
          <a:p>
            <a:pPr marL="0" indent="0">
              <a:buNone/>
            </a:pPr>
            <a:r>
              <a:rPr lang="en-US" dirty="0" smtClean="0"/>
              <a:t>Think of a town library. As the town grows there are more people who want to borrow books. At some point if there are too many people there will not be enough books to go round. </a:t>
            </a:r>
          </a:p>
          <a:p>
            <a:pPr marL="0" indent="0">
              <a:buNone/>
            </a:pPr>
            <a:endParaRPr lang="en-US" sz="1600" dirty="0"/>
          </a:p>
          <a:p>
            <a:pPr marL="0" indent="0">
              <a:buNone/>
            </a:pPr>
            <a:r>
              <a:rPr lang="en-US" dirty="0" smtClean="0"/>
              <a:t>DNA is like a genetic library. </a:t>
            </a:r>
            <a:endParaRPr lang="en-US" dirty="0"/>
          </a:p>
        </p:txBody>
      </p:sp>
      <p:pic>
        <p:nvPicPr>
          <p:cNvPr id="7" name="Picture 6"/>
          <p:cNvPicPr>
            <a:picLocks noChangeAspect="1"/>
          </p:cNvPicPr>
          <p:nvPr/>
        </p:nvPicPr>
        <p:blipFill>
          <a:blip r:embed="rId2"/>
          <a:stretch>
            <a:fillRect/>
          </a:stretch>
        </p:blipFill>
        <p:spPr>
          <a:xfrm>
            <a:off x="6515100" y="5114925"/>
            <a:ext cx="2628900" cy="1743075"/>
          </a:xfrm>
          <a:prstGeom prst="rect">
            <a:avLst/>
          </a:prstGeom>
        </p:spPr>
      </p:pic>
    </p:spTree>
    <p:extLst>
      <p:ext uri="{BB962C8B-B14F-4D97-AF65-F5344CB8AC3E}">
        <p14:creationId xmlns:p14="http://schemas.microsoft.com/office/powerpoint/2010/main" val="10901844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20722"/>
          <a:stretch/>
        </p:blipFill>
        <p:spPr>
          <a:xfrm>
            <a:off x="4427984" y="5229200"/>
            <a:ext cx="2742921" cy="1628800"/>
          </a:xfrm>
          <a:prstGeom prst="rect">
            <a:avLst/>
          </a:prstGeom>
        </p:spPr>
      </p:pic>
      <p:sp>
        <p:nvSpPr>
          <p:cNvPr id="2" name="Title 1"/>
          <p:cNvSpPr>
            <a:spLocks noGrp="1"/>
          </p:cNvSpPr>
          <p:nvPr>
            <p:ph type="title"/>
          </p:nvPr>
        </p:nvSpPr>
        <p:spPr/>
        <p:txBody>
          <a:bodyPr/>
          <a:lstStyle/>
          <a:p>
            <a:r>
              <a:rPr lang="en-US" dirty="0" smtClean="0"/>
              <a:t>Exchanging Materials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Food, oxygen and water enter a cell and waste leaves through its cell membrane. </a:t>
            </a:r>
          </a:p>
          <a:p>
            <a:pPr marL="0" indent="0">
              <a:buNone/>
            </a:pPr>
            <a:endParaRPr lang="en-US" sz="1050" dirty="0"/>
          </a:p>
          <a:p>
            <a:pPr marL="0" indent="0">
              <a:buNone/>
            </a:pPr>
            <a:r>
              <a:rPr lang="en-US" sz="2800" dirty="0" smtClean="0"/>
              <a:t>The rate at which this can take place depends on a </a:t>
            </a:r>
            <a:r>
              <a:rPr lang="en-US" sz="2800" b="1" dirty="0" smtClean="0"/>
              <a:t>cells surface area </a:t>
            </a:r>
            <a:r>
              <a:rPr lang="en-US" sz="2800" dirty="0" smtClean="0"/>
              <a:t>(or the total area of its cell membrane).</a:t>
            </a:r>
          </a:p>
          <a:p>
            <a:pPr marL="0" indent="0">
              <a:buNone/>
            </a:pPr>
            <a:endParaRPr lang="en-US" sz="1000" dirty="0"/>
          </a:p>
          <a:p>
            <a:pPr marL="0" indent="0">
              <a:buNone/>
            </a:pPr>
            <a:r>
              <a:rPr lang="en-US" sz="2800" dirty="0" smtClean="0"/>
              <a:t>The rate at which food and oxygen are used up and waste products are produced depends on a </a:t>
            </a:r>
            <a:r>
              <a:rPr lang="en-US" sz="2800" b="1" dirty="0" smtClean="0"/>
              <a:t>cells volume</a:t>
            </a:r>
            <a:r>
              <a:rPr lang="en-US" sz="2800" dirty="0" smtClean="0"/>
              <a:t>.</a:t>
            </a:r>
            <a:endParaRPr lang="en-US" sz="2800" dirty="0"/>
          </a:p>
        </p:txBody>
      </p:sp>
    </p:spTree>
    <p:extLst>
      <p:ext uri="{BB962C8B-B14F-4D97-AF65-F5344CB8AC3E}">
        <p14:creationId xmlns:p14="http://schemas.microsoft.com/office/powerpoint/2010/main" val="42774946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Ratio of Surface Area </a:t>
            </a:r>
            <a:r>
              <a:rPr lang="en-US" dirty="0"/>
              <a:t>t</a:t>
            </a:r>
            <a:r>
              <a:rPr lang="en-US" dirty="0" smtClean="0"/>
              <a:t>o Volume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A square cube with a length of 1 cm would have a </a:t>
            </a:r>
            <a:r>
              <a:rPr lang="en-US" b="1" dirty="0" smtClean="0"/>
              <a:t>surface area of length x width x number of sides </a:t>
            </a:r>
            <a:r>
              <a:rPr lang="en-US" dirty="0" smtClean="0"/>
              <a:t>or;</a:t>
            </a:r>
          </a:p>
          <a:p>
            <a:pPr marL="0" indent="0">
              <a:buNone/>
            </a:pPr>
            <a:endParaRPr lang="en-US" sz="1600" dirty="0"/>
          </a:p>
          <a:p>
            <a:pPr marL="0" indent="0" algn="ctr">
              <a:buNone/>
            </a:pPr>
            <a:r>
              <a:rPr lang="en-US" dirty="0" smtClean="0"/>
              <a:t>1 cm x 1 cm x 6 = 6 cm</a:t>
            </a:r>
            <a:r>
              <a:rPr lang="en-US" baseline="30000" dirty="0" smtClean="0"/>
              <a:t>2</a:t>
            </a:r>
          </a:p>
          <a:p>
            <a:pPr marL="0" indent="0" algn="ctr">
              <a:buNone/>
            </a:pPr>
            <a:endParaRPr lang="en-US" baseline="30000" dirty="0"/>
          </a:p>
          <a:p>
            <a:pPr marL="0" indent="0">
              <a:buNone/>
            </a:pPr>
            <a:r>
              <a:rPr lang="en-US" dirty="0" smtClean="0"/>
              <a:t>The </a:t>
            </a:r>
            <a:r>
              <a:rPr lang="en-US" b="1" dirty="0" smtClean="0"/>
              <a:t>volume</a:t>
            </a:r>
            <a:r>
              <a:rPr lang="en-US" dirty="0" smtClean="0"/>
              <a:t> would be equal to </a:t>
            </a:r>
            <a:r>
              <a:rPr lang="en-US" b="1" dirty="0" smtClean="0"/>
              <a:t>length x width x height</a:t>
            </a:r>
            <a:r>
              <a:rPr lang="en-US" dirty="0" smtClean="0"/>
              <a:t> or;</a:t>
            </a:r>
          </a:p>
          <a:p>
            <a:pPr marL="0" indent="0" algn="ctr">
              <a:buNone/>
            </a:pPr>
            <a:endParaRPr lang="en-US" dirty="0"/>
          </a:p>
          <a:p>
            <a:pPr marL="0" indent="0" algn="ctr">
              <a:buNone/>
            </a:pPr>
            <a:r>
              <a:rPr lang="en-US" dirty="0" smtClean="0"/>
              <a:t>1 cm x 1 cm x 1 cm = 1 cm</a:t>
            </a:r>
            <a:r>
              <a:rPr lang="en-US" baseline="30000" dirty="0" smtClean="0"/>
              <a:t>3</a:t>
            </a:r>
          </a:p>
          <a:p>
            <a:pPr marL="0" indent="0" algn="ctr">
              <a:buNone/>
            </a:pPr>
            <a:endParaRPr lang="en-US" baseline="30000" dirty="0"/>
          </a:p>
          <a:p>
            <a:pPr marL="0" indent="0" algn="ctr">
              <a:buNone/>
            </a:pPr>
            <a:r>
              <a:rPr lang="en-US" dirty="0" smtClean="0"/>
              <a:t>or 6:1 surface area to volume ratio</a:t>
            </a:r>
          </a:p>
          <a:p>
            <a:pPr marL="0" indent="0" algn="ctr">
              <a:buNone/>
            </a:pPr>
            <a:endParaRPr lang="en-US" baseline="30000" dirty="0"/>
          </a:p>
          <a:p>
            <a:pPr marL="0" indent="0">
              <a:buNone/>
            </a:pPr>
            <a:endParaRPr lang="en-US" dirty="0"/>
          </a:p>
        </p:txBody>
      </p:sp>
    </p:spTree>
    <p:extLst>
      <p:ext uri="{BB962C8B-B14F-4D97-AF65-F5344CB8AC3E}">
        <p14:creationId xmlns:p14="http://schemas.microsoft.com/office/powerpoint/2010/main" val="13046580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Ratio of Surface Area to Volume</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As the length of the cell increases;</a:t>
            </a:r>
          </a:p>
          <a:p>
            <a:pPr marL="0" indent="0">
              <a:buNone/>
            </a:pPr>
            <a:endParaRPr lang="en-US" sz="1700" dirty="0"/>
          </a:p>
          <a:p>
            <a:pPr marL="0" indent="0">
              <a:buNone/>
            </a:pPr>
            <a:r>
              <a:rPr lang="en-US" b="1" dirty="0" smtClean="0"/>
              <a:t>Doubles: </a:t>
            </a:r>
          </a:p>
          <a:p>
            <a:pPr marL="0" indent="0">
              <a:buNone/>
            </a:pPr>
            <a:r>
              <a:rPr lang="en-US" dirty="0" smtClean="0"/>
              <a:t>2 cm x 2 cm x 6 cm = 24 cm</a:t>
            </a:r>
            <a:r>
              <a:rPr lang="en-US" baseline="30000" dirty="0" smtClean="0"/>
              <a:t>2</a:t>
            </a:r>
            <a:r>
              <a:rPr lang="en-US" dirty="0" smtClean="0"/>
              <a:t> SA</a:t>
            </a:r>
          </a:p>
          <a:p>
            <a:pPr marL="0" indent="0">
              <a:buNone/>
            </a:pPr>
            <a:r>
              <a:rPr lang="en-US" dirty="0" smtClean="0"/>
              <a:t>2 cm x 2 cm x 2cm = 8 cm</a:t>
            </a:r>
            <a:r>
              <a:rPr lang="en-US" baseline="30000" dirty="0" smtClean="0"/>
              <a:t>3</a:t>
            </a:r>
            <a:r>
              <a:rPr lang="en-US" dirty="0" smtClean="0"/>
              <a:t> VOL </a:t>
            </a:r>
          </a:p>
          <a:p>
            <a:pPr marL="0" indent="0">
              <a:buNone/>
            </a:pPr>
            <a:r>
              <a:rPr lang="en-US" dirty="0" smtClean="0"/>
              <a:t>or </a:t>
            </a:r>
            <a:r>
              <a:rPr lang="en-US" b="1" dirty="0" smtClean="0"/>
              <a:t>3:1 surface area to volume ratio</a:t>
            </a:r>
          </a:p>
          <a:p>
            <a:pPr marL="0" indent="0">
              <a:buNone/>
            </a:pPr>
            <a:endParaRPr lang="en-US" sz="1700" dirty="0"/>
          </a:p>
          <a:p>
            <a:pPr marL="0" indent="0">
              <a:buNone/>
            </a:pPr>
            <a:r>
              <a:rPr lang="en-US" b="1" dirty="0" smtClean="0"/>
              <a:t>Triples:</a:t>
            </a:r>
          </a:p>
          <a:p>
            <a:pPr marL="0" indent="0">
              <a:buNone/>
            </a:pPr>
            <a:r>
              <a:rPr lang="en-US" dirty="0" smtClean="0"/>
              <a:t>3 cm x 3 cm x 6 cm = 54 cm</a:t>
            </a:r>
            <a:r>
              <a:rPr lang="en-US" baseline="30000" dirty="0" smtClean="0"/>
              <a:t>2</a:t>
            </a:r>
          </a:p>
          <a:p>
            <a:pPr marL="0" indent="0">
              <a:buNone/>
            </a:pPr>
            <a:r>
              <a:rPr lang="en-US" dirty="0" smtClean="0"/>
              <a:t>3 cm x 3 cm x 3 cm = 27 cm</a:t>
            </a:r>
            <a:r>
              <a:rPr lang="en-US" baseline="30000" dirty="0" smtClean="0"/>
              <a:t>3 </a:t>
            </a:r>
            <a:r>
              <a:rPr lang="en-US" dirty="0" smtClean="0"/>
              <a:t> </a:t>
            </a:r>
          </a:p>
          <a:p>
            <a:pPr marL="0" indent="0">
              <a:buNone/>
            </a:pPr>
            <a:r>
              <a:rPr lang="en-US" dirty="0" smtClean="0"/>
              <a:t>or </a:t>
            </a:r>
            <a:r>
              <a:rPr lang="en-US" b="1" dirty="0" smtClean="0"/>
              <a:t>2:1 surface area to volume ratio</a:t>
            </a:r>
          </a:p>
          <a:p>
            <a:pPr marL="0" indent="0">
              <a:buNone/>
            </a:pPr>
            <a:endParaRPr lang="en-US" baseline="30000" dirty="0"/>
          </a:p>
          <a:p>
            <a:pPr marL="0" indent="0">
              <a:buNone/>
            </a:pPr>
            <a:r>
              <a:rPr lang="en-US" b="1" dirty="0" smtClean="0"/>
              <a:t>The volume increases much more rapidly than the surface area causing the ratio of surface area to volume to decrease. </a:t>
            </a:r>
            <a:endParaRPr lang="en-US" b="1" dirty="0"/>
          </a:p>
        </p:txBody>
      </p:sp>
    </p:spTree>
    <p:extLst>
      <p:ext uri="{BB962C8B-B14F-4D97-AF65-F5344CB8AC3E}">
        <p14:creationId xmlns:p14="http://schemas.microsoft.com/office/powerpoint/2010/main" val="31452023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Area to Volume Ratio</a:t>
            </a:r>
            <a:endParaRPr lang="en-US" dirty="0"/>
          </a:p>
        </p:txBody>
      </p:sp>
      <p:pic>
        <p:nvPicPr>
          <p:cNvPr id="6" name="Content Placeholder 5" descr="SAVOLRATIO.gif"/>
          <p:cNvPicPr>
            <a:picLocks noGrp="1" noChangeAspect="1"/>
          </p:cNvPicPr>
          <p:nvPr>
            <p:ph idx="1"/>
          </p:nvPr>
        </p:nvPicPr>
        <p:blipFill>
          <a:blip r:embed="rId2" cstate="print">
            <a:extLst>
              <a:ext uri="{28A0092B-C50C-407E-A947-70E740481C1C}">
                <a14:useLocalDpi xmlns:a14="http://schemas.microsoft.com/office/drawing/2010/main" val="0"/>
              </a:ext>
            </a:extLst>
          </a:blip>
          <a:srcRect t="-1636" b="-1636"/>
          <a:stretch>
            <a:fillRect/>
          </a:stretch>
        </p:blipFill>
        <p:spPr/>
      </p:pic>
    </p:spTree>
    <p:extLst>
      <p:ext uri="{BB962C8B-B14F-4D97-AF65-F5344CB8AC3E}">
        <p14:creationId xmlns:p14="http://schemas.microsoft.com/office/powerpoint/2010/main" val="404841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 of the Cell</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Before it gets too big the cell will </a:t>
            </a:r>
            <a:r>
              <a:rPr lang="en-US" b="1" dirty="0" smtClean="0"/>
              <a:t>divide</a:t>
            </a:r>
            <a:r>
              <a:rPr lang="en-US" dirty="0" smtClean="0"/>
              <a:t>, creating two </a:t>
            </a:r>
            <a:r>
              <a:rPr lang="en-US" b="1" dirty="0" smtClean="0"/>
              <a:t>daughter cells</a:t>
            </a:r>
            <a:r>
              <a:rPr lang="en-US" dirty="0" smtClean="0"/>
              <a:t>.</a:t>
            </a:r>
          </a:p>
          <a:p>
            <a:pPr marL="0" indent="0">
              <a:buNone/>
            </a:pPr>
            <a:endParaRPr lang="en-US" dirty="0"/>
          </a:p>
          <a:p>
            <a:pPr marL="0" indent="0">
              <a:buNone/>
            </a:pPr>
            <a:r>
              <a:rPr lang="en-US" dirty="0" smtClean="0"/>
              <a:t>This process is called </a:t>
            </a:r>
            <a:r>
              <a:rPr lang="en-US" b="1" dirty="0" smtClean="0"/>
              <a:t>cell division</a:t>
            </a:r>
          </a:p>
          <a:p>
            <a:pPr marL="0" indent="0">
              <a:buNone/>
            </a:pPr>
            <a:endParaRPr lang="en-US" dirty="0"/>
          </a:p>
          <a:p>
            <a:pPr marL="0" indent="0">
              <a:buNone/>
            </a:pPr>
            <a:r>
              <a:rPr lang="en-US" dirty="0" smtClean="0"/>
              <a:t>Before a cell divides it will create a copy of its DNA. This solves the problem of “information overload”</a:t>
            </a:r>
          </a:p>
          <a:p>
            <a:pPr marL="0" indent="0">
              <a:buNone/>
            </a:pPr>
            <a:endParaRPr lang="en-US" dirty="0"/>
          </a:p>
          <a:p>
            <a:pPr marL="0" indent="0">
              <a:buNone/>
            </a:pPr>
            <a:r>
              <a:rPr lang="en-US" dirty="0" smtClean="0"/>
              <a:t>By dividing it also solves the problem of volume to surface area ratio as each </a:t>
            </a:r>
            <a:r>
              <a:rPr lang="en-US" b="1" dirty="0" smtClean="0"/>
              <a:t>daughter cell</a:t>
            </a:r>
            <a:r>
              <a:rPr lang="en-US" dirty="0" smtClean="0"/>
              <a:t> will have an increased surface area to volume, allowing efficient exchange of materials. </a:t>
            </a:r>
            <a:endParaRPr lang="en-US" dirty="0"/>
          </a:p>
        </p:txBody>
      </p:sp>
    </p:spTree>
    <p:extLst>
      <p:ext uri="{BB962C8B-B14F-4D97-AF65-F5344CB8AC3E}">
        <p14:creationId xmlns:p14="http://schemas.microsoft.com/office/powerpoint/2010/main" val="33833406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ell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263</TotalTime>
  <Words>489</Words>
  <Application>Microsoft Macintosh PowerPoint</Application>
  <PresentationFormat>On-screen Show (4:3)</PresentationFormat>
  <Paragraphs>58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Cells</vt:lpstr>
      <vt:lpstr>Cell Growth and Division</vt:lpstr>
      <vt:lpstr>Cell Growth</vt:lpstr>
      <vt:lpstr>Limits to Cell Growth</vt:lpstr>
      <vt:lpstr>DNA “Overload”</vt:lpstr>
      <vt:lpstr>Exchanging Materials</vt:lpstr>
      <vt:lpstr>Ratio of Surface Area to Volume</vt:lpstr>
      <vt:lpstr>Ratio of Surface Area to Volume</vt:lpstr>
      <vt:lpstr>Surface Area to Volume Ratio</vt:lpstr>
      <vt:lpstr>Division of the Cell</vt:lpstr>
      <vt:lpstr>Cellular Division - Mitosis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Structure</dc:title>
  <dc:creator>Andrew McLean</dc:creator>
  <cp:lastModifiedBy>Andrew McLean</cp:lastModifiedBy>
  <cp:revision>18</cp:revision>
  <cp:lastPrinted>2013-12-12T12:23:22Z</cp:lastPrinted>
  <dcterms:created xsi:type="dcterms:W3CDTF">2013-10-14T12:48:25Z</dcterms:created>
  <dcterms:modified xsi:type="dcterms:W3CDTF">2013-12-12T13:12:14Z</dcterms:modified>
</cp:coreProperties>
</file>