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AF90B3-30BF-4716-B688-552C0FB6F346}"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199106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F90B3-30BF-4716-B688-552C0FB6F346}"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373593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F90B3-30BF-4716-B688-552C0FB6F346}"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25256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F90B3-30BF-4716-B688-552C0FB6F346}"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280046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F90B3-30BF-4716-B688-552C0FB6F346}" type="datetimeFigureOut">
              <a:rPr lang="en-US" smtClean="0"/>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106097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F90B3-30BF-4716-B688-552C0FB6F346}"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265055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F90B3-30BF-4716-B688-552C0FB6F346}" type="datetimeFigureOut">
              <a:rPr lang="en-US" smtClean="0"/>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192459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F90B3-30BF-4716-B688-552C0FB6F346}" type="datetimeFigureOut">
              <a:rPr lang="en-US" smtClean="0"/>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182346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F90B3-30BF-4716-B688-552C0FB6F346}" type="datetimeFigureOut">
              <a:rPr lang="en-US" smtClean="0"/>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96409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F90B3-30BF-4716-B688-552C0FB6F346}"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421760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F90B3-30BF-4716-B688-552C0FB6F346}" type="datetimeFigureOut">
              <a:rPr lang="en-US" smtClean="0"/>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0553E-133D-427C-B1E7-100258273216}" type="slidenum">
              <a:rPr lang="en-US" smtClean="0"/>
              <a:t>‹#›</a:t>
            </a:fld>
            <a:endParaRPr lang="en-US"/>
          </a:p>
        </p:txBody>
      </p:sp>
    </p:spTree>
    <p:extLst>
      <p:ext uri="{BB962C8B-B14F-4D97-AF65-F5344CB8AC3E}">
        <p14:creationId xmlns:p14="http://schemas.microsoft.com/office/powerpoint/2010/main" val="348931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F90B3-30BF-4716-B688-552C0FB6F346}" type="datetimeFigureOut">
              <a:rPr lang="en-US" smtClean="0"/>
              <a:t>6/3/2014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0553E-133D-427C-B1E7-100258273216}" type="slidenum">
              <a:rPr lang="en-US" smtClean="0"/>
              <a:t>‹#›</a:t>
            </a:fld>
            <a:endParaRPr lang="en-US"/>
          </a:p>
        </p:txBody>
      </p:sp>
      <p:pic>
        <p:nvPicPr>
          <p:cNvPr id="7" name="Picture 6"/>
          <p:cNvPicPr>
            <a:picLocks noChangeAspect="1" noChangeArrowheads="1"/>
          </p:cNvPicPr>
          <p:nvPr userDrawn="1"/>
        </p:nvPicPr>
        <p:blipFill>
          <a:blip r:embed="rId13" cstate="print"/>
          <a:srcRect/>
          <a:stretch>
            <a:fillRect/>
          </a:stretch>
        </p:blipFill>
        <p:spPr bwMode="auto">
          <a:xfrm>
            <a:off x="1" y="0"/>
            <a:ext cx="1547663" cy="1628800"/>
          </a:xfrm>
          <a:prstGeom prst="rect">
            <a:avLst/>
          </a:prstGeom>
          <a:noFill/>
          <a:ln w="9525">
            <a:noFill/>
            <a:miter lim="800000"/>
            <a:headEnd/>
            <a:tailEnd/>
          </a:ln>
        </p:spPr>
      </p:pic>
      <p:pic>
        <p:nvPicPr>
          <p:cNvPr id="8" name="Picture 7"/>
          <p:cNvPicPr>
            <a:picLocks noChangeAspect="1" noChangeArrowheads="1"/>
          </p:cNvPicPr>
          <p:nvPr userDrawn="1"/>
        </p:nvPicPr>
        <p:blipFill>
          <a:blip r:embed="rId14" cstate="print"/>
          <a:srcRect/>
          <a:stretch>
            <a:fillRect/>
          </a:stretch>
        </p:blipFill>
        <p:spPr bwMode="auto">
          <a:xfrm>
            <a:off x="0" y="3356992"/>
            <a:ext cx="1547664" cy="1728192"/>
          </a:xfrm>
          <a:prstGeom prst="rect">
            <a:avLst/>
          </a:prstGeom>
          <a:noFill/>
          <a:ln w="9525">
            <a:noFill/>
            <a:miter lim="800000"/>
            <a:headEnd/>
            <a:tailEnd/>
          </a:ln>
        </p:spPr>
      </p:pic>
      <p:pic>
        <p:nvPicPr>
          <p:cNvPr id="9" name="Picture 8"/>
          <p:cNvPicPr>
            <a:picLocks noChangeAspect="1" noChangeArrowheads="1"/>
          </p:cNvPicPr>
          <p:nvPr userDrawn="1"/>
        </p:nvPicPr>
        <p:blipFill>
          <a:blip r:embed="rId15" cstate="print"/>
          <a:srcRect/>
          <a:stretch>
            <a:fillRect/>
          </a:stretch>
        </p:blipFill>
        <p:spPr bwMode="auto">
          <a:xfrm>
            <a:off x="0" y="1628800"/>
            <a:ext cx="1547663" cy="1728192"/>
          </a:xfrm>
          <a:prstGeom prst="rect">
            <a:avLst/>
          </a:prstGeom>
          <a:noFill/>
          <a:ln w="9525">
            <a:noFill/>
            <a:miter lim="800000"/>
            <a:headEnd/>
            <a:tailEnd/>
          </a:ln>
        </p:spPr>
      </p:pic>
      <p:pic>
        <p:nvPicPr>
          <p:cNvPr id="10" name="Picture 8"/>
          <p:cNvPicPr>
            <a:picLocks noChangeAspect="1" noChangeArrowheads="1"/>
          </p:cNvPicPr>
          <p:nvPr userDrawn="1"/>
        </p:nvPicPr>
        <p:blipFill>
          <a:blip r:embed="rId16" cstate="print"/>
          <a:srcRect/>
          <a:stretch>
            <a:fillRect/>
          </a:stretch>
        </p:blipFill>
        <p:spPr bwMode="auto">
          <a:xfrm>
            <a:off x="1" y="5085185"/>
            <a:ext cx="1547663" cy="1772816"/>
          </a:xfrm>
          <a:prstGeom prst="rect">
            <a:avLst/>
          </a:prstGeom>
          <a:noFill/>
          <a:ln w="9525">
            <a:noFill/>
            <a:miter lim="800000"/>
            <a:headEnd/>
            <a:tailEnd/>
          </a:ln>
        </p:spPr>
      </p:pic>
    </p:spTree>
    <p:extLst>
      <p:ext uri="{BB962C8B-B14F-4D97-AF65-F5344CB8AC3E}">
        <p14:creationId xmlns:p14="http://schemas.microsoft.com/office/powerpoint/2010/main" val="3304337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Cell Structure</a:t>
            </a:r>
            <a:endParaRPr lang="en-GB" b="1" dirty="0"/>
          </a:p>
        </p:txBody>
      </p:sp>
      <p:sp>
        <p:nvSpPr>
          <p:cNvPr id="3" name="Subtitle 2"/>
          <p:cNvSpPr>
            <a:spLocks noGrp="1"/>
          </p:cNvSpPr>
          <p:nvPr>
            <p:ph type="subTitle" idx="1"/>
          </p:nvPr>
        </p:nvSpPr>
        <p:spPr/>
        <p:txBody>
          <a:bodyPr/>
          <a:lstStyle/>
          <a:p>
            <a:r>
              <a:rPr lang="en-US" dirty="0" smtClean="0"/>
              <a:t>Section 7.2</a:t>
            </a:r>
            <a:endParaRPr lang="en-GB" dirty="0"/>
          </a:p>
        </p:txBody>
      </p:sp>
    </p:spTree>
    <p:extLst>
      <p:ext uri="{BB962C8B-B14F-4D97-AF65-F5344CB8AC3E}">
        <p14:creationId xmlns:p14="http://schemas.microsoft.com/office/powerpoint/2010/main" val="234342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43183"/>
            <a:ext cx="10515600" cy="1325563"/>
          </a:xfrm>
        </p:spPr>
        <p:txBody>
          <a:bodyPr/>
          <a:lstStyle/>
          <a:p>
            <a:r>
              <a:rPr lang="en-US" dirty="0" smtClean="0"/>
              <a:t>Aqueous Nature of Organisms</a:t>
            </a:r>
            <a:endParaRPr lang="en-GB" dirty="0"/>
          </a:p>
        </p:txBody>
      </p:sp>
      <p:sp>
        <p:nvSpPr>
          <p:cNvPr id="3" name="Content Placeholder 2"/>
          <p:cNvSpPr>
            <a:spLocks noGrp="1"/>
          </p:cNvSpPr>
          <p:nvPr>
            <p:ph idx="1"/>
          </p:nvPr>
        </p:nvSpPr>
        <p:spPr>
          <a:xfrm>
            <a:off x="1672701" y="1763481"/>
            <a:ext cx="10223377" cy="4351338"/>
          </a:xfrm>
        </p:spPr>
        <p:txBody>
          <a:bodyPr>
            <a:normAutofit/>
          </a:bodyPr>
          <a:lstStyle/>
          <a:p>
            <a:r>
              <a:rPr lang="en-US" b="1" dirty="0" smtClean="0"/>
              <a:t>Cytoplasm </a:t>
            </a:r>
            <a:r>
              <a:rPr lang="en-US" dirty="0" smtClean="0"/>
              <a:t>– composed of </a:t>
            </a:r>
            <a:r>
              <a:rPr lang="en-US" b="1" dirty="0" smtClean="0"/>
              <a:t>cytosol, </a:t>
            </a:r>
            <a:r>
              <a:rPr lang="en-US" dirty="0" smtClean="0"/>
              <a:t>a </a:t>
            </a:r>
            <a:r>
              <a:rPr lang="en-US" dirty="0" err="1" smtClean="0"/>
              <a:t>gell</a:t>
            </a:r>
            <a:r>
              <a:rPr lang="en-US" dirty="0" smtClean="0"/>
              <a:t> like substance that contains all the organelles of a cell. </a:t>
            </a:r>
            <a:endParaRPr lang="en-US" dirty="0" smtClean="0"/>
          </a:p>
          <a:p>
            <a:endParaRPr lang="en-US" dirty="0" smtClean="0"/>
          </a:p>
          <a:p>
            <a:r>
              <a:rPr lang="en-US" b="1" dirty="0" smtClean="0"/>
              <a:t>Interstitial fluid </a:t>
            </a:r>
            <a:r>
              <a:rPr lang="en-US" dirty="0" smtClean="0"/>
              <a:t>– between the capillary (where the blood is) and the cell (11l in of interstitial fluid in the human body</a:t>
            </a:r>
            <a:r>
              <a:rPr lang="en-US" dirty="0" smtClean="0"/>
              <a:t>).</a:t>
            </a:r>
          </a:p>
          <a:p>
            <a:endParaRPr lang="en-US" dirty="0" smtClean="0"/>
          </a:p>
          <a:p>
            <a:r>
              <a:rPr lang="en-US" b="1" dirty="0" smtClean="0"/>
              <a:t>Blood</a:t>
            </a:r>
            <a:r>
              <a:rPr lang="en-US" dirty="0" smtClean="0"/>
              <a:t> – transports oxygen, nutrients, hormones and waste products to and from cells. </a:t>
            </a:r>
            <a:endParaRPr lang="en-GB" dirty="0"/>
          </a:p>
        </p:txBody>
      </p:sp>
    </p:spTree>
    <p:extLst>
      <p:ext uri="{BB962C8B-B14F-4D97-AF65-F5344CB8AC3E}">
        <p14:creationId xmlns:p14="http://schemas.microsoft.com/office/powerpoint/2010/main" val="155034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478" y="196449"/>
            <a:ext cx="10515600" cy="1325563"/>
          </a:xfrm>
        </p:spPr>
        <p:txBody>
          <a:bodyPr/>
          <a:lstStyle/>
          <a:p>
            <a:r>
              <a:rPr lang="en-US" dirty="0" smtClean="0"/>
              <a:t>Organelles</a:t>
            </a:r>
            <a:endParaRPr lang="en-GB" dirty="0"/>
          </a:p>
        </p:txBody>
      </p:sp>
      <p:sp>
        <p:nvSpPr>
          <p:cNvPr id="3" name="Content Placeholder 2"/>
          <p:cNvSpPr>
            <a:spLocks noGrp="1"/>
          </p:cNvSpPr>
          <p:nvPr>
            <p:ph idx="1"/>
          </p:nvPr>
        </p:nvSpPr>
        <p:spPr>
          <a:xfrm>
            <a:off x="1676400" y="1417252"/>
            <a:ext cx="10515600" cy="4351338"/>
          </a:xfrm>
        </p:spPr>
        <p:txBody>
          <a:bodyPr>
            <a:normAutofit/>
          </a:bodyPr>
          <a:lstStyle/>
          <a:p>
            <a:r>
              <a:rPr lang="en-US" dirty="0" smtClean="0"/>
              <a:t>The many structures within a cell are called </a:t>
            </a:r>
            <a:r>
              <a:rPr lang="en-US" b="1" dirty="0" smtClean="0"/>
              <a:t>organelles</a:t>
            </a:r>
          </a:p>
          <a:p>
            <a:endParaRPr lang="en-US" sz="900" b="1" dirty="0" smtClean="0"/>
          </a:p>
          <a:p>
            <a:r>
              <a:rPr lang="en-US" dirty="0" smtClean="0"/>
              <a:t>Organelles literally means “</a:t>
            </a:r>
            <a:r>
              <a:rPr lang="en-US" b="1" dirty="0" smtClean="0"/>
              <a:t>little organ</a:t>
            </a:r>
            <a:r>
              <a:rPr lang="en-US" dirty="0" smtClean="0"/>
              <a:t>”</a:t>
            </a:r>
          </a:p>
          <a:p>
            <a:endParaRPr lang="en-US" sz="900" dirty="0" smtClean="0"/>
          </a:p>
          <a:p>
            <a:r>
              <a:rPr lang="en-US" dirty="0" smtClean="0"/>
              <a:t>Organelles are surrounded by a </a:t>
            </a:r>
            <a:r>
              <a:rPr lang="en-US" b="1" dirty="0" smtClean="0"/>
              <a:t>membrane</a:t>
            </a:r>
          </a:p>
          <a:p>
            <a:endParaRPr lang="en-US" sz="900" b="1" dirty="0" smtClean="0"/>
          </a:p>
          <a:p>
            <a:r>
              <a:rPr lang="en-US" dirty="0" smtClean="0"/>
              <a:t>Some organelles may have been formed when the cell membrane </a:t>
            </a:r>
            <a:r>
              <a:rPr lang="en-US" b="1" dirty="0" smtClean="0"/>
              <a:t>folded</a:t>
            </a:r>
            <a:r>
              <a:rPr lang="en-US" dirty="0" smtClean="0"/>
              <a:t> in on </a:t>
            </a:r>
            <a:r>
              <a:rPr lang="en-US" dirty="0" smtClean="0"/>
              <a:t>itself</a:t>
            </a:r>
          </a:p>
          <a:p>
            <a:endParaRPr lang="en-US" sz="800" dirty="0" smtClean="0"/>
          </a:p>
          <a:p>
            <a:r>
              <a:rPr lang="en-US" dirty="0" smtClean="0"/>
              <a:t>Some may have been the result of a </a:t>
            </a:r>
            <a:r>
              <a:rPr lang="en-US" b="1" dirty="0" smtClean="0"/>
              <a:t>symbiotic relationship </a:t>
            </a:r>
            <a:r>
              <a:rPr lang="en-US" dirty="0" smtClean="0"/>
              <a:t>between smaller cells that were engulfed by a bigger cell</a:t>
            </a:r>
          </a:p>
        </p:txBody>
      </p:sp>
    </p:spTree>
    <p:extLst>
      <p:ext uri="{BB962C8B-B14F-4D97-AF65-F5344CB8AC3E}">
        <p14:creationId xmlns:p14="http://schemas.microsoft.com/office/powerpoint/2010/main" val="409554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5681" y="116632"/>
            <a:ext cx="3008313" cy="432048"/>
          </a:xfrm>
        </p:spPr>
        <p:txBody>
          <a:bodyPr>
            <a:noAutofit/>
          </a:bodyPr>
          <a:lstStyle/>
          <a:p>
            <a:r>
              <a:rPr lang="en-US" dirty="0"/>
              <a:t>Nucleus</a:t>
            </a:r>
            <a:r>
              <a:rPr lang="en-US" sz="2400" dirty="0"/>
              <a:t> </a:t>
            </a:r>
            <a:endParaRPr lang="en-GB" sz="2400" dirty="0"/>
          </a:p>
        </p:txBody>
      </p:sp>
      <p:sp>
        <p:nvSpPr>
          <p:cNvPr id="6" name="Text Placeholder 5"/>
          <p:cNvSpPr>
            <a:spLocks noGrp="1"/>
          </p:cNvSpPr>
          <p:nvPr>
            <p:ph type="body" sz="half" idx="2"/>
          </p:nvPr>
        </p:nvSpPr>
        <p:spPr>
          <a:xfrm>
            <a:off x="1642369" y="620688"/>
            <a:ext cx="5461743" cy="5976664"/>
          </a:xfrm>
        </p:spPr>
        <p:txBody>
          <a:bodyPr>
            <a:normAutofit/>
          </a:bodyPr>
          <a:lstStyle/>
          <a:p>
            <a:r>
              <a:rPr lang="en-US" sz="2000" dirty="0"/>
              <a:t>The </a:t>
            </a:r>
            <a:r>
              <a:rPr lang="en-US" sz="2000" b="1" dirty="0"/>
              <a:t>nucleus</a:t>
            </a:r>
            <a:r>
              <a:rPr lang="en-US" sz="2000" dirty="0"/>
              <a:t> is like the main office of a factory. It is the area that sends out the instructions to the work force.</a:t>
            </a:r>
          </a:p>
          <a:p>
            <a:endParaRPr lang="en-US" sz="1200" dirty="0"/>
          </a:p>
          <a:p>
            <a:pPr>
              <a:buFont typeface="Arial" pitchFamily="34" charset="0"/>
              <a:buChar char="•"/>
            </a:pPr>
            <a:r>
              <a:rPr lang="en-US" sz="2000" dirty="0"/>
              <a:t> The Nucleus is surrounded by a </a:t>
            </a:r>
            <a:r>
              <a:rPr lang="en-US" sz="2000" b="1" dirty="0"/>
              <a:t>double</a:t>
            </a:r>
            <a:r>
              <a:rPr lang="en-US" sz="2000" dirty="0"/>
              <a:t> </a:t>
            </a:r>
            <a:r>
              <a:rPr lang="en-US" sz="2000" b="1" dirty="0"/>
              <a:t>membrane</a:t>
            </a:r>
            <a:r>
              <a:rPr lang="en-US" sz="2000" dirty="0"/>
              <a:t> that is covered in pores. These nuclear pores allow material to enter and leave the nucleus.</a:t>
            </a:r>
          </a:p>
          <a:p>
            <a:endParaRPr lang="en-US" sz="1200" dirty="0"/>
          </a:p>
          <a:p>
            <a:pPr>
              <a:buFont typeface="Arial" pitchFamily="34" charset="0"/>
              <a:buChar char="•"/>
            </a:pPr>
            <a:r>
              <a:rPr lang="en-US" sz="2000" dirty="0"/>
              <a:t> The nucleus contains most of the </a:t>
            </a:r>
            <a:r>
              <a:rPr lang="en-US" sz="2000" b="1" dirty="0"/>
              <a:t>genetic information </a:t>
            </a:r>
            <a:r>
              <a:rPr lang="en-US" sz="2000" dirty="0"/>
              <a:t>within the cell in the form of </a:t>
            </a:r>
            <a:r>
              <a:rPr lang="en-US" sz="2000" b="1" dirty="0"/>
              <a:t>DNA</a:t>
            </a:r>
            <a:r>
              <a:rPr lang="en-US" sz="2000" dirty="0"/>
              <a:t> and </a:t>
            </a:r>
            <a:r>
              <a:rPr lang="en-US" sz="2000" b="1" dirty="0"/>
              <a:t>RNA</a:t>
            </a:r>
            <a:r>
              <a:rPr lang="en-US" sz="2000" dirty="0"/>
              <a:t>. These molecules contain important instructions for making proteins and other vital materials</a:t>
            </a:r>
          </a:p>
          <a:p>
            <a:pPr>
              <a:buFont typeface="Arial" pitchFamily="34" charset="0"/>
              <a:buChar char="•"/>
            </a:pPr>
            <a:endParaRPr lang="en-US" sz="1050" dirty="0"/>
          </a:p>
          <a:p>
            <a:pPr>
              <a:buFont typeface="Arial" pitchFamily="34" charset="0"/>
              <a:buChar char="•"/>
            </a:pPr>
            <a:r>
              <a:rPr lang="en-US" sz="2000" dirty="0"/>
              <a:t> The nucleus contains a small dense region called the </a:t>
            </a:r>
            <a:r>
              <a:rPr lang="en-US" sz="2000" b="1" dirty="0"/>
              <a:t>nucleolus</a:t>
            </a:r>
            <a:r>
              <a:rPr lang="en-US" sz="2000" dirty="0"/>
              <a:t>. This is the site where </a:t>
            </a:r>
            <a:r>
              <a:rPr lang="en-US" sz="2000" b="1" dirty="0" err="1"/>
              <a:t>ribosomes</a:t>
            </a:r>
            <a:r>
              <a:rPr lang="en-US" sz="2000" dirty="0"/>
              <a:t> are made. </a:t>
            </a:r>
            <a:r>
              <a:rPr lang="en-US" sz="2000" dirty="0"/>
              <a:t>Ribosomes play an important role in protein production.</a:t>
            </a:r>
          </a:p>
          <a:p>
            <a:pPr>
              <a:buFont typeface="Arial" pitchFamily="34" charset="0"/>
              <a:buChar char="•"/>
            </a:pPr>
            <a:endParaRPr lang="en-US" dirty="0" smtClean="0"/>
          </a:p>
          <a:p>
            <a:endParaRPr lang="en-US" dirty="0" smtClean="0"/>
          </a:p>
          <a:p>
            <a:pPr>
              <a:buFont typeface="Arial" pitchFamily="34" charset="0"/>
              <a:buChar char="•"/>
            </a:pP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176120" y="126809"/>
            <a:ext cx="4711218" cy="4507335"/>
          </a:xfrm>
          <a:prstGeom prst="rect">
            <a:avLst/>
          </a:prstGeom>
          <a:noFill/>
          <a:ln w="9525">
            <a:noFill/>
            <a:miter lim="800000"/>
            <a:headEnd/>
            <a:tailEnd/>
          </a:ln>
        </p:spPr>
      </p:pic>
      <p:sp>
        <p:nvSpPr>
          <p:cNvPr id="5" name="TextBox 4"/>
          <p:cNvSpPr txBox="1"/>
          <p:nvPr/>
        </p:nvSpPr>
        <p:spPr>
          <a:xfrm>
            <a:off x="7176120" y="4884941"/>
            <a:ext cx="4789992" cy="1631216"/>
          </a:xfrm>
          <a:prstGeom prst="rect">
            <a:avLst/>
          </a:prstGeom>
          <a:noFill/>
        </p:spPr>
        <p:txBody>
          <a:bodyPr wrap="square" rtlCol="0">
            <a:spAutoFit/>
          </a:bodyPr>
          <a:lstStyle/>
          <a:p>
            <a:pPr>
              <a:buFont typeface="Arial" pitchFamily="34" charset="0"/>
              <a:buChar char="•"/>
            </a:pPr>
            <a:r>
              <a:rPr lang="en-US" sz="2000" dirty="0"/>
              <a:t>DNA can be seen in the nucleus in the form of chromatin. </a:t>
            </a:r>
            <a:r>
              <a:rPr lang="en-US" sz="2000" b="1" dirty="0"/>
              <a:t>Chromatin</a:t>
            </a:r>
            <a:r>
              <a:rPr lang="en-US" sz="2000" dirty="0"/>
              <a:t> is DNA wrapped around special protein molecules. We are more used to seeing DNA in the condensed form of </a:t>
            </a:r>
            <a:r>
              <a:rPr lang="en-US" sz="2000" b="1" dirty="0"/>
              <a:t>chromosomes</a:t>
            </a:r>
            <a:r>
              <a:rPr lang="en-US" sz="2000" dirty="0"/>
              <a:t>. </a:t>
            </a:r>
          </a:p>
        </p:txBody>
      </p:sp>
    </p:spTree>
    <p:extLst>
      <p:ext uri="{BB962C8B-B14F-4D97-AF65-F5344CB8AC3E}">
        <p14:creationId xmlns:p14="http://schemas.microsoft.com/office/powerpoint/2010/main" val="342199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0837"/>
            <a:ext cx="10515600" cy="1325563"/>
          </a:xfrm>
        </p:spPr>
        <p:txBody>
          <a:bodyPr/>
          <a:lstStyle/>
          <a:p>
            <a:r>
              <a:rPr lang="en-US" dirty="0" smtClean="0"/>
              <a:t>Storage, Clean up, and Support</a:t>
            </a:r>
            <a:endParaRPr lang="en-GB" dirty="0"/>
          </a:p>
        </p:txBody>
      </p:sp>
      <p:sp>
        <p:nvSpPr>
          <p:cNvPr id="3" name="Content Placeholder 2"/>
          <p:cNvSpPr>
            <a:spLocks noGrp="1"/>
          </p:cNvSpPr>
          <p:nvPr>
            <p:ph idx="1"/>
          </p:nvPr>
        </p:nvSpPr>
        <p:spPr>
          <a:xfrm>
            <a:off x="1814743" y="1958790"/>
            <a:ext cx="10515600" cy="4351338"/>
          </a:xfrm>
        </p:spPr>
        <p:txBody>
          <a:bodyPr/>
          <a:lstStyle/>
          <a:p>
            <a:r>
              <a:rPr lang="en-US" dirty="0" smtClean="0"/>
              <a:t>To function properly a factory will need workers and machines that can store goods, and clean up mess</a:t>
            </a:r>
          </a:p>
          <a:p>
            <a:endParaRPr lang="en-US" dirty="0" smtClean="0"/>
          </a:p>
          <a:p>
            <a:r>
              <a:rPr lang="en-US" dirty="0" smtClean="0"/>
              <a:t>In </a:t>
            </a:r>
            <a:r>
              <a:rPr lang="en-US" dirty="0" err="1" smtClean="0"/>
              <a:t>additon</a:t>
            </a:r>
            <a:r>
              <a:rPr lang="en-US" dirty="0" smtClean="0"/>
              <a:t> a factory will need steel supports to hold the roof up and paths or corridors for workers to move through</a:t>
            </a:r>
            <a:endParaRPr lang="en-GB" dirty="0"/>
          </a:p>
        </p:txBody>
      </p:sp>
    </p:spTree>
    <p:extLst>
      <p:ext uri="{BB962C8B-B14F-4D97-AF65-F5344CB8AC3E}">
        <p14:creationId xmlns:p14="http://schemas.microsoft.com/office/powerpoint/2010/main" val="3149586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5680" y="260648"/>
            <a:ext cx="3240360" cy="864096"/>
          </a:xfrm>
        </p:spPr>
        <p:txBody>
          <a:bodyPr>
            <a:noAutofit/>
          </a:bodyPr>
          <a:lstStyle/>
          <a:p>
            <a:pPr algn="ctr"/>
            <a:r>
              <a:rPr lang="en-US" sz="2800" dirty="0"/>
              <a:t>Vacuoles and Vesicles</a:t>
            </a:r>
            <a:endParaRPr lang="en-GB" sz="2800" dirty="0"/>
          </a:p>
        </p:txBody>
      </p:sp>
      <p:sp>
        <p:nvSpPr>
          <p:cNvPr id="6" name="Text Placeholder 5"/>
          <p:cNvSpPr>
            <a:spLocks noGrp="1"/>
          </p:cNvSpPr>
          <p:nvPr>
            <p:ph type="body" sz="half" idx="2"/>
          </p:nvPr>
        </p:nvSpPr>
        <p:spPr>
          <a:xfrm>
            <a:off x="1775535" y="1268760"/>
            <a:ext cx="5459766" cy="5472608"/>
          </a:xfrm>
        </p:spPr>
        <p:txBody>
          <a:bodyPr>
            <a:normAutofit/>
          </a:bodyPr>
          <a:lstStyle/>
          <a:p>
            <a:pPr>
              <a:buFont typeface="Arial" pitchFamily="34" charset="0"/>
              <a:buChar char="•"/>
            </a:pPr>
            <a:r>
              <a:rPr lang="en-US" sz="2800" dirty="0"/>
              <a:t> </a:t>
            </a:r>
            <a:r>
              <a:rPr lang="en-US" sz="2800" b="1" dirty="0"/>
              <a:t>Vacuoles</a:t>
            </a:r>
            <a:r>
              <a:rPr lang="en-US" sz="2800" dirty="0"/>
              <a:t> – store materials such as water, salts and carbohydrates</a:t>
            </a:r>
          </a:p>
          <a:p>
            <a:pPr>
              <a:buFont typeface="Arial" pitchFamily="34" charset="0"/>
              <a:buChar char="•"/>
            </a:pPr>
            <a:endParaRPr lang="en-US" sz="2000" dirty="0" smtClean="0"/>
          </a:p>
          <a:p>
            <a:pPr>
              <a:buFont typeface="Arial" pitchFamily="34" charset="0"/>
              <a:buChar char="•"/>
            </a:pPr>
            <a:r>
              <a:rPr lang="en-US" sz="2000" dirty="0" smtClean="0"/>
              <a:t> </a:t>
            </a:r>
            <a:r>
              <a:rPr lang="en-US" sz="2800" dirty="0"/>
              <a:t>Vacuoles also serve a another purpose in some organisms. Paramecium for example have a contractile vacuole that actively pumps out excess water. </a:t>
            </a:r>
            <a:endParaRPr lang="en-US" dirty="0"/>
          </a:p>
          <a:p>
            <a:pPr>
              <a:buFont typeface="Arial" pitchFamily="34" charset="0"/>
              <a:buChar char="•"/>
            </a:pPr>
            <a:endParaRPr lang="en-US" sz="2000" dirty="0" smtClean="0"/>
          </a:p>
          <a:p>
            <a:pPr>
              <a:buFont typeface="Arial" pitchFamily="34" charset="0"/>
              <a:buChar char="•"/>
            </a:pPr>
            <a:r>
              <a:rPr lang="en-US" sz="2000" dirty="0" smtClean="0"/>
              <a:t> </a:t>
            </a:r>
            <a:r>
              <a:rPr lang="en-US" sz="2800" b="1" dirty="0"/>
              <a:t>Vesicles</a:t>
            </a:r>
            <a:r>
              <a:rPr lang="en-US" sz="2800" dirty="0"/>
              <a:t> – store and move materials between organelles or to the surface of the cell</a:t>
            </a:r>
          </a:p>
          <a:p>
            <a:pPr>
              <a:buFont typeface="Arial" pitchFamily="34" charset="0"/>
              <a:buChar char="•"/>
            </a:pPr>
            <a:endParaRPr lang="en-US" dirty="0" smtClean="0"/>
          </a:p>
          <a:p>
            <a:endParaRPr lang="en-GB"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8108275" y="326907"/>
            <a:ext cx="3251129" cy="320797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451325" y="3913327"/>
            <a:ext cx="4352669" cy="2620638"/>
          </a:xfrm>
          <a:prstGeom prst="rect">
            <a:avLst/>
          </a:prstGeom>
          <a:noFill/>
          <a:ln w="9525">
            <a:noFill/>
            <a:miter lim="800000"/>
            <a:headEnd/>
            <a:tailEnd/>
          </a:ln>
        </p:spPr>
      </p:pic>
    </p:spTree>
    <p:extLst>
      <p:ext uri="{BB962C8B-B14F-4D97-AF65-F5344CB8AC3E}">
        <p14:creationId xmlns:p14="http://schemas.microsoft.com/office/powerpoint/2010/main" val="1092619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680" y="260648"/>
            <a:ext cx="3384376" cy="576064"/>
          </a:xfrm>
        </p:spPr>
        <p:txBody>
          <a:bodyPr>
            <a:noAutofit/>
          </a:bodyPr>
          <a:lstStyle/>
          <a:p>
            <a:r>
              <a:rPr lang="en-US" sz="3600" dirty="0" err="1"/>
              <a:t>lysosomes</a:t>
            </a:r>
            <a:endParaRPr lang="en-GB" sz="3600" dirty="0"/>
          </a:p>
        </p:txBody>
      </p:sp>
      <p:sp>
        <p:nvSpPr>
          <p:cNvPr id="4" name="Text Placeholder 3"/>
          <p:cNvSpPr>
            <a:spLocks noGrp="1"/>
          </p:cNvSpPr>
          <p:nvPr>
            <p:ph type="body" sz="half" idx="2"/>
          </p:nvPr>
        </p:nvSpPr>
        <p:spPr>
          <a:xfrm>
            <a:off x="1695635" y="1052737"/>
            <a:ext cx="4832413" cy="5123111"/>
          </a:xfrm>
        </p:spPr>
        <p:txBody>
          <a:bodyPr>
            <a:normAutofit/>
          </a:bodyPr>
          <a:lstStyle/>
          <a:p>
            <a:pPr>
              <a:buFont typeface="Arial" pitchFamily="34" charset="0"/>
              <a:buChar char="•"/>
            </a:pPr>
            <a:r>
              <a:rPr lang="en-US" sz="2800" b="1" dirty="0" err="1"/>
              <a:t>Lysosomes</a:t>
            </a:r>
            <a:r>
              <a:rPr lang="en-US" sz="2800" dirty="0"/>
              <a:t> – are another membrane bound organelle that contain enzymes</a:t>
            </a:r>
          </a:p>
          <a:p>
            <a:pPr>
              <a:buFont typeface="Arial" pitchFamily="34" charset="0"/>
              <a:buChar char="•"/>
            </a:pPr>
            <a:endParaRPr lang="en-US" sz="2000" dirty="0"/>
          </a:p>
          <a:p>
            <a:pPr>
              <a:buFont typeface="Arial" pitchFamily="34" charset="0"/>
              <a:buChar char="•"/>
            </a:pPr>
            <a:r>
              <a:rPr lang="en-US" sz="2800" dirty="0"/>
              <a:t> The </a:t>
            </a:r>
            <a:r>
              <a:rPr lang="en-US" sz="2800" dirty="0" err="1"/>
              <a:t>lysosomes</a:t>
            </a:r>
            <a:r>
              <a:rPr lang="en-US" sz="2800" dirty="0"/>
              <a:t> break down larger molecules into smaller ones that can be used by the cell. They also are involved in breaking down old organelles at the end of their lives</a:t>
            </a:r>
            <a:endParaRPr lang="en-GB" sz="2800" dirty="0"/>
          </a:p>
          <a:p>
            <a:endParaRPr lang="en-GB" dirty="0"/>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6948258" y="1052737"/>
            <a:ext cx="5098740" cy="3077270"/>
          </a:xfrm>
          <a:prstGeom prst="rect">
            <a:avLst/>
          </a:prstGeom>
          <a:noFill/>
          <a:ln w="9525">
            <a:noFill/>
            <a:miter lim="800000"/>
            <a:headEnd/>
            <a:tailEnd/>
          </a:ln>
        </p:spPr>
      </p:pic>
    </p:spTree>
    <p:extLst>
      <p:ext uri="{BB962C8B-B14F-4D97-AF65-F5344CB8AC3E}">
        <p14:creationId xmlns:p14="http://schemas.microsoft.com/office/powerpoint/2010/main" val="3200868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130" y="189627"/>
            <a:ext cx="4856908" cy="576064"/>
          </a:xfrm>
        </p:spPr>
        <p:txBody>
          <a:bodyPr>
            <a:noAutofit/>
          </a:bodyPr>
          <a:lstStyle/>
          <a:p>
            <a:r>
              <a:rPr lang="en-US" sz="4000" dirty="0"/>
              <a:t>The Cytoskeleton</a:t>
            </a:r>
            <a:endParaRPr lang="en-GB" sz="4000" dirty="0"/>
          </a:p>
        </p:txBody>
      </p:sp>
      <p:sp>
        <p:nvSpPr>
          <p:cNvPr id="4" name="Text Placeholder 3"/>
          <p:cNvSpPr>
            <a:spLocks noGrp="1"/>
          </p:cNvSpPr>
          <p:nvPr>
            <p:ph type="body" sz="half" idx="2"/>
          </p:nvPr>
        </p:nvSpPr>
        <p:spPr>
          <a:xfrm>
            <a:off x="1686757" y="836712"/>
            <a:ext cx="4537237" cy="5832648"/>
          </a:xfrm>
        </p:spPr>
        <p:txBody>
          <a:bodyPr>
            <a:normAutofit/>
          </a:bodyPr>
          <a:lstStyle/>
          <a:p>
            <a:pPr>
              <a:buFont typeface="Arial" pitchFamily="34" charset="0"/>
              <a:buChar char="•"/>
            </a:pPr>
            <a:r>
              <a:rPr lang="en-US" sz="2400" dirty="0"/>
              <a:t> The </a:t>
            </a:r>
            <a:r>
              <a:rPr lang="en-US" sz="2400" b="1" dirty="0"/>
              <a:t>cytoskeleton</a:t>
            </a:r>
            <a:r>
              <a:rPr lang="en-US" sz="2400" dirty="0"/>
              <a:t> is found in both plant and animal cells. </a:t>
            </a:r>
          </a:p>
          <a:p>
            <a:pPr>
              <a:buFont typeface="Arial" pitchFamily="34" charset="0"/>
              <a:buChar char="•"/>
            </a:pPr>
            <a:endParaRPr lang="en-US" sz="800" dirty="0"/>
          </a:p>
          <a:p>
            <a:pPr>
              <a:buFont typeface="Arial" pitchFamily="34" charset="0"/>
              <a:buChar char="•"/>
            </a:pPr>
            <a:r>
              <a:rPr lang="en-US" sz="2400" dirty="0"/>
              <a:t> It is made of protein filaments and functions to give the cell shape and aids in cell movement.</a:t>
            </a:r>
          </a:p>
          <a:p>
            <a:pPr>
              <a:buFont typeface="Arial" pitchFamily="34" charset="0"/>
              <a:buChar char="•"/>
            </a:pPr>
            <a:endParaRPr lang="en-US" sz="800" dirty="0"/>
          </a:p>
          <a:p>
            <a:pPr>
              <a:buFont typeface="Arial" pitchFamily="34" charset="0"/>
              <a:buChar char="•"/>
            </a:pPr>
            <a:r>
              <a:rPr lang="en-US" sz="2400" dirty="0"/>
              <a:t> </a:t>
            </a:r>
            <a:r>
              <a:rPr lang="en-US" sz="2400" b="1" dirty="0"/>
              <a:t>Microtubules</a:t>
            </a:r>
            <a:r>
              <a:rPr lang="en-US" sz="2400" dirty="0"/>
              <a:t> – Are the larges fibers and often function in movement as part of a cilia or flagellum. </a:t>
            </a:r>
            <a:r>
              <a:rPr lang="en-US" sz="2400" b="1" dirty="0" err="1"/>
              <a:t>Centrioles</a:t>
            </a:r>
            <a:r>
              <a:rPr lang="en-US" sz="2400" dirty="0"/>
              <a:t> which play a part in cell division 9in animals) are also composed of microtubules</a:t>
            </a:r>
          </a:p>
          <a:p>
            <a:pPr>
              <a:buFont typeface="Arial" pitchFamily="34" charset="0"/>
              <a:buChar char="•"/>
            </a:pPr>
            <a:endParaRPr lang="en-US" sz="800" dirty="0"/>
          </a:p>
          <a:p>
            <a:pPr>
              <a:buFont typeface="Arial" pitchFamily="34" charset="0"/>
              <a:buChar char="•"/>
            </a:pPr>
            <a:r>
              <a:rPr lang="en-US" sz="2400" dirty="0"/>
              <a:t> </a:t>
            </a:r>
            <a:r>
              <a:rPr lang="en-US" sz="2400" b="1" dirty="0"/>
              <a:t>Intermediate filaments </a:t>
            </a:r>
            <a:r>
              <a:rPr lang="en-US" sz="2400" dirty="0"/>
              <a:t>– help the cell keep its shape</a:t>
            </a:r>
          </a:p>
          <a:p>
            <a:pPr>
              <a:buFont typeface="Arial" pitchFamily="34" charset="0"/>
              <a:buChar char="•"/>
            </a:pPr>
            <a:endParaRPr lang="en-US" dirty="0" smtClean="0"/>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6323686" y="110714"/>
            <a:ext cx="5137386" cy="3415934"/>
          </a:xfrm>
          <a:prstGeom prst="rect">
            <a:avLst/>
          </a:prstGeom>
          <a:noFill/>
          <a:ln w="9525">
            <a:noFill/>
            <a:miter lim="800000"/>
            <a:headEnd/>
            <a:tailEnd/>
          </a:ln>
        </p:spPr>
      </p:pic>
      <p:sp>
        <p:nvSpPr>
          <p:cNvPr id="9" name="TextBox 8"/>
          <p:cNvSpPr txBox="1"/>
          <p:nvPr/>
        </p:nvSpPr>
        <p:spPr>
          <a:xfrm>
            <a:off x="6600056" y="3645025"/>
            <a:ext cx="5349288" cy="2308324"/>
          </a:xfrm>
          <a:prstGeom prst="rect">
            <a:avLst/>
          </a:prstGeom>
          <a:noFill/>
        </p:spPr>
        <p:txBody>
          <a:bodyPr wrap="square" rtlCol="0">
            <a:spAutoFit/>
          </a:bodyPr>
          <a:lstStyle/>
          <a:p>
            <a:pPr>
              <a:buFont typeface="Arial" pitchFamily="34" charset="0"/>
              <a:buChar char="•"/>
            </a:pPr>
            <a:r>
              <a:rPr lang="en-US" sz="2000" b="1" dirty="0"/>
              <a:t> </a:t>
            </a:r>
            <a:r>
              <a:rPr lang="en-US" sz="2400" b="1" dirty="0"/>
              <a:t>Microfilaments</a:t>
            </a:r>
            <a:r>
              <a:rPr lang="en-US" sz="2400" dirty="0"/>
              <a:t> – the smallest type of fiber made from actin and myosin (like in muscles). Function in cell movement (</a:t>
            </a:r>
            <a:r>
              <a:rPr lang="en-US" sz="2400" dirty="0" err="1"/>
              <a:t>ameboid</a:t>
            </a:r>
            <a:r>
              <a:rPr lang="en-US" sz="2400" dirty="0"/>
              <a:t> movement). Microfilaments also pinch the cell apart during cell division</a:t>
            </a:r>
          </a:p>
        </p:txBody>
      </p:sp>
    </p:spTree>
    <p:extLst>
      <p:ext uri="{BB962C8B-B14F-4D97-AF65-F5344CB8AC3E}">
        <p14:creationId xmlns:p14="http://schemas.microsoft.com/office/powerpoint/2010/main" val="3044162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61478" y="143183"/>
            <a:ext cx="6690064" cy="1325563"/>
          </a:xfrm>
        </p:spPr>
        <p:txBody>
          <a:bodyPr/>
          <a:lstStyle/>
          <a:p>
            <a:r>
              <a:rPr lang="en-US" b="1" dirty="0" smtClean="0"/>
              <a:t>The Cell as a Factory</a:t>
            </a:r>
            <a:endParaRPr lang="en-GB" b="1" dirty="0"/>
          </a:p>
        </p:txBody>
      </p:sp>
      <p:sp>
        <p:nvSpPr>
          <p:cNvPr id="8" name="Content Placeholder 7"/>
          <p:cNvSpPr>
            <a:spLocks noGrp="1"/>
          </p:cNvSpPr>
          <p:nvPr>
            <p:ph idx="1"/>
          </p:nvPr>
        </p:nvSpPr>
        <p:spPr>
          <a:xfrm>
            <a:off x="1761478" y="1541540"/>
            <a:ext cx="10214499" cy="4351338"/>
          </a:xfrm>
        </p:spPr>
        <p:txBody>
          <a:bodyPr>
            <a:normAutofit/>
          </a:bodyPr>
          <a:lstStyle/>
          <a:p>
            <a:pPr>
              <a:buNone/>
            </a:pPr>
            <a:r>
              <a:rPr lang="en-US" dirty="0" smtClean="0"/>
              <a:t>	Any factory has to make an end product. In our analogy this is includes organelles that make proteins and sugars. The end product may need to be packaged or assembled. These activities can be seen within the cell. </a:t>
            </a:r>
          </a:p>
          <a:p>
            <a:pPr>
              <a:buNone/>
            </a:pPr>
            <a:endParaRPr lang="en-US" dirty="0" smtClean="0"/>
          </a:p>
          <a:p>
            <a:pPr>
              <a:buNone/>
            </a:pPr>
            <a:r>
              <a:rPr lang="en-US" dirty="0" smtClean="0"/>
              <a:t>	Any factory will also need access to power to run the machinery. Organelles within the cell take care of this too. </a:t>
            </a:r>
            <a:endParaRPr lang="en-GB" dirty="0"/>
          </a:p>
        </p:txBody>
      </p:sp>
    </p:spTree>
    <p:extLst>
      <p:ext uri="{BB962C8B-B14F-4D97-AF65-F5344CB8AC3E}">
        <p14:creationId xmlns:p14="http://schemas.microsoft.com/office/powerpoint/2010/main" val="3059315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5681" y="260648"/>
            <a:ext cx="3008313" cy="504056"/>
          </a:xfrm>
        </p:spPr>
        <p:txBody>
          <a:bodyPr>
            <a:normAutofit/>
          </a:bodyPr>
          <a:lstStyle/>
          <a:p>
            <a:pPr algn="ctr"/>
            <a:r>
              <a:rPr lang="en-US" sz="2800" dirty="0"/>
              <a:t>Mitochondria</a:t>
            </a:r>
            <a:endParaRPr lang="en-GB" sz="2800" dirty="0"/>
          </a:p>
        </p:txBody>
      </p:sp>
      <p:sp>
        <p:nvSpPr>
          <p:cNvPr id="6" name="Text Placeholder 5"/>
          <p:cNvSpPr>
            <a:spLocks noGrp="1"/>
          </p:cNvSpPr>
          <p:nvPr>
            <p:ph type="body" sz="half" idx="2"/>
          </p:nvPr>
        </p:nvSpPr>
        <p:spPr>
          <a:xfrm>
            <a:off x="1704513" y="908720"/>
            <a:ext cx="4829452" cy="5688632"/>
          </a:xfrm>
        </p:spPr>
        <p:txBody>
          <a:bodyPr>
            <a:normAutofit lnSpcReduction="10000"/>
          </a:bodyPr>
          <a:lstStyle/>
          <a:p>
            <a:pPr>
              <a:buFont typeface="Arial" pitchFamily="34" charset="0"/>
              <a:buChar char="•"/>
            </a:pPr>
            <a:r>
              <a:rPr lang="en-US" sz="2400" dirty="0"/>
              <a:t> Large organelles that are the site of </a:t>
            </a:r>
            <a:r>
              <a:rPr lang="en-US" sz="2400" b="1" dirty="0"/>
              <a:t>cellular respiration</a:t>
            </a:r>
            <a:r>
              <a:rPr lang="en-US" sz="2400" dirty="0"/>
              <a:t>, supplying </a:t>
            </a:r>
            <a:r>
              <a:rPr lang="en-US" sz="2400" b="1" dirty="0"/>
              <a:t>ATP</a:t>
            </a:r>
            <a:r>
              <a:rPr lang="en-US" sz="2400" dirty="0"/>
              <a:t> for energy.</a:t>
            </a:r>
          </a:p>
          <a:p>
            <a:pPr>
              <a:buFont typeface="Arial" pitchFamily="34" charset="0"/>
              <a:buChar char="•"/>
            </a:pPr>
            <a:endParaRPr lang="en-US" sz="900" dirty="0"/>
          </a:p>
          <a:p>
            <a:pPr>
              <a:buFont typeface="Arial" pitchFamily="34" charset="0"/>
              <a:buChar char="•"/>
            </a:pPr>
            <a:r>
              <a:rPr lang="en-US" sz="2400" dirty="0"/>
              <a:t> Contain their own DNA and RNA. This suggests that they were once independent organisms that at some point entered into a </a:t>
            </a:r>
            <a:r>
              <a:rPr lang="en-US" sz="2400" b="1" dirty="0"/>
              <a:t>symbiotic relationship</a:t>
            </a:r>
            <a:r>
              <a:rPr lang="en-US" sz="2400" dirty="0"/>
              <a:t> with the larger cell.</a:t>
            </a:r>
          </a:p>
          <a:p>
            <a:pPr>
              <a:buFont typeface="Arial" pitchFamily="34" charset="0"/>
              <a:buChar char="•"/>
            </a:pPr>
            <a:endParaRPr lang="en-US" sz="900" dirty="0"/>
          </a:p>
          <a:p>
            <a:pPr>
              <a:buFont typeface="Arial" pitchFamily="34" charset="0"/>
              <a:buChar char="•"/>
            </a:pPr>
            <a:r>
              <a:rPr lang="en-US" sz="2400" dirty="0"/>
              <a:t>Capable of reproduction by </a:t>
            </a:r>
            <a:r>
              <a:rPr lang="en-US" sz="2400" b="1" dirty="0"/>
              <a:t>binary fission</a:t>
            </a:r>
          </a:p>
          <a:p>
            <a:pPr>
              <a:buFont typeface="Arial" pitchFamily="34" charset="0"/>
              <a:buChar char="•"/>
            </a:pPr>
            <a:endParaRPr lang="en-US" sz="800" dirty="0"/>
          </a:p>
          <a:p>
            <a:pPr>
              <a:buFont typeface="Arial" pitchFamily="34" charset="0"/>
              <a:buChar char="•"/>
            </a:pPr>
            <a:r>
              <a:rPr lang="en-US" sz="2400" dirty="0"/>
              <a:t> Most of the mitochondria comes from the mothers side. This is due to the way sperm and eggs combine during inception</a:t>
            </a:r>
          </a:p>
          <a:p>
            <a:endParaRPr lang="en-US" dirty="0" smtClean="0"/>
          </a:p>
        </p:txBody>
      </p:sp>
      <p:pic>
        <p:nvPicPr>
          <p:cNvPr id="2050" name="Picture 2"/>
          <p:cNvPicPr>
            <a:picLocks noGrp="1" noChangeAspect="1" noChangeArrowheads="1"/>
          </p:cNvPicPr>
          <p:nvPr>
            <p:ph idx="1"/>
          </p:nvPr>
        </p:nvPicPr>
        <p:blipFill>
          <a:blip r:embed="rId2" cstate="print"/>
          <a:srcRect/>
          <a:stretch>
            <a:fillRect/>
          </a:stretch>
        </p:blipFill>
        <p:spPr bwMode="auto">
          <a:xfrm>
            <a:off x="6672065" y="476673"/>
            <a:ext cx="4309613" cy="4545756"/>
          </a:xfrm>
          <a:prstGeom prst="rect">
            <a:avLst/>
          </a:prstGeom>
          <a:noFill/>
          <a:ln w="9525">
            <a:noFill/>
            <a:miter lim="800000"/>
            <a:headEnd/>
            <a:tailEnd/>
          </a:ln>
        </p:spPr>
      </p:pic>
      <p:sp>
        <p:nvSpPr>
          <p:cNvPr id="5" name="TextBox 4"/>
          <p:cNvSpPr txBox="1"/>
          <p:nvPr/>
        </p:nvSpPr>
        <p:spPr>
          <a:xfrm>
            <a:off x="6601043" y="5027692"/>
            <a:ext cx="5330546" cy="1569660"/>
          </a:xfrm>
          <a:prstGeom prst="rect">
            <a:avLst/>
          </a:prstGeom>
          <a:noFill/>
        </p:spPr>
        <p:txBody>
          <a:bodyPr wrap="square" rtlCol="0">
            <a:spAutoFit/>
          </a:bodyPr>
          <a:lstStyle/>
          <a:p>
            <a:pPr>
              <a:buFont typeface="Arial" pitchFamily="34" charset="0"/>
              <a:buChar char="•"/>
            </a:pPr>
            <a:r>
              <a:rPr lang="en-US" sz="2400" dirty="0"/>
              <a:t> Contain smooth outer membrane and a folded inner membrane (</a:t>
            </a:r>
            <a:r>
              <a:rPr lang="en-US" sz="2400" b="1" dirty="0" err="1"/>
              <a:t>cristae</a:t>
            </a:r>
            <a:r>
              <a:rPr lang="en-US" sz="2400" dirty="0"/>
              <a:t>). These </a:t>
            </a:r>
            <a:r>
              <a:rPr lang="en-US" sz="2400" dirty="0" err="1"/>
              <a:t>cristae</a:t>
            </a:r>
            <a:r>
              <a:rPr lang="en-US" sz="2400" dirty="0"/>
              <a:t> provide a large surface area for cellular respiration</a:t>
            </a:r>
            <a:endParaRPr lang="en-GB" sz="2400" dirty="0"/>
          </a:p>
        </p:txBody>
      </p:sp>
    </p:spTree>
    <p:extLst>
      <p:ext uri="{BB962C8B-B14F-4D97-AF65-F5344CB8AC3E}">
        <p14:creationId xmlns:p14="http://schemas.microsoft.com/office/powerpoint/2010/main" val="2693495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61" y="260648"/>
            <a:ext cx="3862534" cy="576064"/>
          </a:xfrm>
        </p:spPr>
        <p:txBody>
          <a:bodyPr>
            <a:noAutofit/>
          </a:bodyPr>
          <a:lstStyle/>
          <a:p>
            <a:r>
              <a:rPr lang="en-US" sz="3600" dirty="0"/>
              <a:t>Chloroplasts</a:t>
            </a:r>
            <a:endParaRPr lang="en-GB" sz="3600" dirty="0"/>
          </a:p>
        </p:txBody>
      </p:sp>
      <p:sp>
        <p:nvSpPr>
          <p:cNvPr id="4" name="Text Placeholder 3"/>
          <p:cNvSpPr>
            <a:spLocks noGrp="1"/>
          </p:cNvSpPr>
          <p:nvPr>
            <p:ph type="body" sz="half" idx="2"/>
          </p:nvPr>
        </p:nvSpPr>
        <p:spPr>
          <a:xfrm>
            <a:off x="1766656" y="980728"/>
            <a:ext cx="5337456" cy="5760640"/>
          </a:xfrm>
        </p:spPr>
        <p:txBody>
          <a:bodyPr>
            <a:normAutofit/>
          </a:bodyPr>
          <a:lstStyle/>
          <a:p>
            <a:pPr>
              <a:buFont typeface="Arial" pitchFamily="34" charset="0"/>
              <a:buChar char="•"/>
            </a:pPr>
            <a:r>
              <a:rPr lang="en-US" sz="2400" dirty="0"/>
              <a:t> Found in plants but not animals </a:t>
            </a:r>
          </a:p>
          <a:p>
            <a:pPr>
              <a:buFont typeface="Arial" pitchFamily="34" charset="0"/>
              <a:buChar char="•"/>
            </a:pPr>
            <a:endParaRPr lang="en-US" sz="900" dirty="0"/>
          </a:p>
          <a:p>
            <a:pPr>
              <a:buFont typeface="Arial" pitchFamily="34" charset="0"/>
              <a:buChar char="•"/>
            </a:pPr>
            <a:r>
              <a:rPr lang="en-US" sz="2400" dirty="0"/>
              <a:t> Similar in structure to mitochondria</a:t>
            </a:r>
          </a:p>
          <a:p>
            <a:pPr>
              <a:buFont typeface="Arial" pitchFamily="34" charset="0"/>
              <a:buChar char="•"/>
            </a:pPr>
            <a:endParaRPr lang="en-US" sz="900" dirty="0"/>
          </a:p>
          <a:p>
            <a:pPr>
              <a:buFont typeface="Arial" pitchFamily="34" charset="0"/>
              <a:buChar char="•"/>
            </a:pPr>
            <a:r>
              <a:rPr lang="en-US" sz="2400" dirty="0"/>
              <a:t> Also contain their own DNA and RNA which suggests a similar lineage to mitochondria</a:t>
            </a:r>
          </a:p>
          <a:p>
            <a:pPr>
              <a:buFont typeface="Arial" pitchFamily="34" charset="0"/>
              <a:buChar char="•"/>
            </a:pPr>
            <a:endParaRPr lang="en-US" sz="900" dirty="0"/>
          </a:p>
          <a:p>
            <a:pPr>
              <a:buFont typeface="Arial" pitchFamily="34" charset="0"/>
              <a:buChar char="•"/>
            </a:pPr>
            <a:r>
              <a:rPr lang="en-US" sz="2400" dirty="0"/>
              <a:t> The sight of </a:t>
            </a:r>
            <a:r>
              <a:rPr lang="en-US" sz="2400" b="1" dirty="0"/>
              <a:t>photosynthesis</a:t>
            </a:r>
          </a:p>
          <a:p>
            <a:pPr>
              <a:buFont typeface="Arial" pitchFamily="34" charset="0"/>
              <a:buChar char="•"/>
            </a:pPr>
            <a:endParaRPr lang="en-US" sz="900" dirty="0"/>
          </a:p>
          <a:p>
            <a:pPr>
              <a:buFont typeface="Arial" pitchFamily="34" charset="0"/>
              <a:buChar char="•"/>
            </a:pPr>
            <a:r>
              <a:rPr lang="en-US" sz="2400" dirty="0"/>
              <a:t> Inner membrane, called the </a:t>
            </a:r>
            <a:r>
              <a:rPr lang="en-US" sz="2400" b="1" dirty="0" err="1"/>
              <a:t>stroma</a:t>
            </a:r>
            <a:r>
              <a:rPr lang="en-US" sz="2400" dirty="0"/>
              <a:t>, encloses sacs called </a:t>
            </a:r>
            <a:r>
              <a:rPr lang="en-US" sz="2400" b="1" dirty="0" err="1"/>
              <a:t>thylakoids</a:t>
            </a:r>
            <a:r>
              <a:rPr lang="en-US" sz="2400" dirty="0"/>
              <a:t> that contain a photosynthetic pigment called </a:t>
            </a:r>
            <a:r>
              <a:rPr lang="en-US" sz="2400" b="1" dirty="0"/>
              <a:t>chlorophyll</a:t>
            </a:r>
            <a:r>
              <a:rPr lang="en-US" sz="2400" dirty="0"/>
              <a:t>. Chlorophyll traps energy from sunlight to generate </a:t>
            </a:r>
            <a:r>
              <a:rPr lang="en-US" sz="2400" b="1" dirty="0"/>
              <a:t>ATP</a:t>
            </a:r>
            <a:r>
              <a:rPr lang="en-US" sz="2400" dirty="0"/>
              <a:t>.</a:t>
            </a:r>
          </a:p>
          <a:p>
            <a:pPr>
              <a:buFont typeface="Arial" pitchFamily="34" charset="0"/>
              <a:buChar char="•"/>
            </a:pPr>
            <a:endParaRPr lang="en-US" sz="200" dirty="0"/>
          </a:p>
          <a:p>
            <a:pPr>
              <a:buFont typeface="Arial" pitchFamily="34" charset="0"/>
              <a:buChar char="•"/>
            </a:pPr>
            <a:endParaRPr lang="en-US" dirty="0" smtClean="0"/>
          </a:p>
          <a:p>
            <a:pPr>
              <a:buFont typeface="Arial" pitchFamily="34" charset="0"/>
              <a:buChar char="•"/>
            </a:pPr>
            <a:endParaRPr lang="en-GB"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248127" y="323777"/>
            <a:ext cx="4192230" cy="2670495"/>
          </a:xfrm>
          <a:prstGeom prst="rect">
            <a:avLst/>
          </a:prstGeom>
          <a:noFill/>
          <a:ln w="9525">
            <a:noFill/>
            <a:miter lim="800000"/>
            <a:headEnd/>
            <a:tailEnd/>
          </a:ln>
        </p:spPr>
      </p:pic>
      <p:sp>
        <p:nvSpPr>
          <p:cNvPr id="3076" name="AutoShape 4" descr="data:image/jpeg;base64,/9j/4AAQSkZJRgABAQAAAQABAAD/2wCEAAkGBxMTEhUTExQWFhUWGBoaGBgYFxgcGhsaHBoXGBofGhocHCggGxolHBQUJTEkJSkrLi4uGB8zODMsNygtLisBCgoKDg0OGxAQGywmICQsLCwsLCwsLCwsLCwsLCwsLCwsLCwsLCwsLCwsLCwsLCwsLCwsLCwsLCwsLCwsLCwsLP/AABEIAMMBAwMBEQACEQEDEQH/xAAbAAADAQEBAQEAAAAAAAAAAAAEBQYDAgEAB//EAD8QAAECBAQDBgQEBAUEAwAAAAECEQADBCEFEjFBUWFxBhMigZGhMrHB8CNCUtFicuHxFBUzgqIkQ5KyB2PC/8QAGwEAAQUBAQAAAAAAAAAAAAAAAgABAwQFBgf/xAAzEQACAgICAQQBBAAGAgEFAAAAAQIDBBESITEFE0FRIhQyYXEVI0KBkbEzocEkUmLR8P/aAAwDAQACEQMRAD8AWU7olfCWct7ezvHLzrc5b2UpR5GcqnVMceYbaEpKL0JPXQRQ4WpNzsYe+MtdIXkKMsEuNd2iHm+Ciwtg2KSssoDUrmJS3Qu3sI1/T8ZdymutDoBniZLU5d3sRo8RL2rJ6ixbKakqmQknU6xLgNY9rkvAzRxV4kriXfiQw2ivkepZKucoy0gGtDKTiJTKIUbkMFMC7cTtF3H9Uqtram3yQKjtkpLxopmWJZ2J1HnElOXJPafRKymxBSsmayhwjKy/UZ+84wYCZlhOJqGV3ISbA3IDeJPFmuOYaNzGnCUFbB/kv3fyKS+ShnLSUOC4NwRwOntGzO+Chub60RpknjNYhDpy5iQQ3X5NHCXbvvcl0kyVCPDqNE1WUqI5H6GCvnKuPKIpPof0aBLBKQElDZSn68YgoyrvcXCXkGPYmxTHO8WxAIBIHH1jbzK1pEnHRnVBJSlctLEghV3uDduG0UbnBaQmcUlOtX5S50bfj5Q1NMrZqMH2M0VFBRGWlJV4bgFr5QTYniQq/RxHRy9NnTjfj+7ywdizF+zNQFkZCxLgjQg3cHRveMKvHnJ7f/aDSPBh5UQk/CGfpFKUHXJ9PaG7THOHUChLOTifOOih6PXl48JWdPyDLeyax2nSkOsHM9h9X4Rk5GHbi3e2318BeWA4U6lhFxmLNxEM6+b1HthPor8NwHul51F20A+p4xuYXp0kk5fJHKQVjSSJYlpcqnKCRfaxJ6RpT41LgvIyD5q2SEoFkhh0EZXqHqccXUGDrsma3FlJV8TXsG4cYzLPVFZH8I7/ALJdG1LiZXY2bhvEVd9bT2tMZoMqZngsdPPSAq9bnTLjBALpixE8nwhRykjKG+Ejh1+sX1nrO3CxaYW0zoKzXBI5Mehhv0WBHpvsPoaJw5S0/CXHAeULBw4ylqT1/YG2fSez84KDI16CNKHpeLGe3JDNjJeCTAggJu3KJbseiyDUX4ERWISZiVXzBrNzjkJRUJuLHAzNUsywok5Fg34EhvOxjVrnYq2iVPaClVTKUl9bNxjGVcn3/wAg60GTkukEwqr5OzQkzWTJcZovZOM/IzYUmRmSQogAAmKEPbjJ/bBRGVlOO9KEeK+3rGpW3XDcvBIl0UU2uCEJQVOQkA73aMuxK2xy0AZU6inxGwf3iei72rE0OPsKqMzoccUtod1AcNXHI8o2cpSnX139ANdgGO0SVaXUOcZLotqSc+l9BIWKwtSEguX2s0V5XaetdCbDMDkLVMyqdlA28jeJ8avnP/Kjtg+BRjmDd0tudxFyWR+TjLySb2DzFES+AJ4xTUW5iGnZKpJmFOoPy89ov41O5qXyNIqsTXkl3/MQkDcnl6R1eTd7NP8AL6I0jCm7QTzOTLmKUEkhOVNgNnDaxzNM07FCSTRLy0tDaspEG5JfiQPmAFA+cbUvTK5Pl2ByZzKmI071aTyAUD1GUKfzMZUsq2NvGuW9fD6JEkycxrDSuYVJImDdnt1SWUjzDc4p5/vXWc5rT/8A7wKcfoDopHcrzEDMQw5A6tziOiFkHvxoXHS7HUqsJDGNPE9Ssc0n/QDQXhQ72auYfhQMiH2J1PVn9RGylyvcvoGX0fYkFJU6faMb1n033n7gyWyPrZSlLuxY6Ah+bxz7p9paQeugunl+IPblE3p9Ktt1J9Do7xNRRYlj62i96pTRVPhBd/YjykQFDWMaqyVVqlBeAekF5humYTxCiAfLjx5x0aqjYubj5GH1PUouVIF9glIHyeK8La+XQ74/R1X4rKlSVLCElQZgw3IGw2jRtrSr5p9ijxfwT2F46pUzKUpTm34eRipjTnOfGXRI1FfA1mjxMciuOZBv6KA9oj9RqphJNvYKkgXEEImDuxIlySGKFIPhUoEEJU90k3A1EBS3bHlB/wCw7kn4JCZQkL31+25xU31qQhsZajZVjuN3+kZ6t9uW0iOUtM4rKzIGfSzD026Ro/q53PwSLsHm1ylyVAXcfEHiKyMYzTY+hLRJVmz2AT89be0Wb9cNP5E2PaeclRBbq8ZvtpJ9jJdG2IyvCwPOJcdxcNtCRzgylOBoxseB2J8zfkTGv6dytcl9eBGmI51TSbg/p4fZ3ipl2pyan/sOiqwuiMySkzE6A8X19Y3MLEplTFzSbIpLsPoaNCBmQln9fUxowoqreoJJgkn2qpiJ6i4IVcOeO0c16jTGue35Dj4F2D4CagkKBCAbnnwELFx/c1JBcilosGlUwOTxE6k6+TaR0dFFVfnyBvYsxKcqZMUUuRJAA451XLfygD1jE9VtnY2k+thpaR7gctQJXMFhoDq7xj0yhVPm32LQfV1pO8b3+NRdTSB0ByJhzRiYtnuX8n8sJ9DyZLBSCsXGhuCOihcR2yqrsglJbAUmCrnpPhmpzB7LDCYOZtlX5secctm2VVXOMJE0ZJ+TiXhOYvLnS1JGrulY6o+xE2H7cY+649jT/gZYWkIlgJu7n79I6DGr/Db+eyJivtXUZZCiklyoAtsIyfV7fEYvoevyfnkqYQsbX15vGPNKUH2SvwOK2ao6m8UKIuMtoiiF4jJPcylTFMSNC7s5APmGi7mV2Rkpt7bRIkEYSgZHJttx29BGj6ViVWRcpeQWgzveUav6iuPWhgCgxxSrLAL6Nb6xyl0Unyr60OH1kxORSTyYcYjh6lbtdbQl5J//ADFCFskB+J1iWyy6x8t6QUuxrJxNJTu/rFaSsn+8biHUszOCPsx0no1FW2uW9gyQdLCZawJg8KrpURcHS/B2Y824wV2BFTcX8gM+r8KdyNhbjAz9Eq4todMgKyQvMdS8YiUa3qXWiQaYfQsghTh+MUrrnKf4AuT2cIw4oBJT4Tcdd4vZKk4KYU+0L5NYErIPlEPstw2LX4j5Ml0aRHhRm71HXkGL0MUUqZclUxWySW5tb3Iju5U14kHKHkZPbN5/aEFCB3MpXhHjWlyojfkOEcbk5MOb672FyS6NKLFELCVqeWbj8MqTpbYs0Xcedddbscmv+h+mMqWsmkHupi5gFmOQ+xZ/WNCi6VkU4vYOgXH8M79KSQUL4sQDyvZ+hijnRtlPnx/2HWwTBJBpkzErcKUQwIIsHvfrtwiTFnGurbfb+BnFtnc+erUC/wB+0TVZE2m347G1o8wWkAlXF1EqJ4vp7NE9mJK6rkM5di3F6nu1ZUh4563Gjv8AMNLoxpZ5UNLnn6xWlRJPkvAjRNSlBfUwVMXB7QtG1T2g01IG0b2Hnvai/kXA7qZ+YDaMP1DGSyZSTG4mtDTnM4PiTd/Wx5F46n0aEL8JfY0g6RVsG0u4f3HV4Sy5VRdb8jJAmKMuWpxYi8YWXbOYUeiJr6UILXuPI9OAitTYp9sJBeDTilVz4efs0KTkmpVj9jDtIStSG0yC/mf6QeTbKU92edDJ6B6WcUJyt/NyMHhZXszbb6YxqKmIZ2TlJvY+gfCaEEgvpdhrEd1sknrwMMGMxRSSHbz/ALwcI1146mlsfeiTraBSFb6xZoyYzQSaYzw6jUlObjEGRcm+KFJjfBlLVMAANruWsxB1ibAxbveUq+iNlRjAlK/DXMCVEOnUnk5AsD+3COpyrIKvz2gUma4PVd4gpV/qS7H+IbK+9xDYt6a0M1oDraaUh1ZWJOt7fQRiet4tilzgvKHTYimpT3ju7Xv6tGNh5bp7lFMNP4J2vx6ZMmKdTJuAOAjVvirIJ/fYbj0GYfhHeqS9ki5PHkOsUYyalxYDbK2l7pN1qSgD9RAvHSYaoqXKXkFIy7QT0LpymWoK72ZLlhtnUPoIuXX13ahFjxXlmlVgQBACvCG8LchoeEZVnosbG7Ngb32BYpJyJTlYAPbrFPPw9VpL4JY6PsGmhCCS1y+vIRlxyJ1WRjEZjpFa4DmzOQY7iOTU4bl50DtoGNWtKXQph+nVLfym0cdlZcXdrQakEysTCkKQqUgFQYLSGfkrg/ERp10SnTuD8DSkbomAJBJZJAZXzjooXVqlNvrRGlsSdoqZCwJqJg4Hi8cx6jdVKf4dkkRCoGTrdSg45DiesZbuc48UJsWqqlKU/D0aJfEdBJmgQ6sp9ohU5Q7QDkxnNxZIABAt9Ig4zlPkwojPCqy7kHxaPvHT+i5lNa9rfY0w9UsBecnwk3HsfZj5GLebj6lzI0w6qp2DDbXpE9eDBx2/kRPYrhiCgli978OUcpkONeX7UV0SQZCzixsbvGpXGMXv4JtoskTlJkpBSCG31irkZtNtnFoi8sBNWxsGEZ92Nyf4j6FU6vVmLEAdIkjRpD7D6rEFS1qShgkFjz5v5RZvjBRdYjqRiRCwQBwJO8QUyhCpwl8g9PyeVspc05tG+3iKmyutMdNIJn1UyUlISWUAHO/lEcuM7Ni8nVLiEyZLLm6Va8QdPOJsq9rjH4FLo6q0KUoLuQRfqLND1X22VOMn4FyG+HpVLVLng7lC0P4igtcDq5/2841sK1Qj2+wH2L+0+OzBNWhKjkBYC1xxMNdnSu6+AorQroqoKXeyVf2jFupetoTR9OwlDub32hq8q5fikDyaLHDKfIi6QCA7bO2nrB5ePd7fNDN7JDE1TJ0x2KlaMBp+0NRZKMdN9BwGVBSFFRRy17kzCOSQw9zGr6W92SmCv2lhXzwHLNHRWXKEdRYEUR2I1JINnMcTk5Vtl72/AfgAp5qgQeYs2sV+t7+RuQ+q5qO7JBLw1M8pT/gddsWUOJFZbbSL8nD/AFoLQ2p1sQFfDGrgZ2NTHTfbBaNMVXllFBdQfMk9f3+YPGJ/UW41Pg+mKKIyonqUrQchyjAqSS7YcRpJw/v0JWFZSAxcOLfYiGbVMl87GYRR4dKAWgl1KDAswHQRNTOLkhhDPpJkteW+tjxHKNGzHi1tBILlykhsyvCTcsbRiyk9tRBY2o6ckskkpG+w4Xi76XjSlcpyXgYoJfiF7Dbr056ecdtd7bjxAYLV4qUSR+sBrj8v5bcdR5Rk25rqpcfkOKJqlxSYs5SSc35XsY5PIr3L3PkTWhbUoCZqmGhtaJa5ScPI4fSTVKTfS/2IglXDe15HSCK+WlKXFzygaLZ89MUWKwEGLbVmxaYbMwhU1ZZ0gfGW06cy8aH6eyalLXgZMYIwhDhtG34xz8rpuXF9dgNtvQHNqCnMja2gjVlh8YqbJdaBkyzNLEkAbs/lEcocI+50O3o9T4HSlze7/mis58+2ApNstcPkpEtWWxKTrq7WjZw4xdTh8sHfZMla+81Nx/V/vhGdCLrfF9PYYZNwiXNQiaFJzHVJ+g1aDu5PpLoQFLwzKpiQBya3lrELrsa67FplLgdGjVISs7PqI6H06ulVL3fIDHCpJKbhg3A69Y11CmT600Rtdi2bh4BJAaKOV6RTc9xWg0yUxKrIqZihqiWEA8Cpi/uYy7UsKvjH7Df7Uc4LWLStioqSXcEk3LsQ+hf5xTWY3Lv5H+TepQkKJ24RHnV1rTj5GYgn4gSphZthA1Y24bHUR7NW1IStnNhzuDEtWf8Ak6tCi+xThlWEudwNIgvrcnr4F8n1Hii1TEhRsT6GDliQUFw8hMqVLzSxr4f/AFNzbiCAryMa2Jc7cf2rPPwRgNRhyFjOlABSWUBoD+2hHIiKH+GXP9kuhzUIKE5QRrtFTOxpVaQmwOe6QVOwH3eKVMXOSjFEcdthMn8SWkO7AX19DGnkztphr4ZIJcQl5SSNQeFvOIcSp2JNijFbPpGIEykpcsmxYnxHbyjXyciVVajH/kMYya1YSLxnQ9QuW+TB0ey6oTlZVEOxI5/qHpcdDxi8p/qqvyXaG8HVLgQSoKKnAuAB8y8ZWTbJLgkPvZ1VUySsEpI4njEMaLlDcQWaLpwEhKdNuUPhUWXXdoaPQG1iTsWYwWXS6b+DFKQGaVHTlEavsXQSmy8M8KSXurccRx5b22LiOqlm+1Vw12Ra2IayaAdwI5K5y9zk0SiyqrEkA8He20aN19llUU1oLwLayvZsj63vpwiKqpzX5eBo9m+FzFKKlKI4abN/SIb1GvpIbemVmETCxu5Fj9DG16Zkwkl0C/sWYsEyELX+Y2TwvY28418umqyC0vyCj2EYZMCJSEm6md+Z1jJyMGU356Qz2NZakr1Z/eAx8R1y3voHbMMQqpUoJOU5tHScp9RGhdGEYdhLsY4RiypqHCgdilRuPPcRDQ7ZPdb2M0GqmJI8RTLfdbpHmWb3jSjk2x/dBjqKJjEsDactLvnCVZxvc3HK8c/kKzITcV4Yn9EriahLmZUkkDfRzvpFf9K4R2/ISWhhIn5pbKufeKFkZKW14F5F/wDlbqzbcNPeNOOTBR0h9jatkGZJCQNNdNYpvFnVNWb6YKWnsAw7A5ylAZbRZlOMnpPbGb0GVfZ1EuaMyzlYKAZnP6X5RZyZzxoKSjvYuYykVACNrGzcIy4ZE3Ypvr+B/KNsGqEqmEXCVBjyY2PQO3mnhHS41ql+W/PkF+BxMwtBLMzatF94cZP8u0BsSdqcAJlhaAyUu4vfd4oZNFWP3GKJK2S+F1Kw6XOXXpGLl3bjxHm+zYV6ASCCbu53jP8Abml09AvZ1RUIWoqT8NrCL0OU69TfaJPgJxOkKQMotEUaOPkS7FlAVCYljd/qG94tY1koS78NC+D9AyUyrSyscWQVIffLcFukKNcm9xS/pjJI+k0KFK8WYp2yh/8AgWVw2MblGTGutK2vX8jNfQZTYfIc5VoURqn8w/mSbjzEWqp0+YJbBaYBimDIV45asr3IYEHmzxDl+lVZUuT6f2Dv7F6ey/Gct+TAeQiJei46WnsLm/oW1NatSu8RYpL30OxPJJFj5HaMOjPdk+NutsdNHtT+IkLuAXcbpI1B5iF6hStJwQS6EZmrQvw6c7vFeb5x1P4CaCJ8qURdCnZyQdzewgKr+K0wFJAFYsyiAkunY6P1iWMY3bbC4plP2PmFbk6nXhyiO7HnBbrZHJaPO1SM82nlbqJJ8v7RrYuW4Uucu2kEn0aCmDtfraM2v1m1NtdjbGFMJclClzHIcMBqT9iNbH9Tqsp5cdMWtizFcTRUI/DBSUXY/f28ZuXkuT/gXg57PqI0difaKazJ0zUkxNlVKmuGO8d7i2RuqU0BsFmyjLKVAOkHTg+oDbHUDYi2sVMmhRl7kOvsWwHGMGkZu8zFIWygAARe9n0d4huxqePuyekHFk9XzkgtLGVKdAfmTuXEc3ffynpLoLkfUdU6Te5sR99YpTpkpdDHaFl77aB/nE+RlTlFQ+h2OMOxBSAeUWvTlFy/Jg62T+OY1MW6SGGbcRp3X1zjwT2GkjOmmLVKBdgH/wDL+zRkShGE3HXkZPsf9nZPgXMULCx58fJn842MDBc4uWwJMs/8OtIGa4ay+I2JtYs0aGPlx46n5Q3F/RL9rq2YZmUH8MJGUJIYuLlxqXt5Rleo3py0n0Elon6KlUqVMIDZCBpchiSAeX1jPngznFWLwLXYimoOm5hnF+foJsc4XLKAC9+HF4re5N2aS8gbexhNWVEXsXjQzn7STJDOmokmbKRd1uo8ki37+oi/j0K2uHXkZ+ClUjJpaM3JhKmzojiYYhiCkyyU/E1usaNfqPGrWthpPYjwjtIpx3xEwDZaQW6K1TrsRGW79T211/wSKSXkpZtektlzJS3wq8SP9q/jT0II5iNHB9Qk5f5U+X/4vyDNKXgzqaapWoqlk5D8LXDNxDiFZm3OTe9f7DcRDLq0MFJ224+RjmaseyUkl52R8ewmUAj4h4VM77bA+VgeTHaOpux3CKg/odyBMRw8CYDp09njPuobjpeQ/KPKqWySsAEAXG/DXeMiqucp8dESjuRPS6t/jDp2EXZ1OP7fJLrT6Lns5TShKSpG+r8Y6L0/E9yG7X5I2ns9XJ73E5aS2WVIzeavr4oldNaUo68vQ+9JDKfhQuUn1gbfRsaUNJa/kFS2iL7UYoyu5GidT/Fp6COfljQrlxg+iWKFWHoUrMoWtEVzguhmaKxGYkvm0gYY9c/I6iinwPG84CVa7GNH02ydU+Ll0DKJQz5yHZagCoMUuPaOkhdCcXCQHEn8VURLUPzS3bpqW5XChyKuEYvqVUpRUUwl2T9N+MrKfivcb+XlGL7M4eA0kh7R4YkJYO433+2iK1W7WgeXZI189aVEOdTGjXjrjrQbGODVRMtQVyv+/SIMypJJwGCpOG98WSQTvwaI8Ki22XGCARcYVhcuTT90UpW91Ws/LhHUV+nR/wBfkBvswxCWmWlEmWkZphJCb/CLknk7D1iS7lGPGvzoLQoqMbqUKKgtVuZ+Wg9I5aeVbB8H/wC0HGxoxk9pO8P46EFy2ZIyqF7FxziGzjKfIdvY2/xSwwCkTkcFeCYOigMqvMDrGrheoOLVae/4G4mq8NlKGbJlJOiwn2UHSfIxLfKq5tR6f0NrQLMw1CCzAEDo3C0ZzU6pcmhbYunUzq6Rago5LWwjXBZLzZs3YNLT0S6le6o16vw0o+IgthNZWC44cIx82xOe2JLQpqViYlQGhcAcYx52yrlpeB+TRNiQtDuCC+8WVJW9IJdlngSO9QgAuUxZ9MxlVle5N6IpLiN14SglykP0H7R1zjQ+9A82QXZogKClNuB1Lf1jjHaqpbaJ2V1SQpOX05WY+X7xahnO58WRtC2hpStRD3TqDuNPUMRGnj1blwfgXJ6G8/DkhBDWMaM8OqNL+9DRZM1eFJCmuzPZo4aV/wCbSfew0+xjQLSlGUEoA0G8Wsn1K+DjCtCYTgF62eoqP+mhj6R0uM5zUVLz02NLwUyl9Dz8txFvInxg0iKKPzDHaAmapWoJJEctLJr5vXRYTNcMQpII0fWM21KcweIFXU6wsuG429xGgqVFC0E0swoKRvFKalttDpHNdUPMJKne7xoxvlwTXkcd01X3soFe3hKuWxPT5FQgv1TlNVyYL6YbgWEoSoru4cMW8J36jgdGMauPhV2Rct9gybH4o2ciLUcCHhg7JvFMFSfEUgm/31jnvU67aJfi+gosRUVEpJUB094oX3rgk32Fv6KLCZRQ2b4gbRN6XC53qcHpA6KOmmuyTYltY7ltNbQIDg6u+q589nQj8KWeSbH1LxUj3/v2PLroVduJ6kzGUAEtYEC9zqYxs6UJy467Dh2iapKhBSGBd7bj01jGyMbUvx8DSg9jCQkk+IkC1+hew2h8CNcb4ym9aY66Kukr5UwZEzWUdhoeoUGV5x09qw8mf4y7E2ztIABEwO1syNAP5SbDkD5CIL8S6H7fyTFtPyfTcOSUGZLmIIGrPmH+079YhSjStuLTH6AcPIEgZeKn6vE7ftUal8gCtSmc/PrHK50m5pfAT2AgspxobtwMHTjvIg39Ba2gfEkFRCnf5CFTNVpxQ6PaPElSR4Df74RNCTl2xaUvIxlY9MIBJvGnHOaWtA8US8mUUkEPGa5ufTFs/Q6eUyUvcsPlGliemy2pMjbB5yES56VFQRmBLkOA1lOBq9ubtGzl/wCTx4eRJDdS1KDBSACLPLPv4rRSsychtKXz9MTSATRzSc2VDNa7D5GK2P6TF2+5oXR2ZaEnxyk+Uxv/AMQPqFarmpOS/rQcWcColJUJkuWUADLMQ+YlOudJ/MRqRqxJ2iTGumrFc/D0v6FLsDn4iVEgGxduY2LxH6p6rFWOEV19ga0KaySSQ4No5zkttxfkLyL6vEBLIAFx968YnpocuwoxGmEYqJoCSRbi1jFmU7KfPgbXYJixTmLC+/rE1m50qQSFgp83KK0HJNJfI2wmWFyyEF9WI8/6xP8Ap27N+GLXZddnVZ5OcgDICDNcgsNmGrP7tG3GE1JzjLitAy86M/8APZb5DMIPFctKh5sxinL1C9eO/wDfQ6ic4jPWUFKxLU+i5Zyk6flVY+Rh55csqp1y8/8AInH6JbFaZRUcqVcgAflGLRTKL1LtjJaGuB0kyWk5wdbPrzjQ7S3AdjGpxDIiYvdKCR10HuRGth5MpQaYOjbs0nuaWUDqU5lcyov9faJ3coxcv9gZ9snu2EtU8mYk2AbfTiIx/wBbVL8X+4ljpImKOQU3fhFPIsUpaE22O5s85QT6bjyjNjDcnoHj2DSJhSp7u9usW6p8JJx8j6KmfjwSQkp2G++8dFD1uNeoNf2xnEJnJCk5klnDg/Q8uIjZnCvJp5L+wdglNdBSHsSb89fQg+0cxlzko6fwOgCspeBaKlc65x3agxVX1Hd7gkWivGyTbjX0hbYsl4ipSgniYN4uo8mO0bz5bK8r3+7xFBtLoW9BkmokAAF3Gt4bnb8A7PJ6CkslDDi2o+kRRlvtvsjTZWdmlFUs2+GwPLh5R1vol87IfmKTAe0Kj/iaUKGhKrbgeL6RLmz1ft+EiSPgLk4vLWpgq7cx845uN+reTf8A+huJ7Tdo0PlY2eOgx/UaUuLfbG4GNXW5gW1jlc+xu/t7QkgDDpqjY24NryI5iLtWbHH1HyGzlZKS7Cz5gNBf4kj9J1Kfy9IfJxFkfmvDBa2N5GHLIzkhlXBFw0aWH6FS6/PYHgnsSwY94XDg3G0ZmdTPFnxfj7C2zijpRKUCN3eKHuSu/Fjw2zqepNidRqOMCndviM1JMcdlaaXMK1ZA6WY8Hf8AaOh9EcW2rI9/Azeh3iVBKSFTCkFSUKUH3IBuRoTGzfVXxc2uxReyUk4otEiVKQSEhLrb8xUSS/K8YOVky5yrX8B6AzSKI7wkBKhZzcjTTyjLnkR1xXkJjihnAsnUbg3iz6XP2bHZPwNvQwTVS0Et4Q2gZv8AxLiNyz9JbXKcetDJ9nlL2hkqOVacvBrD0Nn9IxoWPeoPa/kPoNrKOTNlrShZKykkIKWJbgd+gjTnOyFaioaX2gWkdy5YXJAfQMLWYRozx1OpcPoi+SUrpi7hBPL6tHEXQVd7bXYTkkT04LTcHSL9d6n5JE0wykmJJTnWkFTOP34RXnVJvpC0GVQSCQnxFOl/cQvZcFyFrRhLQpSgwJJOmpiByUn+QOyqlMlLJuBx2jr/AE7PhCpV/QDA5ijLXnFxuBvbxDqQH6pEDkwhZHa+X2IIr5OihdJAIPEG4PvGbl4PCtuIaZOV2HZ3JNjGDXc4PXyLkJEzESz4QCQWv840dTsj+QfwESaZa1FV33JFveDdaURPQNMKXLqUT0H7xGlL4Q2hrKxcFgsAj0+UV44untg8S5wGalUrwsGjqvTUoxIpLsnO3Cj39PrcK9b/ALwPqkd8kvolh+wS0aFTFW2Bv5Fo5r29IdH0tRSseEuNRx/vAS8DDLEkkDKFMxv56RVr25fkDoyw+qTmCCohXMN7xP7HKLkEux/Sy8xZvP8AaLvpdvftsFh+DT1U6lSpgzSlG38BPD+Ex0UX7XaBZ5j6R5H4W3iL1eyDxlL5Ciydnz0JlqLefPa0cXSpe6tMeO+RMzFZ+N413+L7Cb7LH/4+lKQV5gwVpGr6bJTe4/AEnsoO0KR/h56uElfyjayH+C/tAwEuFYRKXTypkx/9MOxYEAb+Q2jIy8eEZysQW+9CetqAtWW9gw2BA06WjnZU8m7IfIWjxM/IwGvBuXziBObXFeBNnk2p0fQ7CCUptNRehmZroyo+FgOZ0HODxprl2xIpKKpGVKTcJAYuxswB5GO3pyaJUpbWtDMNl1eVWVZGRWhayVHc8En2VbQiKuPeq5fi9xBOK3BAlWYPxYaP05ws/wBOqyoc0tMTe/IsqqCUHWUORoHLPsG3jk7MW+h630FEkJxUTcF94ni0ntMk39GlMglY/hYm94N2arbY7GM/HEy7JR4jqdGipDDVn5NgqKC8Fxnvz3eijfqBziWWPPH/ADT6Ga7D8Qr5cpJQq6i1g1rvvvaNjGv4wSn8i4heBzkTUd3+m6bflN/+JcdGjTojGyLi/HwC+jyuw1WVQBsQdIy8j0SuMnMaPkg0UgSrOfEAbDif2jNsvf7I9Erl8DSTXC5tcW4xS4yUk9g67J6bSEk6xrRyYpEmxgrC1A3Zn46xTjk1672RqRaYDNShISCSVFjpqfsRs+l+o1ysVTXkDfYJ2xQRPpVE2SvhzS/zjQyurX/QUP2sYTUM49Ob6Rh2YMlH3Btkv2jqT3lktYNxPMmM+ulJOTfySrRhSVB7lycxQfQHfnCyNSsSS0gG9gsyZnIIYXt1gobq/oW+PRa0lQyRuwvBej0ynkuXwAx/Okd5Jc3UE259eWkdhfTtcQSdoZ6lvKWNCcr8dxGXm0+5TwfwGgHFqJRkq8OjH9/SMDHhCFmn2SRa2JsC8K1A3tbhrBZsFw38gtFTRVrK4RL6Pf7Ca2DoNxOfnp5wd/wlH0Dx0iylbV/WhorsDwifmpJXAIy/OKfqPVbYvkQYhQzHygdFaf2jnqrK4dthpni6Qu5YHq0SKuMlyg+gtJ9jClw2z8eBsB+8S/odx3GW0Cz5AyKLqDnZx9vFK3H3HUV4EZTa7ICeAJA3eBjKXH24v+xJregShxmYVeMJUguCltjqx1EaFVkceHAUmi0w7EAUmXMPjRdKv1Iex/mGh9d46PByU46Aa2BYqlZ8SRo+mo0u3lFP1atZMOFbW0NrfRNVa1FKjlBJGrX9eMctCPCzi+g4poVy5wRdTg7iLUoc3+PgN9s8nUneArzByLiJHaq/8trwKT+D7B5JlTAtTpYMON94e/IU46XkZy60fKkLVNYgkkuCHLxYqk7UuK2wt9FnhtEqWiW3+o5LddE+YcdSI2oYs6aVY2RSY7MwFLlylVunEGNL8MivpgkLjmGiWVBKn3ZtAfmY43Lx3Rdp9olS2IpUo7XOzRHLsZ72UUqi8Ic3a9t4rOqe+kLZnhMgzQpJ2uH9IOGO7Z8YAtfIxnEUzqOXOliEOXJ2fgBrGhj4bxLPcsffwPCPyxZi+KrqAmYtgUrQPDYMSzt5XjVpu9x/2HorcQABT0HyizkWxqwttEKJTtFVpKvEnTff04RxtW7HtBrbYsStHdqEt8xsekTKMuadngJLTA7pUHccosuCnHoTWy27MTJcwEElwAcv3rEmBfHEluXgBxHsyqaz8PrG9/jGO/yiBpoV1qUl1JcL1tuRw5xXeXDJf4eUGD/5jnl94oMQWUBudiORF4yMnHVNnuL5/wCx/AtnFK1OkM50DfSK2RJ5GnHz4H1s6lJWVMQQBvyiCeLLHj7kvkHXE1mVQBYF3BB6EERYwcualrXT6CT2FdlU/wDShBd0qUPdx7ER1fsRvg0BI5xJdmIUVbNcH9o5Wz0TJVzSXX/wOuxFjmYTLgswY7aRKqq648YvbXkk+BhgE9Spag4Avqd2aIpXew+/DBFNQhQLKGny2bjASnF9xYggyj3eZYszFzfpCjjuX+YvA6j8gtJPCfyhiWv8oTo5PyKUdlCCVlM12ZnOw2BPI6Hkx2i/gWSrrdb8rwCG1lbllqGi3YPqFbxnZULK71ZCXQkibFeoLZfiDg3B13DcYlcPfi+u38hGlRTCYSXBLW4ExUhG2D46YEU9iulkTEuq+Qa2Nj+8Xba1KPfkOXbPkVpe4cDSIZY2tIGSKrAU/wDcDh7D3jY9Bi4WyjoWxrOrGmpCRmKLq4A7AxoZ2S3L24/t+X/8A6DJmJoVdYEtZ1Un4VfzJNvfzjNrtjXLdc9fwSdaJ7HMP7wqmIKSCzlJcAsBcapDDmOcVLMn3p/l9+R0EYJgJRKKl5SSbZSFD1EacaK4rnsCTZqqSP0xVlJN7QwgwatyqDD4j77DpFTDyvZs7S0LfWgrHMPUZiprpKFl3KmYnY8YmzXp82/PgJCVc8d1MlAAlTHNzSXAHLWAw7tTWwyrplmbLlquXSHvu394v5uZB4zrkReCU7T4dMQoqAJST6Rj4Ci4cmySPQNhKSg6XMNkv3OkC+2E41K+E8dvWBx4yXyOgGmmzAFFyNnHD7ETyjB9BjLAqxQKg5IOxMVsmOvjr+AZDqXXuWIY7RP6VqE9tgnVRT3CiHSqxA46+vCNrPxVKOovoF+QWpw5RU6LpGigdOR4KjBlX7fQvA7l0RKJYIcs2ZSwl+LC6izxs01RvpULI714HQFOTJkr8cvvGNwF5EbFnAUT7Rn2ShjW6S0GtfI3o6yUV50jIiY2ZLvkVo4I+JB0Js1nF40/T75Q/LfTZHPT8DOto/CUgeLbrG5OXuwaT8oBETUoVmOcZkk3B09OUeeWJ0zcfDTJUJkU6nIGieH9InnNaTa8jSHOEUxTKmTF3CfhB13Pk9o0cLEqvjJyHQgqq5cwknTYCIrKlU+KCk+jfC6Bc+YEps+50gsaKdjhvYPLop6qSZKRLTe1yRrFXMU67ubFs9oaFM9JlrmiUUAFK1fCU6AKci4dgeDcItqSuSlH5HS2zqV2eEpYWpaZxRdKEM/W5f0iOnKWNP8AKH/seUWfVU2S/wAK5atnQQH6gRv1Z+Nd3xSY2mFqowUZbFCtxodfeMP1jktSrXgDsn6js4kKsqz/AHeKmFO3JajoLY8kyhIkFYvlACUndRLADzjsKseONXr5fz9Ap7ZtRUfdyhmutfjWrio/QaRWyKOdb0+v+/5FsQY8SopH5bjpeOUnX7cmmP4QPRTO4UFqcJIIa4KuY4dYVVst8UKDbKfBcblzULSElCxqUtcbEiwPzjadVmuVT2vlBNfZyrFGLd1LVz70Jf8A2kOOkEpx+emDoT0eEBJSpaiyC5CUkknbgPeMqmn/ADPz6+wVoPxSnE6VlRnFwQopZJbbWNXMddtS4d6CXQnw/s+gLBm1ElIGxJd9rtl9TFKicI9TRJFfY3w+QZbytcmn8pukjiOfIwrsb9QuvkiYD2gExTJ21LRDlYMsVRb8aH39C3ue4yryXLgPva597RWhNy2FE5qqpExNzcbt9IOqzg+0JHeESJUxK0qJ00sDv6xPkWV8eS8ibFqpvdE5Brubm0RcnZFbFvYdT1wWgOwLxXcHTZuIL8h0mucZSenURqVZUtIPQzwPEVzpOdRJAVlSNmSBc8VPuX0iO7VD772BI1r65hxOoPA8RGpjeqU1V7fkZCUrKyNFPza8ZlzXqGRqPUv/AEHraKDCaRkeMi52GnJjrz4vHR4npsacZVy8/ZG+uhvTzilpMwsk/Ar5AnVuB8uoV2umbTBBsVwsEHbnxiw8HGvkrJR7HiyNrAULIQ4G3PjHL+q48a7tfAb7PMJqnUQouC4UOXOKXKzHXKvrYmmhZiM+WlZyJ0MSxlbf+U35Hj2VPYeYhYCiGI0EW8KtUZH2wZ9DjEKLMT1jqbsKrIgtrsHYqo6Iqq1/okhIbbMQT7OY567D4Rft/wBIOT0kK65S0zFBb5nOr31v0jDlGa/dsffyaYViE1KmSo2+IG4N9oieo9jbZQiqK0eIAG7EWFiRqP6x0tOHF40bXLXXyOcyWUoJUpA6uP8Alp6tB4GRVFuSSevoXHYTiFCRMkpWU5MylsC75R4XPUj3jS/WxvtUIoZriELlFT5dG06RZyKk4cUR7FOIGXKSpSzYep5AbxymfU4vwHHsksXqhPWMgUlh+Zr9GivTKNdb672SbSXQXhJTJSsfnUB4iecSf4nNVuEF0we5G/8AmCxGZws/+5j9m/amsK1JUC0vKAALAG7uBGzk5Pv/AJxQMQfAq5QzynJSQVdCG/eHhe1U00O2C1s1SzqzG/8AWMng65bYm2NMPCwlGWxQPC+gB1Sf/rUW/lPJ43cPKjYvxXaGkVSJMuahymw1B1Soai2hEbycLq/yW19EW9CfG8MlrRkAytdJD2P1jP8AUcOuFScVoOLIuskiUSFEE/wux9Y5zgp9xJVHZ3hHxhSTp9mI7YN/iwWg2dhwmqAcpHTbkYaG6e2CloOl4ChIGU2AsFB9ebxp43sZS1t7H2DpwWZmLiyXLvZhwiT/AAq6L3LwEg/s1KCaNK3LArtZnzG/VhFrJxpyi/6QH+pk1XYopazdhGF+nUUtoPQbg1ShlTF/kYdXJ052goSsobdfljdjWhx9KlsAwfh93ixi5mVjz52S2n8DNFdLyzZZCuD9P6R0anXlVe5AjYslVqjmlKfMHyk6lrseJb1EBG10rTH0IsRWFJNvEDd9I4/I9+eQ5S8DroR00tSVg6AnaDsvco8WE5/AZNwTvHUFADeK1eY4PWtgJtDTApCZA7xZZKbC11HgB0BjXxW9+9Z4Ca2ihwvFpE8kIKgdSFgC3GxvpHSwzecXr6GcOwfssgqlzp7t385RT0Byj/1EPjxjtLz0KXfX0Y45Xy0hibjh6G8ZHqWVjNSpS3L7HitiOgmS1KDOeLlmHWMKh+zJWW9x+vsNrQzVUpUWSGbRI+7xa9SnPNcVjft14Acdi3GJE1JCrga83gK/T7MZKU0FHpG2FYgsAEuQg5gN2ZlDzHu0auDOc/yTT4jS7K1CQoBYNlAENoxDjrHRxmpxRGRPbJakrTwu3B4571uD96P1oljoS4VKznMb5C/tGHY1BpL5HSGUinSpRf0/eAy0q9e34FPrwdmiT+ojk8Qq2WuojbZxPUWIUlwTcH26WiZ+5WkvAnL6C8KShIISGcB3LnfeBVk5/ixvJziZQFBw5Idxr5xaUHGOmGhjhUy6SL/sbRqej4P+bz30BIeKSZJC5bMQAUvqNgeY/Kf9p2bTui65txIzKaoLAWi6XvbQ7gjYxFmQ/X0OMH+S+BEZ2skgzAQNRaOaqx7cX8bOiWL6MMHw5TuzOYgyb14QuXYzqXSr+Uwdkl7EftibOqitJIAtZ4rYrlTL3F4FFGmH1JUGJPiSRrxEaf8AimR7iTfX0OG9i/HhySdlKDeZ/eOvi+ba+0BL97RP1mGJLkAas3G8cNZbON7g/sWzmtw3LKGXV7gewieD4T/P5JI9i2knd0dHI1fbpDXQ5vSY3llj2b7QJmKylOW3qY3PSI/p6/b2BKI9xSUJiXFlp0I3HB+O4/rF3IqjYuUH2CTeLTVJSFAAuPEw1PFufsXEY164vj8hpnOF0sqcUpdSVkaMGKhwuW3iSvGxbmt+f4E2h3LwMJtcxsw9OxYpdAb2CdrKVqdJAbxgeoJ+kVc+mtxSXhBLomsLmKlrJG6VD1B/v5Rj0ucW1oP+S4wpYl08qVulAJ5E3PneN+Nnt1tv5IX+5tEH2oSoKIJdvcco5dQ1dJteWTxWkK6KcpBJ1DcflCsjGa4CZRJqjKCV7lj7QOGpQt3F+AUtjGmxTv0uoBwfhOhjeyJTyKJRj/YnH6Bk1N7b7RzWJC6q5LwNpjPs3UlIXKVbKSUfynYdC/kRHcY0uP4sGSMu05BCQzu+o00+n1jK9fUuMX/I68EZOxQylZQA0YVOOrE3IkjrQWitzs59mLRC04DJjiXSqYMLRajmJLwIx7QV6DLCpTOTlcC430izl3xvs1rWhor7E2DVBQoqewBeKsdKa/sLSMajEDNmk8dOgsIny47bfwO+inwuoKE+W8L0/MePHcvAAaMVUhOZRcNcNryaJbfV1bZpDJbM5GNJUrNKT43GZCjZY4E/q4HyMTU3NWKUXoeURhiK5c2WFpAIOx1B3B4EG0aPqGRQ8bdvkDwLZADi3pHGUY8sm3jES8HOPFEoALfMoOAnXg54RuZmJGmmMIrbXkNIEoKVMxlJJc8dWGrvs7RUwcd32Srl4S2IKlSCkuw0NhFfGhH9Tx3sXyH9g7UITqCpfz/pHbU2c5fXSAm/zYJXy0vwvGL6q8eq3kEmjCcHTY6MSOIjNr1lJodCrFJAW5DA7/0ipCFmPPU/AKTT2CSvwTqdHcbRL+onPuHQTex5h2KqExFyQr6xY9Nlartt7/gZrop8RRL/AD+FKzq2iuLcDv0eNz1KpKKmDHYjT3UpeaXOul2VkNjfRz1vHOrIjVatf+g+/wCA6bOzMVVM4u3w5QH5+GNTMzYrH56TGcQminSkg5sy21zEkNvbQ+kZGN6jCyahPcd/8AqS8Bq0SkpV/wBOgBSSCtHxAHgDr5GOhvwJQq3Fhuz4AEAqTY8i3H9iGI6xSyHZJLXgBsWY3REoJOweKzxrLIb2HGWyOM+5IAYRVlW09MdjSgacCkuCA/2Ii5uiW/gSYxopSZctQuSfnD35lvivpfYDb+DCUg5gRbjBVZE2tsPe0NZaynLMQxVLPi/iSfsjrljocLL92G/lf9ANBOJU3eEFJdCw4bgbiLXq9csjG/y+2hmRWO4UsEFhrZtx02jmcLltxaYcPBlhlDNKnyEdbW84PJjCtfkKTSHwrFCzm3ApaKanAXKIqpAFBaF6MOoUNxzhpb2nERjPlhAUlILnUngeETtPknILwBSKcpIUoFhxdotztjKOkE3sqKGembYWYAMNIZ4avglHpgMExeaoEIBZg9/P9ooLH9mbT8jIxwdDrCWcqty4n2iSEbJWLgIr5dNlN062zD842fhMGx/MI2c7BlZFc/lf8MDZtQ0fjCrHg2kWvSPS4Y8eTe2C/Am7Y0jVBWoOFpHkwAt6RR9Xk49RDT6FeFKupKQwyltbXH9Yy6ncpKUPnyJMckKy3BcA/KLEcS2F/LX+4S8gNFWTJMoSg4Yqf1e8Dl5t6lqL0C9bMaurJDgP+ri/7Rmy5zluxiSBaOaSom7DaLdbdMdxeth+EMBI7xKiQzB4jq5Xtxk/Ay7Fk1KVHxZg2/KJPadfhj8Sm7KUclRcEkp05eUWvTk1b+RHPaCu2dpIL/8AcT6Fx9Y6bKipQSY8CVxOQtK1D8oNum33yjjrK412NNhoJokkgKB8jFGy1pcGxn5HGHy1qOUix35Re9JwIZFim34Aa12U4QEgA6jTlHdtbWn4I9i+ZLElec3QqyvvlqPMcIzraFCfJeB/IWukCg5HhULDiDxMXPbrnHSQk2mfnmM4GhCyUL8LkBJDsxbXcRy+bbFWyqXwTLsyoFJlXLnm33aKEY+7PUtaFoOmz0zFeAjT16xYlYqWuSTQWjuYoBLlm4gi3IxsW2Y9tHKK0xgJGIhMzVxxB2jCqtnVLnEZ9lLhM62U/CXKCPyqPiI6EHMPPhHVenZHhPwwGMJ1IlQcsS0aX6evb1FA7aJztEtUlP8ANp5RxnqGFbLJ78BpciV/xhip+naH4Ia43hqpBSl3zDMSzbsBqeEa2Thxx1vyHGR5h0kqSdwDvtGLNuT0M3s97QpyKAGhSPXeFhRlPe14FFGnZKQorzN4do26UlLY032EYjSGZMUxCctr73jMzrVCW2m2wZT0jfAqLLNFwTtwb6xd9HnVZPvyDz6LKZKdLFmOsdZJKa0NsCROShZl5lJmPsEkK0Ll9Dx4mMDKnZVNxqlpD66PqqnVMfNNJbYoSfpEdUY5EUpdjo2wrB+7chaTYf8AbA+R5mLkcCFfzoZy+guYFJPh7pxpmlk/NcWHiysjrn0PGT+RDjtN3jqSgIWLqA+FQ4pPDiDcdDGLmYDr/ct78D9CLD6A5jmSUgPmcRg5O49fPwJbNu6YeAAcX09Y0OdP6bjd09daDYJW4x3JYJCiXcg28oWF7ftuMV2/kdJaBZM0THL6aiK18ZQAl14OpNeuWv8ADVlF+d9bxZxrOP5vyElvyFYrjEydTqTMIPwkEABspB22Ii9XnSsnGAtLehzXyMwBO4B9RGNmY9sLHN+NgryS1WlSZpS/R7D2g60pw2kHoosOrFSpSJuVypwHdmSSNNy4+cWcbLWE3FdtgSHuGdokzT42Qoa8OoeNOn1qCSVnyRuIbUISqxVY7DfeNiORXYuKBWxbTVKpP4Cy4DmWeA1y+mnmNojhdGEtBExipJW48QckXFnLxzOdxlc2vJKgGoT4T4WJEZ6jJPsfsFw+QoOdORizO2LS2PsYLld5LKHAVq30ERxyGpr6G3oSy6OapbBCnFiyT89I0fZbjtIfotcKVkTLTMbKTlVdm3BB2KSHfnGljUThU3Naae0RspptOgodC841fKQSNtm/eND9ZdBJuDYuKFeIUtLNTkmlY4FSSGPW494jtzKrVqS7GS14YPJ7ASykHvB7H3eIPYofexcpfQDjiDMQkp/J4WJukHQPun9KvLURn5cJwfGQUW0e4Dg6whRWCm9gdecWvT/TVLc7ENJ9i+rDKLpBuRfbyjCzZyqvaj0LkH0eJJAyBure3WNz0eyFlbdmti7YJXzUB1lw244RQy1VkXcIDpJ9CiRj5EwZUsDoblUQV0vHfKD8BaWj9DoqrvZY4jWOn9Ly3k1c5eSB/wACHFZuSvlFrLSzcXSr6pEUsmh8pp/JJHwGTa0DNdow8SfsN82NoFPaJCEgElyNYt2+pyuXGC8fI6iZrrDZWYkncH6Rnx9Wyq7PPgZrsbSVd4i5II0PA9NwdxvHR42Ss2PCflgvoxmIJGQ289P4X3FvCeFtorfpK42crfKC2TfaAqSoJ0Q1oxr4R96S/wCB14Eq5ZVz2gFP2x96CsNw3KcynYhm4w2RlKUeC8jtpmhocymByklriJMSXLp+Aoh82hEuRNzKCmTZjYHMNfIxZwrap3ai+wd7fQ5qatPcSSCCVpDAm9g8a+RbV+mkre3sFeRRMlomHMvhdvSOSlfKL1WtDc+9IPGISloTIJAyWQR8jxeCljWPdq8sNp6JzF5xTNKQdLWiWmrUNvyLQXhmMlJGYmxixC6cZLQ2kxpiGKpnyyUqIWhiOOXUkcwQ/tG1GTlqTFw0xauewIVbj1Z7ciCCORjBzKXG/l9i2zmnnoWGUNPv1gV2gthYonICdDuIqz3Dtgt6Ak0Su+SlOujbvF3Gqla4rXyPyK6cydY7B2VQahojbbE1XMCp0pAFkgrV7BPvEObmKEF/AeugudiqkBhY/vGX/jrkuX0JI4RiU1JzZ8w33f8AaMGeXK63lL5YKkUkmVJUkKLAkOQBLb3S8dosamS2khtP7Iqknq7y5fa9wQqxBG4PCMW6Tk5Jh/DHmGLPczA5ZE5aEvdkhTAPqwEb/p7e9fwv+gJeRDjCznZyymeOc9WhH9R4JIoVTJ6gWB0MZa/HehIZ4uomlL8B84r4Tayl/YNf7yZwtLrBMbGS2osN+D9Iw5REm1o3vQEv0e/5ZEKO0iyVUhJv3rPyJQ49zFvKS9xf0GvDOageBccXldX6EiTqS4HSJqEuTHiOMLUe6R1byeI8uEfcfXwO/JYU1kBrPGp6N/5EQz8nJUVLUk3ASfZyPkIn9SbUnr7HZ5OlCZKBWASUA+ZEc1nSantDklLQMquRMRyfgF+Q6SPD6fSI5/vHCpksJDgMeMaOD/qJUKsUP4M3+X9of09f/UDQ8i5UwnI50SkDkMqYny23yX8iY5nH8EHcgvGNH/yEUPIqokC1t41JN60TMzxkfinyhV/+MRkgeBR3iL/WCvITgR+I72+cTZM5KK0w5+Q6rSPD/vHklQb0zH1gLHuMWyMHFkhtyfnFeL/IJDDAJhYh7ZvpGvVXGcPyQzKKhQNWvxjpKaoLE6QDBq9Zzaxhyb91BoXyf9eZyQn6QsztP+gmYV50jArS4sYHSsukPZ4gSWxtDtCi0akbrNeQ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3" cstate="print"/>
          <a:srcRect/>
          <a:stretch>
            <a:fillRect/>
          </a:stretch>
        </p:blipFill>
        <p:spPr bwMode="auto">
          <a:xfrm>
            <a:off x="7248127" y="2708921"/>
            <a:ext cx="4192230" cy="2722944"/>
          </a:xfrm>
          <a:prstGeom prst="rect">
            <a:avLst/>
          </a:prstGeom>
          <a:noFill/>
          <a:ln w="9525">
            <a:noFill/>
            <a:miter lim="800000"/>
            <a:headEnd/>
            <a:tailEnd/>
          </a:ln>
        </p:spPr>
      </p:pic>
      <p:sp>
        <p:nvSpPr>
          <p:cNvPr id="7" name="TextBox 6"/>
          <p:cNvSpPr txBox="1"/>
          <p:nvPr/>
        </p:nvSpPr>
        <p:spPr>
          <a:xfrm>
            <a:off x="7041968" y="5567734"/>
            <a:ext cx="4951764" cy="830997"/>
          </a:xfrm>
          <a:prstGeom prst="rect">
            <a:avLst/>
          </a:prstGeom>
          <a:noFill/>
        </p:spPr>
        <p:txBody>
          <a:bodyPr wrap="square" rtlCol="0">
            <a:spAutoFit/>
          </a:bodyPr>
          <a:lstStyle/>
          <a:p>
            <a:pPr>
              <a:buFont typeface="Arial" pitchFamily="34" charset="0"/>
              <a:buChar char="•"/>
            </a:pPr>
            <a:r>
              <a:rPr lang="en-US" sz="2400" dirty="0"/>
              <a:t> The generated </a:t>
            </a:r>
            <a:r>
              <a:rPr lang="en-US" sz="2400" b="1" dirty="0"/>
              <a:t>ATP</a:t>
            </a:r>
            <a:r>
              <a:rPr lang="en-US" sz="2400" dirty="0"/>
              <a:t> is then used in the </a:t>
            </a:r>
            <a:r>
              <a:rPr lang="en-US" sz="2400" dirty="0" err="1"/>
              <a:t>stroma</a:t>
            </a:r>
            <a:r>
              <a:rPr lang="en-US" sz="2400" dirty="0"/>
              <a:t> to produce carbohydrates</a:t>
            </a:r>
          </a:p>
        </p:txBody>
      </p:sp>
    </p:spTree>
    <p:extLst>
      <p:ext uri="{BB962C8B-B14F-4D97-AF65-F5344CB8AC3E}">
        <p14:creationId xmlns:p14="http://schemas.microsoft.com/office/powerpoint/2010/main" val="3457744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765" y="187571"/>
            <a:ext cx="10515600" cy="1325563"/>
          </a:xfrm>
        </p:spPr>
        <p:txBody>
          <a:bodyPr/>
          <a:lstStyle/>
          <a:p>
            <a:r>
              <a:rPr lang="en-US" dirty="0" smtClean="0"/>
              <a:t>The Cell as a Factory</a:t>
            </a:r>
            <a:endParaRPr lang="en-GB" dirty="0"/>
          </a:p>
        </p:txBody>
      </p:sp>
      <p:sp>
        <p:nvSpPr>
          <p:cNvPr id="3" name="Content Placeholder 2"/>
          <p:cNvSpPr>
            <a:spLocks noGrp="1"/>
          </p:cNvSpPr>
          <p:nvPr>
            <p:ph idx="1"/>
          </p:nvPr>
        </p:nvSpPr>
        <p:spPr>
          <a:xfrm>
            <a:off x="1775534" y="1600200"/>
            <a:ext cx="10280342" cy="4925144"/>
          </a:xfrm>
        </p:spPr>
        <p:txBody>
          <a:bodyPr>
            <a:normAutofit fontScale="92500" lnSpcReduction="20000"/>
          </a:bodyPr>
          <a:lstStyle/>
          <a:p>
            <a:pPr>
              <a:buNone/>
            </a:pPr>
            <a:r>
              <a:rPr lang="en-US" dirty="0" smtClean="0"/>
              <a:t>	In order to better understand the cell we will compare it to a </a:t>
            </a:r>
            <a:r>
              <a:rPr lang="en-US" b="1" dirty="0" smtClean="0"/>
              <a:t>factory</a:t>
            </a:r>
            <a:r>
              <a:rPr lang="en-US" dirty="0" smtClean="0"/>
              <a:t>.</a:t>
            </a:r>
          </a:p>
          <a:p>
            <a:pPr>
              <a:buNone/>
            </a:pPr>
            <a:endParaRPr lang="en-US" sz="1900" dirty="0"/>
          </a:p>
          <a:p>
            <a:pPr>
              <a:buNone/>
            </a:pPr>
            <a:r>
              <a:rPr lang="en-US" dirty="0" smtClean="0"/>
              <a:t>	A factory needs </a:t>
            </a:r>
            <a:r>
              <a:rPr lang="en-US" b="1" dirty="0" smtClean="0"/>
              <a:t>walls and an entrance </a:t>
            </a:r>
            <a:r>
              <a:rPr lang="en-US" dirty="0" smtClean="0"/>
              <a:t>way to keep things out and let things in.</a:t>
            </a:r>
          </a:p>
          <a:p>
            <a:pPr>
              <a:buNone/>
            </a:pPr>
            <a:endParaRPr lang="en-US" sz="1900" dirty="0"/>
          </a:p>
          <a:p>
            <a:pPr>
              <a:buNone/>
            </a:pPr>
            <a:r>
              <a:rPr lang="en-US" dirty="0" smtClean="0"/>
              <a:t>	It needs a </a:t>
            </a:r>
            <a:r>
              <a:rPr lang="en-US" b="1" dirty="0" smtClean="0"/>
              <a:t>main office </a:t>
            </a:r>
            <a:r>
              <a:rPr lang="en-US" dirty="0" smtClean="0"/>
              <a:t>to run things and tell the workers what to do.  </a:t>
            </a:r>
          </a:p>
          <a:p>
            <a:pPr>
              <a:buNone/>
            </a:pPr>
            <a:endParaRPr lang="en-US" sz="2000" dirty="0"/>
          </a:p>
          <a:p>
            <a:pPr>
              <a:buNone/>
            </a:pPr>
            <a:r>
              <a:rPr lang="en-US" dirty="0" smtClean="0"/>
              <a:t>	It needs a source of </a:t>
            </a:r>
            <a:r>
              <a:rPr lang="en-US" b="1" dirty="0" smtClean="0"/>
              <a:t>power</a:t>
            </a:r>
            <a:r>
              <a:rPr lang="en-US" dirty="0" smtClean="0"/>
              <a:t> to run machinery and workers to keep it tidy and operating effectively.</a:t>
            </a:r>
          </a:p>
          <a:p>
            <a:pPr>
              <a:buNone/>
            </a:pPr>
            <a:endParaRPr lang="en-US" sz="2000" dirty="0"/>
          </a:p>
          <a:p>
            <a:pPr>
              <a:buNone/>
            </a:pPr>
            <a:r>
              <a:rPr lang="en-US" dirty="0" smtClean="0"/>
              <a:t>	Above all else a factory needs to </a:t>
            </a:r>
            <a:r>
              <a:rPr lang="en-US" b="1" dirty="0" smtClean="0"/>
              <a:t>produce products</a:t>
            </a:r>
            <a:r>
              <a:rPr lang="en-US" dirty="0" smtClean="0"/>
              <a:t>. </a:t>
            </a:r>
          </a:p>
          <a:p>
            <a:pPr>
              <a:buNone/>
            </a:pPr>
            <a:endParaRPr lang="en-US" sz="2300" dirty="0"/>
          </a:p>
          <a:p>
            <a:pPr>
              <a:buNone/>
            </a:pPr>
            <a:r>
              <a:rPr lang="en-US" dirty="0" smtClean="0"/>
              <a:t>	Cells fulfill all these tasks…</a:t>
            </a:r>
            <a:endParaRPr lang="en-GB" dirty="0"/>
          </a:p>
        </p:txBody>
      </p:sp>
    </p:spTree>
    <p:extLst>
      <p:ext uri="{BB962C8B-B14F-4D97-AF65-F5344CB8AC3E}">
        <p14:creationId xmlns:p14="http://schemas.microsoft.com/office/powerpoint/2010/main" val="142549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681" y="260648"/>
            <a:ext cx="3008313" cy="648072"/>
          </a:xfrm>
        </p:spPr>
        <p:txBody>
          <a:bodyPr>
            <a:normAutofit/>
          </a:bodyPr>
          <a:lstStyle/>
          <a:p>
            <a:r>
              <a:rPr lang="en-US" sz="3600" dirty="0" err="1"/>
              <a:t>Ribosomes</a:t>
            </a:r>
            <a:endParaRPr lang="en-GB" sz="3600" dirty="0"/>
          </a:p>
        </p:txBody>
      </p:sp>
      <p:sp>
        <p:nvSpPr>
          <p:cNvPr id="4" name="Text Placeholder 3"/>
          <p:cNvSpPr>
            <a:spLocks noGrp="1"/>
          </p:cNvSpPr>
          <p:nvPr>
            <p:ph type="body" sz="half" idx="2"/>
          </p:nvPr>
        </p:nvSpPr>
        <p:spPr>
          <a:xfrm>
            <a:off x="1731147" y="980729"/>
            <a:ext cx="4492848" cy="5195119"/>
          </a:xfrm>
        </p:spPr>
        <p:txBody>
          <a:bodyPr>
            <a:noAutofit/>
          </a:bodyPr>
          <a:lstStyle/>
          <a:p>
            <a:pPr>
              <a:buFont typeface="Arial" pitchFamily="34" charset="0"/>
              <a:buChar char="•"/>
            </a:pPr>
            <a:r>
              <a:rPr lang="en-US" sz="1800" dirty="0"/>
              <a:t> </a:t>
            </a:r>
            <a:r>
              <a:rPr lang="en-US" sz="2400" dirty="0"/>
              <a:t>The site of </a:t>
            </a:r>
            <a:r>
              <a:rPr lang="en-US" sz="2400" b="1" dirty="0"/>
              <a:t>protein synthesis</a:t>
            </a:r>
          </a:p>
          <a:p>
            <a:pPr>
              <a:buFont typeface="Arial" pitchFamily="34" charset="0"/>
              <a:buChar char="•"/>
            </a:pPr>
            <a:endParaRPr lang="en-US" sz="800" dirty="0"/>
          </a:p>
          <a:p>
            <a:pPr>
              <a:buFont typeface="Arial" pitchFamily="34" charset="0"/>
              <a:buChar char="•"/>
            </a:pPr>
            <a:r>
              <a:rPr lang="en-US" sz="2400" dirty="0"/>
              <a:t> Free floating or attached to the endoplasmic reticulum</a:t>
            </a:r>
          </a:p>
          <a:p>
            <a:pPr>
              <a:buFont typeface="Arial" pitchFamily="34" charset="0"/>
              <a:buChar char="•"/>
            </a:pPr>
            <a:endParaRPr lang="en-US" sz="800" dirty="0"/>
          </a:p>
          <a:p>
            <a:pPr>
              <a:buFont typeface="Arial" pitchFamily="34" charset="0"/>
              <a:buChar char="•"/>
            </a:pPr>
            <a:r>
              <a:rPr lang="en-US" sz="2400" dirty="0"/>
              <a:t> Combine with </a:t>
            </a:r>
            <a:r>
              <a:rPr lang="en-US" sz="2400" b="1" dirty="0"/>
              <a:t>messenger RNA</a:t>
            </a:r>
            <a:r>
              <a:rPr lang="en-US" sz="2400" dirty="0"/>
              <a:t> and </a:t>
            </a:r>
            <a:r>
              <a:rPr lang="en-US" sz="2400" b="1" dirty="0"/>
              <a:t>transfer RNA</a:t>
            </a:r>
            <a:r>
              <a:rPr lang="en-US" sz="2400" dirty="0"/>
              <a:t> to produce chains of </a:t>
            </a:r>
            <a:r>
              <a:rPr lang="en-US" sz="2400" b="1" dirty="0"/>
              <a:t>amino acids </a:t>
            </a:r>
            <a:r>
              <a:rPr lang="en-US" sz="2400" dirty="0"/>
              <a:t>called </a:t>
            </a:r>
            <a:r>
              <a:rPr lang="en-US" sz="2400" b="1" dirty="0"/>
              <a:t>polypeptide chains</a:t>
            </a:r>
            <a:r>
              <a:rPr lang="en-US" sz="2400" dirty="0"/>
              <a:t> which then become </a:t>
            </a:r>
            <a:r>
              <a:rPr lang="en-US" sz="2400" b="1" dirty="0"/>
              <a:t>proteins</a:t>
            </a:r>
          </a:p>
          <a:p>
            <a:pPr>
              <a:buFont typeface="Arial" pitchFamily="34" charset="0"/>
              <a:buChar char="•"/>
            </a:pPr>
            <a:endParaRPr lang="en-US" sz="800" dirty="0"/>
          </a:p>
          <a:p>
            <a:pPr>
              <a:buFont typeface="Arial" pitchFamily="34" charset="0"/>
              <a:buChar char="•"/>
            </a:pPr>
            <a:r>
              <a:rPr lang="en-US" sz="2400" dirty="0"/>
              <a:t> composed of two parts a </a:t>
            </a:r>
            <a:r>
              <a:rPr lang="en-US" sz="2400" b="1" dirty="0"/>
              <a:t>small functional unit </a:t>
            </a:r>
            <a:r>
              <a:rPr lang="en-US" sz="2400" dirty="0"/>
              <a:t>and a </a:t>
            </a:r>
            <a:r>
              <a:rPr lang="en-US" sz="2400" b="1" dirty="0"/>
              <a:t>large functional unit</a:t>
            </a:r>
          </a:p>
          <a:p>
            <a:pPr>
              <a:buFont typeface="Arial" pitchFamily="34" charset="0"/>
              <a:buChar char="•"/>
            </a:pPr>
            <a:endParaRPr lang="en-US" sz="800" dirty="0"/>
          </a:p>
          <a:p>
            <a:pPr>
              <a:buFont typeface="Arial" pitchFamily="34" charset="0"/>
              <a:buChar char="•"/>
            </a:pPr>
            <a:endParaRPr lang="en-GB" sz="2400" dirty="0"/>
          </a:p>
        </p:txBody>
      </p:sp>
      <p:pic>
        <p:nvPicPr>
          <p:cNvPr id="6145" name="Picture 1"/>
          <p:cNvPicPr>
            <a:picLocks noGrp="1" noChangeAspect="1" noChangeArrowheads="1"/>
          </p:cNvPicPr>
          <p:nvPr>
            <p:ph idx="1"/>
          </p:nvPr>
        </p:nvPicPr>
        <p:blipFill>
          <a:blip r:embed="rId2" cstate="print"/>
          <a:srcRect/>
          <a:stretch>
            <a:fillRect/>
          </a:stretch>
        </p:blipFill>
        <p:spPr bwMode="auto">
          <a:xfrm>
            <a:off x="6653323" y="464840"/>
            <a:ext cx="4976425" cy="3864047"/>
          </a:xfrm>
          <a:prstGeom prst="rect">
            <a:avLst/>
          </a:prstGeom>
          <a:noFill/>
          <a:ln w="9525">
            <a:noFill/>
            <a:miter lim="800000"/>
            <a:headEnd/>
            <a:tailEnd/>
          </a:ln>
        </p:spPr>
      </p:pic>
      <p:sp>
        <p:nvSpPr>
          <p:cNvPr id="3" name="TextBox 2"/>
          <p:cNvSpPr txBox="1"/>
          <p:nvPr/>
        </p:nvSpPr>
        <p:spPr>
          <a:xfrm>
            <a:off x="6525087" y="4811696"/>
            <a:ext cx="4882719" cy="830997"/>
          </a:xfrm>
          <a:prstGeom prst="rect">
            <a:avLst/>
          </a:prstGeom>
          <a:noFill/>
        </p:spPr>
        <p:txBody>
          <a:bodyPr wrap="square" rtlCol="0">
            <a:spAutoFit/>
          </a:bodyPr>
          <a:lstStyle/>
          <a:p>
            <a:pPr>
              <a:buFont typeface="Arial" pitchFamily="34" charset="0"/>
              <a:buChar char="•"/>
            </a:pPr>
            <a:r>
              <a:rPr lang="en-US" sz="2400" dirty="0" smtClean="0"/>
              <a:t>Ribosomes constitute the actual production line of a factory</a:t>
            </a:r>
            <a:endParaRPr lang="en-GB" sz="2400" dirty="0"/>
          </a:p>
        </p:txBody>
      </p:sp>
    </p:spTree>
    <p:extLst>
      <p:ext uri="{BB962C8B-B14F-4D97-AF65-F5344CB8AC3E}">
        <p14:creationId xmlns:p14="http://schemas.microsoft.com/office/powerpoint/2010/main" val="79131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619" y="-1"/>
            <a:ext cx="4612445" cy="630315"/>
          </a:xfrm>
        </p:spPr>
        <p:txBody>
          <a:bodyPr>
            <a:normAutofit/>
          </a:bodyPr>
          <a:lstStyle/>
          <a:p>
            <a:r>
              <a:rPr lang="en-US" sz="3100" dirty="0"/>
              <a:t>Endoplasmic</a:t>
            </a:r>
            <a:r>
              <a:rPr lang="en-US" sz="2400" dirty="0"/>
              <a:t> Reticulum (ER)</a:t>
            </a:r>
            <a:endParaRPr lang="en-GB" sz="2400" dirty="0"/>
          </a:p>
        </p:txBody>
      </p:sp>
      <p:sp>
        <p:nvSpPr>
          <p:cNvPr id="4" name="Text Placeholder 3"/>
          <p:cNvSpPr>
            <a:spLocks noGrp="1"/>
          </p:cNvSpPr>
          <p:nvPr>
            <p:ph type="body" sz="half" idx="2"/>
          </p:nvPr>
        </p:nvSpPr>
        <p:spPr>
          <a:xfrm>
            <a:off x="1774782" y="699519"/>
            <a:ext cx="4785063" cy="5904656"/>
          </a:xfrm>
        </p:spPr>
        <p:txBody>
          <a:bodyPr>
            <a:noAutofit/>
          </a:bodyPr>
          <a:lstStyle/>
          <a:p>
            <a:pPr>
              <a:buFont typeface="Arial" pitchFamily="34" charset="0"/>
              <a:buChar char="•"/>
            </a:pPr>
            <a:r>
              <a:rPr lang="en-US" sz="2400" dirty="0"/>
              <a:t> A folded membrane that allows </a:t>
            </a:r>
            <a:r>
              <a:rPr lang="en-US" sz="2400" b="1" dirty="0"/>
              <a:t>transport</a:t>
            </a:r>
            <a:r>
              <a:rPr lang="en-US" sz="2400" dirty="0"/>
              <a:t> of materials within and out of the cell</a:t>
            </a:r>
          </a:p>
          <a:p>
            <a:pPr>
              <a:buFont typeface="Arial" pitchFamily="34" charset="0"/>
              <a:buChar char="•"/>
            </a:pPr>
            <a:endParaRPr lang="en-US" sz="800" dirty="0"/>
          </a:p>
          <a:p>
            <a:pPr>
              <a:buFont typeface="Arial" pitchFamily="34" charset="0"/>
              <a:buChar char="•"/>
            </a:pPr>
            <a:r>
              <a:rPr lang="en-US" sz="2400" dirty="0"/>
              <a:t> </a:t>
            </a:r>
            <a:r>
              <a:rPr lang="en-US" sz="2400" b="1" dirty="0"/>
              <a:t>Rough endoplasmic reticulum</a:t>
            </a:r>
            <a:r>
              <a:rPr lang="en-US" sz="2400" dirty="0"/>
              <a:t> contains </a:t>
            </a:r>
            <a:r>
              <a:rPr lang="en-US" sz="2400" dirty="0" err="1"/>
              <a:t>ribosomes</a:t>
            </a:r>
            <a:r>
              <a:rPr lang="en-US" sz="2400" dirty="0"/>
              <a:t> which give it its name. After they are produced the polypeptide chains may be folded and/or chemically altered in the rough ER </a:t>
            </a:r>
          </a:p>
          <a:p>
            <a:pPr>
              <a:buFont typeface="Arial" pitchFamily="34" charset="0"/>
              <a:buChar char="•"/>
            </a:pPr>
            <a:endParaRPr lang="en-US" sz="800" dirty="0"/>
          </a:p>
          <a:p>
            <a:pPr>
              <a:buFont typeface="Arial" pitchFamily="34" charset="0"/>
              <a:buChar char="•"/>
            </a:pPr>
            <a:r>
              <a:rPr lang="en-US" sz="2400" dirty="0"/>
              <a:t> </a:t>
            </a:r>
            <a:r>
              <a:rPr lang="en-US" sz="2400" b="1" dirty="0"/>
              <a:t>Proteins</a:t>
            </a:r>
            <a:r>
              <a:rPr lang="en-US" sz="2400" dirty="0"/>
              <a:t> made in the rough ER are often destined for use outside the cell or in the cell membrane</a:t>
            </a:r>
          </a:p>
          <a:p>
            <a:pPr>
              <a:buFont typeface="Arial" pitchFamily="34" charset="0"/>
              <a:buChar char="•"/>
            </a:pPr>
            <a:endParaRPr lang="en-US" sz="800" dirty="0"/>
          </a:p>
          <a:p>
            <a:pPr>
              <a:buFont typeface="Arial" pitchFamily="34" charset="0"/>
              <a:buChar char="•"/>
            </a:pPr>
            <a:r>
              <a:rPr lang="en-US" sz="2400" dirty="0"/>
              <a:t> </a:t>
            </a:r>
            <a:r>
              <a:rPr lang="en-US" sz="2400" b="1" dirty="0"/>
              <a:t>Smooth endoplasmic reticulum</a:t>
            </a:r>
            <a:r>
              <a:rPr lang="en-US" sz="2400" dirty="0"/>
              <a:t> has no </a:t>
            </a:r>
            <a:r>
              <a:rPr lang="en-US" sz="2400" dirty="0" err="1"/>
              <a:t>ribosomes</a:t>
            </a:r>
            <a:r>
              <a:rPr lang="en-US" sz="2400" dirty="0"/>
              <a:t> attached and so is smooth in appearance. </a:t>
            </a:r>
          </a:p>
          <a:p>
            <a:pPr>
              <a:buFont typeface="Arial" pitchFamily="34" charset="0"/>
              <a:buChar char="•"/>
            </a:pPr>
            <a:endParaRPr lang="en-US" sz="1100" dirty="0"/>
          </a:p>
        </p:txBody>
      </p:sp>
      <p:pic>
        <p:nvPicPr>
          <p:cNvPr id="5122" name="Picture 2"/>
          <p:cNvPicPr>
            <a:picLocks noChangeAspect="1" noChangeArrowheads="1"/>
          </p:cNvPicPr>
          <p:nvPr/>
        </p:nvPicPr>
        <p:blipFill>
          <a:blip r:embed="rId2" cstate="print"/>
          <a:srcRect/>
          <a:stretch>
            <a:fillRect/>
          </a:stretch>
        </p:blipFill>
        <p:spPr bwMode="auto">
          <a:xfrm>
            <a:off x="8279908" y="504056"/>
            <a:ext cx="3456384" cy="3964013"/>
          </a:xfrm>
          <a:prstGeom prst="rect">
            <a:avLst/>
          </a:prstGeom>
          <a:noFill/>
          <a:ln w="9525">
            <a:noFill/>
            <a:miter lim="800000"/>
            <a:headEnd/>
            <a:tailEnd/>
          </a:ln>
        </p:spPr>
      </p:pic>
      <p:sp>
        <p:nvSpPr>
          <p:cNvPr id="6" name="TextBox 5"/>
          <p:cNvSpPr txBox="1"/>
          <p:nvPr/>
        </p:nvSpPr>
        <p:spPr>
          <a:xfrm>
            <a:off x="6672064" y="4500244"/>
            <a:ext cx="4904431" cy="2123658"/>
          </a:xfrm>
          <a:prstGeom prst="rect">
            <a:avLst/>
          </a:prstGeom>
          <a:noFill/>
        </p:spPr>
        <p:txBody>
          <a:bodyPr wrap="square" rtlCol="0">
            <a:spAutoFit/>
          </a:bodyPr>
          <a:lstStyle/>
          <a:p>
            <a:pPr>
              <a:buFont typeface="Arial" pitchFamily="34" charset="0"/>
              <a:buChar char="•"/>
            </a:pPr>
            <a:r>
              <a:rPr lang="en-US" sz="2000" dirty="0"/>
              <a:t> The lipids found in the cell membrane are made in the smooth ER</a:t>
            </a:r>
          </a:p>
          <a:p>
            <a:pPr>
              <a:buFont typeface="Arial" pitchFamily="34" charset="0"/>
              <a:buChar char="•"/>
            </a:pPr>
            <a:endParaRPr lang="en-US" sz="1200" dirty="0"/>
          </a:p>
          <a:p>
            <a:pPr>
              <a:buFont typeface="Arial" pitchFamily="34" charset="0"/>
              <a:buChar char="•"/>
            </a:pPr>
            <a:r>
              <a:rPr lang="en-US" sz="2000" dirty="0"/>
              <a:t> The smooth ER also contains many enzymes involved in the detoxifying of drugs. Liver cells often contain large amounts of smooth ER</a:t>
            </a:r>
            <a:endParaRPr lang="en-GB" sz="2000" dirty="0"/>
          </a:p>
        </p:txBody>
      </p:sp>
      <p:pic>
        <p:nvPicPr>
          <p:cNvPr id="5121" name="Picture 1"/>
          <p:cNvPicPr>
            <a:picLocks noGrp="1" noChangeAspect="1" noChangeArrowheads="1"/>
          </p:cNvPicPr>
          <p:nvPr>
            <p:ph idx="1"/>
          </p:nvPr>
        </p:nvPicPr>
        <p:blipFill>
          <a:blip r:embed="rId3" cstate="print"/>
          <a:srcRect/>
          <a:stretch>
            <a:fillRect/>
          </a:stretch>
        </p:blipFill>
        <p:spPr bwMode="auto">
          <a:xfrm>
            <a:off x="6945542" y="145239"/>
            <a:ext cx="2286000" cy="1676400"/>
          </a:xfrm>
          <a:prstGeom prst="rect">
            <a:avLst/>
          </a:prstGeom>
          <a:noFill/>
          <a:ln w="9525">
            <a:noFill/>
            <a:miter lim="800000"/>
            <a:headEnd/>
            <a:tailEnd/>
          </a:ln>
        </p:spPr>
      </p:pic>
    </p:spTree>
    <p:extLst>
      <p:ext uri="{BB962C8B-B14F-4D97-AF65-F5344CB8AC3E}">
        <p14:creationId xmlns:p14="http://schemas.microsoft.com/office/powerpoint/2010/main" val="3732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978" y="30678"/>
            <a:ext cx="3700024" cy="576064"/>
          </a:xfrm>
        </p:spPr>
        <p:txBody>
          <a:bodyPr>
            <a:noAutofit/>
          </a:bodyPr>
          <a:lstStyle/>
          <a:p>
            <a:r>
              <a:rPr lang="en-US" sz="3600" dirty="0"/>
              <a:t>Golgi Apparatus</a:t>
            </a:r>
            <a:endParaRPr lang="en-GB" sz="3600" dirty="0"/>
          </a:p>
        </p:txBody>
      </p:sp>
      <p:sp>
        <p:nvSpPr>
          <p:cNvPr id="4" name="Text Placeholder 3"/>
          <p:cNvSpPr>
            <a:spLocks noGrp="1"/>
          </p:cNvSpPr>
          <p:nvPr>
            <p:ph type="body" sz="half" idx="2"/>
          </p:nvPr>
        </p:nvSpPr>
        <p:spPr>
          <a:xfrm>
            <a:off x="1775534" y="620688"/>
            <a:ext cx="4896530" cy="6048672"/>
          </a:xfrm>
        </p:spPr>
        <p:txBody>
          <a:bodyPr>
            <a:normAutofit/>
          </a:bodyPr>
          <a:lstStyle/>
          <a:p>
            <a:pPr>
              <a:buFont typeface="Arial" pitchFamily="34" charset="0"/>
              <a:buChar char="•"/>
            </a:pPr>
            <a:r>
              <a:rPr lang="en-US" sz="2400" dirty="0"/>
              <a:t> Vesicles containing proteins bud off from the rough ER and are given “molecular address tags”</a:t>
            </a:r>
          </a:p>
          <a:p>
            <a:pPr>
              <a:buFont typeface="Arial" pitchFamily="34" charset="0"/>
              <a:buChar char="•"/>
            </a:pPr>
            <a:endParaRPr lang="en-US" sz="1400" dirty="0"/>
          </a:p>
          <a:p>
            <a:pPr>
              <a:buFont typeface="Arial" pitchFamily="34" charset="0"/>
              <a:buChar char="•"/>
            </a:pPr>
            <a:r>
              <a:rPr lang="en-US" sz="2400" dirty="0"/>
              <a:t> They are transported to the </a:t>
            </a:r>
            <a:r>
              <a:rPr lang="en-US" sz="2400" b="1" dirty="0"/>
              <a:t>Golgi apparatus </a:t>
            </a:r>
            <a:r>
              <a:rPr lang="en-US" sz="2400" dirty="0"/>
              <a:t>where they may be further modified</a:t>
            </a:r>
          </a:p>
          <a:p>
            <a:pPr>
              <a:buFont typeface="Arial" pitchFamily="34" charset="0"/>
              <a:buChar char="•"/>
            </a:pPr>
            <a:endParaRPr lang="en-US" sz="1400" dirty="0"/>
          </a:p>
          <a:p>
            <a:pPr>
              <a:buFont typeface="Arial" pitchFamily="34" charset="0"/>
              <a:buChar char="•"/>
            </a:pPr>
            <a:r>
              <a:rPr lang="en-US" sz="2400" dirty="0"/>
              <a:t> They are then stored or released outside the cell</a:t>
            </a:r>
          </a:p>
          <a:p>
            <a:pPr>
              <a:buFont typeface="Arial" pitchFamily="34" charset="0"/>
              <a:buChar char="•"/>
            </a:pPr>
            <a:endParaRPr lang="en-US" sz="1100" dirty="0"/>
          </a:p>
          <a:p>
            <a:pPr>
              <a:buFont typeface="Arial" pitchFamily="34" charset="0"/>
              <a:buChar char="•"/>
            </a:pPr>
            <a:endParaRPr lang="en-GB" sz="1800" b="1" dirty="0"/>
          </a:p>
        </p:txBody>
      </p:sp>
      <p:pic>
        <p:nvPicPr>
          <p:cNvPr id="4097" name="Picture 1"/>
          <p:cNvPicPr>
            <a:picLocks noGrp="1" noChangeAspect="1" noChangeArrowheads="1"/>
          </p:cNvPicPr>
          <p:nvPr>
            <p:ph idx="1"/>
          </p:nvPr>
        </p:nvPicPr>
        <p:blipFill>
          <a:blip r:embed="rId2" cstate="print"/>
          <a:srcRect/>
          <a:stretch>
            <a:fillRect/>
          </a:stretch>
        </p:blipFill>
        <p:spPr bwMode="auto">
          <a:xfrm>
            <a:off x="6816080" y="485550"/>
            <a:ext cx="4644992" cy="4028229"/>
          </a:xfrm>
          <a:prstGeom prst="rect">
            <a:avLst/>
          </a:prstGeom>
          <a:noFill/>
          <a:ln w="9525">
            <a:noFill/>
            <a:miter lim="800000"/>
            <a:headEnd/>
            <a:tailEnd/>
          </a:ln>
        </p:spPr>
      </p:pic>
      <p:sp>
        <p:nvSpPr>
          <p:cNvPr id="3" name="TextBox 2"/>
          <p:cNvSpPr txBox="1"/>
          <p:nvPr/>
        </p:nvSpPr>
        <p:spPr>
          <a:xfrm>
            <a:off x="1755808" y="4541671"/>
            <a:ext cx="10120544" cy="1692771"/>
          </a:xfrm>
          <a:prstGeom prst="rect">
            <a:avLst/>
          </a:prstGeom>
          <a:noFill/>
        </p:spPr>
        <p:txBody>
          <a:bodyPr wrap="square" rtlCol="0">
            <a:spAutoFit/>
          </a:bodyPr>
          <a:lstStyle/>
          <a:p>
            <a:pPr>
              <a:buFont typeface="Arial" pitchFamily="34" charset="0"/>
              <a:buChar char="•"/>
            </a:pPr>
            <a:r>
              <a:rPr lang="en-US" sz="2400" dirty="0"/>
              <a:t>This is the final step before the proteins are sent to their final destinations. They constitute the packaging and distribution </a:t>
            </a:r>
            <a:r>
              <a:rPr lang="en-US" sz="2400" dirty="0"/>
              <a:t>center </a:t>
            </a:r>
            <a:r>
              <a:rPr lang="en-US" sz="2400" dirty="0"/>
              <a:t>of the cell</a:t>
            </a:r>
          </a:p>
          <a:p>
            <a:pPr>
              <a:buFont typeface="Arial" pitchFamily="34" charset="0"/>
              <a:buChar char="•"/>
            </a:pPr>
            <a:endParaRPr lang="en-US" sz="1400" dirty="0"/>
          </a:p>
          <a:p>
            <a:pPr>
              <a:buFont typeface="Arial" pitchFamily="34" charset="0"/>
              <a:buChar char="•"/>
            </a:pPr>
            <a:r>
              <a:rPr lang="en-US" sz="2400" dirty="0"/>
              <a:t> Proteins leave the cell by </a:t>
            </a:r>
            <a:r>
              <a:rPr lang="en-US" sz="2400" b="1" dirty="0"/>
              <a:t>exocytosis</a:t>
            </a:r>
            <a:endParaRPr lang="en-GB" sz="2400" b="1" dirty="0"/>
          </a:p>
          <a:p>
            <a:endParaRPr lang="en-US" dirty="0"/>
          </a:p>
        </p:txBody>
      </p:sp>
    </p:spTree>
    <p:extLst>
      <p:ext uri="{BB962C8B-B14F-4D97-AF65-F5344CB8AC3E}">
        <p14:creationId xmlns:p14="http://schemas.microsoft.com/office/powerpoint/2010/main" val="207422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979448" y="948147"/>
            <a:ext cx="7141096" cy="5462104"/>
          </a:xfrm>
          <a:prstGeom prst="rect">
            <a:avLst/>
          </a:prstGeom>
          <a:noFill/>
          <a:ln w="9525">
            <a:noFill/>
            <a:miter lim="800000"/>
            <a:headEnd/>
            <a:tailEnd/>
          </a:ln>
        </p:spPr>
      </p:pic>
      <p:sp>
        <p:nvSpPr>
          <p:cNvPr id="2" name="Title 1"/>
          <p:cNvSpPr>
            <a:spLocks noGrp="1"/>
          </p:cNvSpPr>
          <p:nvPr>
            <p:ph type="title"/>
          </p:nvPr>
        </p:nvSpPr>
        <p:spPr>
          <a:xfrm>
            <a:off x="3696810" y="178694"/>
            <a:ext cx="8403454" cy="1325563"/>
          </a:xfrm>
        </p:spPr>
        <p:txBody>
          <a:bodyPr/>
          <a:lstStyle/>
          <a:p>
            <a:r>
              <a:rPr lang="en-US" dirty="0" smtClean="0"/>
              <a:t>The Cell as a Factory</a:t>
            </a:r>
            <a:endParaRPr lang="en-GB" dirty="0"/>
          </a:p>
        </p:txBody>
      </p:sp>
    </p:spTree>
    <p:extLst>
      <p:ext uri="{BB962C8B-B14F-4D97-AF65-F5344CB8AC3E}">
        <p14:creationId xmlns:p14="http://schemas.microsoft.com/office/powerpoint/2010/main" val="1450266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6456040" y="388937"/>
            <a:ext cx="5271362" cy="3744241"/>
          </a:xfrm>
          <a:prstGeom prst="rect">
            <a:avLst/>
          </a:prstGeom>
          <a:noFill/>
          <a:ln w="9525">
            <a:noFill/>
            <a:miter lim="800000"/>
            <a:headEnd/>
            <a:tailEnd/>
          </a:ln>
        </p:spPr>
      </p:pic>
      <p:sp>
        <p:nvSpPr>
          <p:cNvPr id="2" name="Title 1"/>
          <p:cNvSpPr>
            <a:spLocks noGrp="1"/>
          </p:cNvSpPr>
          <p:nvPr>
            <p:ph type="title"/>
          </p:nvPr>
        </p:nvSpPr>
        <p:spPr>
          <a:xfrm>
            <a:off x="3215680" y="2869"/>
            <a:ext cx="6984776" cy="792088"/>
          </a:xfrm>
        </p:spPr>
        <p:txBody>
          <a:bodyPr>
            <a:normAutofit/>
          </a:bodyPr>
          <a:lstStyle/>
          <a:p>
            <a:pPr algn="ctr"/>
            <a:r>
              <a:rPr lang="en-US" sz="3600" dirty="0"/>
              <a:t>Cellular</a:t>
            </a:r>
            <a:r>
              <a:rPr lang="en-US" dirty="0"/>
              <a:t> </a:t>
            </a:r>
            <a:r>
              <a:rPr lang="en-US" sz="3600" dirty="0"/>
              <a:t>Boundaries</a:t>
            </a:r>
            <a:endParaRPr lang="en-GB" dirty="0"/>
          </a:p>
        </p:txBody>
      </p:sp>
      <p:sp>
        <p:nvSpPr>
          <p:cNvPr id="5" name="Text Placeholder 4"/>
          <p:cNvSpPr>
            <a:spLocks noGrp="1"/>
          </p:cNvSpPr>
          <p:nvPr>
            <p:ph type="body" sz="half" idx="2"/>
          </p:nvPr>
        </p:nvSpPr>
        <p:spPr>
          <a:xfrm>
            <a:off x="1704513" y="836712"/>
            <a:ext cx="4519481" cy="5760640"/>
          </a:xfrm>
        </p:spPr>
        <p:txBody>
          <a:bodyPr>
            <a:normAutofit lnSpcReduction="10000"/>
          </a:bodyPr>
          <a:lstStyle/>
          <a:p>
            <a:pPr>
              <a:buFont typeface="Arial" pitchFamily="34" charset="0"/>
              <a:buChar char="•"/>
            </a:pPr>
            <a:r>
              <a:rPr lang="en-US" sz="2000" dirty="0"/>
              <a:t> </a:t>
            </a:r>
            <a:r>
              <a:rPr lang="en-US" sz="2400" dirty="0"/>
              <a:t>All cells are surrounded by a </a:t>
            </a:r>
            <a:r>
              <a:rPr lang="en-US" sz="2400" b="1" dirty="0"/>
              <a:t>cell membrane</a:t>
            </a:r>
          </a:p>
          <a:p>
            <a:endParaRPr lang="en-US" sz="900" dirty="0"/>
          </a:p>
          <a:p>
            <a:pPr>
              <a:buFont typeface="Arial" pitchFamily="34" charset="0"/>
              <a:buChar char="•"/>
            </a:pPr>
            <a:r>
              <a:rPr lang="en-US" sz="2400" dirty="0"/>
              <a:t>The cell membrane </a:t>
            </a:r>
            <a:r>
              <a:rPr lang="en-US" sz="2400" b="1" dirty="0"/>
              <a:t>protects</a:t>
            </a:r>
            <a:r>
              <a:rPr lang="en-US" sz="2400" dirty="0"/>
              <a:t> the cell and </a:t>
            </a:r>
            <a:r>
              <a:rPr lang="en-US" sz="2400" b="1" dirty="0"/>
              <a:t>controls what enters or leaves it</a:t>
            </a:r>
          </a:p>
          <a:p>
            <a:pPr>
              <a:buFont typeface="Arial" pitchFamily="34" charset="0"/>
              <a:buChar char="•"/>
            </a:pPr>
            <a:endParaRPr lang="en-US" sz="900" dirty="0"/>
          </a:p>
          <a:p>
            <a:pPr>
              <a:buFont typeface="Arial" pitchFamily="34" charset="0"/>
              <a:buChar char="•"/>
            </a:pPr>
            <a:r>
              <a:rPr lang="en-US" sz="2000" dirty="0"/>
              <a:t> </a:t>
            </a:r>
            <a:r>
              <a:rPr lang="en-US" sz="2400" dirty="0"/>
              <a:t>The structure of the cell membrane is called the </a:t>
            </a:r>
            <a:r>
              <a:rPr lang="en-US" sz="2400" b="1" dirty="0"/>
              <a:t>fluid mosaic model</a:t>
            </a:r>
          </a:p>
          <a:p>
            <a:pPr>
              <a:buFont typeface="Arial" pitchFamily="34" charset="0"/>
              <a:buChar char="•"/>
            </a:pPr>
            <a:endParaRPr lang="en-US" sz="900" dirty="0"/>
          </a:p>
          <a:p>
            <a:pPr>
              <a:buFont typeface="Arial" pitchFamily="34" charset="0"/>
              <a:buChar char="•"/>
            </a:pPr>
            <a:r>
              <a:rPr lang="en-US" sz="2000" dirty="0"/>
              <a:t> </a:t>
            </a:r>
            <a:r>
              <a:rPr lang="en-US" sz="2400" dirty="0"/>
              <a:t>The cell membrane is made from a </a:t>
            </a:r>
            <a:r>
              <a:rPr lang="en-US" sz="2400" b="1" dirty="0"/>
              <a:t>lipid </a:t>
            </a:r>
            <a:r>
              <a:rPr lang="en-US" sz="2400" b="1" dirty="0" err="1"/>
              <a:t>bilayer</a:t>
            </a:r>
            <a:r>
              <a:rPr lang="en-US" sz="2400" b="1" dirty="0"/>
              <a:t> </a:t>
            </a:r>
            <a:r>
              <a:rPr lang="en-US" sz="2400" dirty="0"/>
              <a:t>– a double layered sheet </a:t>
            </a:r>
          </a:p>
          <a:p>
            <a:pPr>
              <a:buFont typeface="Arial" pitchFamily="34" charset="0"/>
              <a:buChar char="•"/>
            </a:pPr>
            <a:endParaRPr lang="en-US" sz="900" dirty="0"/>
          </a:p>
          <a:p>
            <a:pPr>
              <a:buFont typeface="Arial" pitchFamily="34" charset="0"/>
              <a:buChar char="•"/>
            </a:pPr>
            <a:r>
              <a:rPr lang="en-US" sz="2000" dirty="0"/>
              <a:t> </a:t>
            </a:r>
            <a:r>
              <a:rPr lang="en-US" sz="2400" dirty="0"/>
              <a:t>It is said to be </a:t>
            </a:r>
            <a:r>
              <a:rPr lang="en-US" sz="2400" b="1" dirty="0"/>
              <a:t>selectively permeable</a:t>
            </a:r>
          </a:p>
          <a:p>
            <a:pPr>
              <a:buFont typeface="Arial" pitchFamily="34" charset="0"/>
              <a:buChar char="•"/>
            </a:pPr>
            <a:endParaRPr lang="en-US" sz="1800"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GB" dirty="0"/>
          </a:p>
        </p:txBody>
      </p:sp>
      <p:sp>
        <p:nvSpPr>
          <p:cNvPr id="6" name="TextBox 5"/>
          <p:cNvSpPr txBox="1"/>
          <p:nvPr/>
        </p:nvSpPr>
        <p:spPr>
          <a:xfrm>
            <a:off x="6384031" y="4149081"/>
            <a:ext cx="5467657" cy="2123658"/>
          </a:xfrm>
          <a:prstGeom prst="rect">
            <a:avLst/>
          </a:prstGeom>
          <a:noFill/>
        </p:spPr>
        <p:txBody>
          <a:bodyPr wrap="square" rtlCol="0">
            <a:spAutoFit/>
          </a:bodyPr>
          <a:lstStyle/>
          <a:p>
            <a:pPr>
              <a:buFont typeface="Arial" pitchFamily="34" charset="0"/>
              <a:buChar char="•"/>
            </a:pPr>
            <a:r>
              <a:rPr lang="en-US" dirty="0"/>
              <a:t> </a:t>
            </a:r>
            <a:r>
              <a:rPr lang="en-US" sz="2400" dirty="0"/>
              <a:t>The membrane is made from </a:t>
            </a:r>
            <a:r>
              <a:rPr lang="en-US" sz="2400" b="1" dirty="0"/>
              <a:t>phospholipids</a:t>
            </a:r>
            <a:r>
              <a:rPr lang="en-US" sz="2400" dirty="0"/>
              <a:t> but has many </a:t>
            </a:r>
            <a:r>
              <a:rPr lang="en-US" sz="2400" b="1" dirty="0"/>
              <a:t>proteins</a:t>
            </a:r>
            <a:r>
              <a:rPr lang="en-US" sz="2400" dirty="0"/>
              <a:t> embedded in it. </a:t>
            </a:r>
          </a:p>
          <a:p>
            <a:pPr>
              <a:buFont typeface="Arial" pitchFamily="34" charset="0"/>
              <a:buChar char="•"/>
            </a:pPr>
            <a:endParaRPr lang="en-US" sz="1200" dirty="0"/>
          </a:p>
          <a:p>
            <a:pPr>
              <a:buFont typeface="Arial" pitchFamily="34" charset="0"/>
              <a:buChar char="•"/>
            </a:pPr>
            <a:r>
              <a:rPr lang="en-US" sz="2400" dirty="0"/>
              <a:t> Plant cells and some bacteria also have a </a:t>
            </a:r>
            <a:r>
              <a:rPr lang="en-US" sz="2400" b="1" dirty="0"/>
              <a:t>cell wall</a:t>
            </a:r>
          </a:p>
        </p:txBody>
      </p:sp>
    </p:spTree>
    <p:extLst>
      <p:ext uri="{BB962C8B-B14F-4D97-AF65-F5344CB8AC3E}">
        <p14:creationId xmlns:p14="http://schemas.microsoft.com/office/powerpoint/2010/main" val="267640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15680" y="260648"/>
            <a:ext cx="6264696" cy="1008112"/>
          </a:xfrm>
        </p:spPr>
        <p:txBody>
          <a:bodyPr>
            <a:noAutofit/>
          </a:bodyPr>
          <a:lstStyle/>
          <a:p>
            <a:r>
              <a:rPr lang="en-US" sz="2800" dirty="0"/>
              <a:t>		</a:t>
            </a:r>
            <a:r>
              <a:rPr lang="en-US" dirty="0"/>
              <a:t>Fluid Mosaic Model</a:t>
            </a:r>
            <a:br>
              <a:rPr lang="en-US" dirty="0"/>
            </a:br>
            <a:endParaRPr lang="en-GB" sz="2800" dirty="0"/>
          </a:p>
        </p:txBody>
      </p:sp>
      <p:sp>
        <p:nvSpPr>
          <p:cNvPr id="7" name="Text Placeholder 6"/>
          <p:cNvSpPr>
            <a:spLocks noGrp="1"/>
          </p:cNvSpPr>
          <p:nvPr>
            <p:ph type="body" sz="half" idx="2"/>
          </p:nvPr>
        </p:nvSpPr>
        <p:spPr>
          <a:xfrm>
            <a:off x="1748901" y="908720"/>
            <a:ext cx="4403085" cy="5544616"/>
          </a:xfrm>
        </p:spPr>
        <p:txBody>
          <a:bodyPr>
            <a:normAutofit/>
          </a:bodyPr>
          <a:lstStyle/>
          <a:p>
            <a:r>
              <a:rPr lang="en-US" sz="2000" b="1" dirty="0"/>
              <a:t>Mosaic</a:t>
            </a:r>
            <a:r>
              <a:rPr lang="en-US" sz="2000" dirty="0"/>
              <a:t> - made up of a number of different things</a:t>
            </a:r>
          </a:p>
          <a:p>
            <a:endParaRPr lang="en-US" sz="1800" dirty="0"/>
          </a:p>
          <a:p>
            <a:r>
              <a:rPr lang="en-US" sz="2000" b="1" dirty="0"/>
              <a:t>Fluid</a:t>
            </a:r>
            <a:r>
              <a:rPr lang="en-US" sz="2000" dirty="0"/>
              <a:t> – all of the components are moving</a:t>
            </a:r>
          </a:p>
          <a:p>
            <a:endParaRPr lang="en-US" sz="1800" dirty="0"/>
          </a:p>
          <a:p>
            <a:r>
              <a:rPr lang="en-US" sz="2000" dirty="0"/>
              <a:t>Although we always look at static diagrams of cell membranes they are always a </a:t>
            </a:r>
            <a:r>
              <a:rPr lang="en-US" sz="2000" b="1" dirty="0"/>
              <a:t>dynamic moving structure</a:t>
            </a:r>
            <a:r>
              <a:rPr lang="en-US" sz="2000" dirty="0"/>
              <a:t>. If they weren't nothing would be able to pass through</a:t>
            </a:r>
          </a:p>
          <a:p>
            <a:endParaRPr lang="en-US" sz="1100" dirty="0"/>
          </a:p>
          <a:p>
            <a:r>
              <a:rPr lang="en-US" sz="2000" b="1" dirty="0"/>
              <a:t>Cholesterol</a:t>
            </a:r>
            <a:r>
              <a:rPr lang="en-US" sz="2000" dirty="0"/>
              <a:t> plays an important part in keeping a cell membrane together</a:t>
            </a:r>
            <a:endParaRPr lang="en-GB"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515225" y="985660"/>
            <a:ext cx="5427693" cy="4820335"/>
          </a:xfrm>
          <a:prstGeom prst="rect">
            <a:avLst/>
          </a:prstGeom>
          <a:noFill/>
          <a:ln w="9525">
            <a:noFill/>
            <a:miter lim="800000"/>
            <a:headEnd/>
            <a:tailEnd/>
          </a:ln>
        </p:spPr>
      </p:pic>
    </p:spTree>
    <p:extLst>
      <p:ext uri="{BB962C8B-B14F-4D97-AF65-F5344CB8AC3E}">
        <p14:creationId xmlns:p14="http://schemas.microsoft.com/office/powerpoint/2010/main" val="3611816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07837" y="188640"/>
            <a:ext cx="5885895" cy="6264696"/>
          </a:xfrm>
        </p:spPr>
        <p:txBody>
          <a:bodyPr>
            <a:noAutofit/>
          </a:bodyPr>
          <a:lstStyle/>
          <a:p>
            <a:pPr>
              <a:buFont typeface="Arial" pitchFamily="34" charset="0"/>
              <a:buChar char="•"/>
            </a:pPr>
            <a:r>
              <a:rPr lang="en-US" sz="2400" dirty="0"/>
              <a:t>All living things have cell membranes</a:t>
            </a:r>
          </a:p>
          <a:p>
            <a:pPr>
              <a:buFont typeface="Arial" pitchFamily="34" charset="0"/>
              <a:buChar char="•"/>
            </a:pPr>
            <a:endParaRPr lang="en-US" sz="800" dirty="0"/>
          </a:p>
          <a:p>
            <a:pPr>
              <a:buFont typeface="Arial" pitchFamily="34" charset="0"/>
              <a:buChar char="•"/>
            </a:pPr>
            <a:r>
              <a:rPr lang="en-US" sz="2400" dirty="0"/>
              <a:t> </a:t>
            </a:r>
            <a:r>
              <a:rPr lang="en-US" sz="2400" b="1" dirty="0"/>
              <a:t>Phospholipids</a:t>
            </a:r>
            <a:r>
              <a:rPr lang="en-US" sz="2400" dirty="0"/>
              <a:t> are said to be </a:t>
            </a:r>
            <a:r>
              <a:rPr lang="en-US" sz="2400" dirty="0" err="1"/>
              <a:t>amphipathic</a:t>
            </a:r>
            <a:r>
              <a:rPr lang="en-US" sz="2400" dirty="0"/>
              <a:t>. This means that they have a part that is </a:t>
            </a:r>
            <a:r>
              <a:rPr lang="en-US" sz="2400" b="1" dirty="0"/>
              <a:t>hydrophilic</a:t>
            </a:r>
            <a:r>
              <a:rPr lang="en-US" sz="2400" dirty="0"/>
              <a:t> (water loving and a part that is </a:t>
            </a:r>
            <a:r>
              <a:rPr lang="en-US" sz="2400" b="1" dirty="0"/>
              <a:t>hydrophobic</a:t>
            </a:r>
            <a:r>
              <a:rPr lang="en-US" sz="2400" dirty="0"/>
              <a:t> (water hating)</a:t>
            </a:r>
          </a:p>
          <a:p>
            <a:pPr>
              <a:buFont typeface="Arial" pitchFamily="34" charset="0"/>
              <a:buChar char="•"/>
            </a:pPr>
            <a:endParaRPr lang="en-US" sz="800" dirty="0"/>
          </a:p>
          <a:p>
            <a:pPr>
              <a:buFont typeface="Arial" pitchFamily="34" charset="0"/>
              <a:buChar char="•"/>
            </a:pPr>
            <a:r>
              <a:rPr lang="en-US" sz="2400" dirty="0"/>
              <a:t> These qualities are created by the head being </a:t>
            </a:r>
            <a:r>
              <a:rPr lang="en-US" sz="2400" b="1" dirty="0"/>
              <a:t>polar</a:t>
            </a:r>
            <a:r>
              <a:rPr lang="en-US" sz="2400" dirty="0"/>
              <a:t> and the tail being </a:t>
            </a:r>
            <a:r>
              <a:rPr lang="en-US" sz="2400" b="1" dirty="0"/>
              <a:t>non-polar</a:t>
            </a:r>
          </a:p>
          <a:p>
            <a:pPr>
              <a:buFont typeface="Arial" pitchFamily="34" charset="0"/>
              <a:buChar char="•"/>
            </a:pPr>
            <a:endParaRPr lang="en-US" sz="800" dirty="0"/>
          </a:p>
          <a:p>
            <a:pPr>
              <a:buFont typeface="Arial" pitchFamily="34" charset="0"/>
              <a:buChar char="•"/>
            </a:pPr>
            <a:r>
              <a:rPr lang="en-US" sz="2400" dirty="0"/>
              <a:t> This means that charged particles (such as water) cannot  easily pass through the membrane. The double layer creates a “no-fly zone” in the centre of the membrane</a:t>
            </a:r>
          </a:p>
          <a:p>
            <a:pPr>
              <a:buFont typeface="Arial" pitchFamily="34" charset="0"/>
              <a:buChar char="•"/>
            </a:pPr>
            <a:endParaRPr lang="en-US" sz="800" dirty="0"/>
          </a:p>
          <a:p>
            <a:pPr>
              <a:buFont typeface="Arial" pitchFamily="34" charset="0"/>
              <a:buChar char="•"/>
            </a:pPr>
            <a:r>
              <a:rPr lang="en-US" sz="2400" dirty="0"/>
              <a:t> The proteins that are embedded in the membrane allow the cell to </a:t>
            </a:r>
            <a:r>
              <a:rPr lang="en-US" sz="2400" b="1" dirty="0"/>
              <a:t>selectively</a:t>
            </a:r>
            <a:r>
              <a:rPr lang="en-US" sz="2400" dirty="0"/>
              <a:t> control many of the larger molecules that go in and out of the cell</a:t>
            </a:r>
            <a:endParaRPr lang="en-GB" sz="24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07330" y="188640"/>
            <a:ext cx="3683000" cy="279838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007330" y="3320987"/>
            <a:ext cx="3683000" cy="3298295"/>
          </a:xfrm>
          <a:prstGeom prst="rect">
            <a:avLst/>
          </a:prstGeom>
          <a:noFill/>
          <a:ln w="9525">
            <a:noFill/>
            <a:miter lim="800000"/>
            <a:headEnd/>
            <a:tailEnd/>
          </a:ln>
        </p:spPr>
      </p:pic>
    </p:spTree>
    <p:extLst>
      <p:ext uri="{BB962C8B-B14F-4D97-AF65-F5344CB8AC3E}">
        <p14:creationId xmlns:p14="http://schemas.microsoft.com/office/powerpoint/2010/main" val="129886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991" y="156325"/>
            <a:ext cx="5939161" cy="576064"/>
          </a:xfrm>
        </p:spPr>
        <p:txBody>
          <a:bodyPr>
            <a:normAutofit/>
          </a:bodyPr>
          <a:lstStyle/>
          <a:p>
            <a:pPr algn="ctr"/>
            <a:r>
              <a:rPr lang="en-US" dirty="0" smtClean="0"/>
              <a:t>Protein Channels and pumps</a:t>
            </a:r>
            <a:endParaRPr lang="en-GB" dirty="0"/>
          </a:p>
        </p:txBody>
      </p:sp>
      <p:sp>
        <p:nvSpPr>
          <p:cNvPr id="4" name="Text Placeholder 3"/>
          <p:cNvSpPr>
            <a:spLocks noGrp="1"/>
          </p:cNvSpPr>
          <p:nvPr>
            <p:ph type="body" sz="half" idx="2"/>
          </p:nvPr>
        </p:nvSpPr>
        <p:spPr>
          <a:xfrm>
            <a:off x="1704513" y="980729"/>
            <a:ext cx="4519481" cy="5195119"/>
          </a:xfrm>
        </p:spPr>
        <p:txBody>
          <a:bodyPr>
            <a:noAutofit/>
          </a:bodyPr>
          <a:lstStyle/>
          <a:p>
            <a:pPr>
              <a:buFont typeface="Arial" pitchFamily="34" charset="0"/>
              <a:buChar char="•"/>
            </a:pPr>
            <a:r>
              <a:rPr lang="en-US" sz="2400" dirty="0"/>
              <a:t> Substances that are too big or carry too much of a charge must pass through a </a:t>
            </a:r>
            <a:r>
              <a:rPr lang="en-US" sz="2400" b="1" dirty="0"/>
              <a:t>protein channel</a:t>
            </a:r>
          </a:p>
          <a:p>
            <a:pPr>
              <a:buFont typeface="Arial" pitchFamily="34" charset="0"/>
              <a:buChar char="•"/>
            </a:pPr>
            <a:endParaRPr lang="en-US" sz="1200" dirty="0"/>
          </a:p>
          <a:p>
            <a:pPr>
              <a:buFont typeface="Arial" pitchFamily="34" charset="0"/>
              <a:buChar char="•"/>
            </a:pPr>
            <a:r>
              <a:rPr lang="en-US" sz="2400" dirty="0"/>
              <a:t> Other substances that are vital to cell function will be </a:t>
            </a:r>
            <a:r>
              <a:rPr lang="en-US" sz="2400" b="1" dirty="0"/>
              <a:t>actively transported </a:t>
            </a:r>
            <a:r>
              <a:rPr lang="en-US" sz="2400" dirty="0"/>
              <a:t>into the cell via a protein pump</a:t>
            </a:r>
          </a:p>
          <a:p>
            <a:pPr>
              <a:buFont typeface="Arial" pitchFamily="34" charset="0"/>
              <a:buChar char="•"/>
            </a:pPr>
            <a:endParaRPr lang="en-US" sz="1200" dirty="0"/>
          </a:p>
          <a:p>
            <a:pPr>
              <a:buFont typeface="Arial" pitchFamily="34" charset="0"/>
              <a:buChar char="•"/>
            </a:pPr>
            <a:r>
              <a:rPr lang="en-US" sz="2400" dirty="0"/>
              <a:t> Active transport involves the use of </a:t>
            </a:r>
            <a:r>
              <a:rPr lang="en-US" sz="2400" b="1" dirty="0"/>
              <a:t>ATP</a:t>
            </a:r>
            <a:r>
              <a:rPr lang="en-US" sz="2400" dirty="0"/>
              <a:t> to physically move substances into or out of a cell that otherwise would not enter a cell due to a lack of a </a:t>
            </a:r>
            <a:r>
              <a:rPr lang="en-US" sz="2400" b="1" dirty="0"/>
              <a:t>concentration gradient.</a:t>
            </a:r>
          </a:p>
          <a:p>
            <a:pPr>
              <a:buFont typeface="Arial" pitchFamily="34" charset="0"/>
              <a:buChar char="•"/>
            </a:pP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038024" y="350411"/>
            <a:ext cx="4085696" cy="241054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038024" y="2879569"/>
            <a:ext cx="4270074" cy="1944216"/>
          </a:xfrm>
          <a:prstGeom prst="rect">
            <a:avLst/>
          </a:prstGeom>
          <a:noFill/>
          <a:ln w="9525">
            <a:noFill/>
            <a:miter lim="800000"/>
            <a:headEnd/>
            <a:tailEnd/>
          </a:ln>
        </p:spPr>
      </p:pic>
      <p:sp>
        <p:nvSpPr>
          <p:cNvPr id="6" name="TextBox 5"/>
          <p:cNvSpPr txBox="1"/>
          <p:nvPr/>
        </p:nvSpPr>
        <p:spPr>
          <a:xfrm>
            <a:off x="6312023" y="5085185"/>
            <a:ext cx="5717219" cy="1569660"/>
          </a:xfrm>
          <a:prstGeom prst="rect">
            <a:avLst/>
          </a:prstGeom>
          <a:noFill/>
        </p:spPr>
        <p:txBody>
          <a:bodyPr wrap="square" rtlCol="0">
            <a:spAutoFit/>
          </a:bodyPr>
          <a:lstStyle/>
          <a:p>
            <a:pPr>
              <a:buFont typeface="Arial" pitchFamily="34" charset="0"/>
              <a:buChar char="•"/>
            </a:pPr>
            <a:r>
              <a:rPr lang="en-US" sz="2000" dirty="0"/>
              <a:t> </a:t>
            </a:r>
            <a:r>
              <a:rPr lang="en-US" sz="2400" dirty="0"/>
              <a:t>Other types of proteins embedded in the  cell membrane include </a:t>
            </a:r>
            <a:r>
              <a:rPr lang="en-US" sz="2400" b="1" dirty="0" err="1"/>
              <a:t>glycoproteins</a:t>
            </a:r>
            <a:r>
              <a:rPr lang="en-US" sz="2400" dirty="0"/>
              <a:t>. These play a very important role in the immune system</a:t>
            </a:r>
            <a:endParaRPr lang="en-GB" sz="2800" dirty="0"/>
          </a:p>
        </p:txBody>
      </p:sp>
    </p:spTree>
    <p:extLst>
      <p:ext uri="{BB962C8B-B14F-4D97-AF65-F5344CB8AC3E}">
        <p14:creationId xmlns:p14="http://schemas.microsoft.com/office/powerpoint/2010/main" val="168087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526" y="188640"/>
            <a:ext cx="3008313" cy="576064"/>
          </a:xfrm>
        </p:spPr>
        <p:txBody>
          <a:bodyPr>
            <a:normAutofit/>
          </a:bodyPr>
          <a:lstStyle/>
          <a:p>
            <a:pPr algn="ctr"/>
            <a:r>
              <a:rPr lang="en-US" sz="2800" dirty="0"/>
              <a:t>Cell Walls</a:t>
            </a:r>
            <a:endParaRPr lang="en-GB" sz="2800" dirty="0"/>
          </a:p>
        </p:txBody>
      </p:sp>
      <p:sp>
        <p:nvSpPr>
          <p:cNvPr id="4" name="Text Placeholder 3"/>
          <p:cNvSpPr>
            <a:spLocks noGrp="1"/>
          </p:cNvSpPr>
          <p:nvPr>
            <p:ph type="body" sz="half" idx="2"/>
          </p:nvPr>
        </p:nvSpPr>
        <p:spPr>
          <a:xfrm>
            <a:off x="1828801" y="980728"/>
            <a:ext cx="4395194" cy="5472608"/>
          </a:xfrm>
        </p:spPr>
        <p:txBody>
          <a:bodyPr>
            <a:normAutofit lnSpcReduction="10000"/>
          </a:bodyPr>
          <a:lstStyle/>
          <a:p>
            <a:pPr>
              <a:buFont typeface="Arial" pitchFamily="34" charset="0"/>
              <a:buChar char="•"/>
            </a:pPr>
            <a:r>
              <a:rPr lang="en-US" sz="2000" dirty="0"/>
              <a:t> </a:t>
            </a:r>
            <a:r>
              <a:rPr lang="en-US" sz="2400" b="1" dirty="0"/>
              <a:t>Plants</a:t>
            </a:r>
            <a:r>
              <a:rPr lang="en-US" sz="2400" dirty="0"/>
              <a:t> and some </a:t>
            </a:r>
            <a:r>
              <a:rPr lang="en-US" sz="2400" b="1" dirty="0"/>
              <a:t>bacteria</a:t>
            </a:r>
            <a:r>
              <a:rPr lang="en-US" sz="2400" dirty="0"/>
              <a:t> have a </a:t>
            </a:r>
            <a:r>
              <a:rPr lang="en-US" sz="2400" b="1" dirty="0"/>
              <a:t>cell wall </a:t>
            </a:r>
            <a:r>
              <a:rPr lang="en-US" sz="2400" dirty="0"/>
              <a:t>but animals do not</a:t>
            </a:r>
          </a:p>
          <a:p>
            <a:pPr>
              <a:buFont typeface="Arial" pitchFamily="34" charset="0"/>
              <a:buChar char="•"/>
            </a:pPr>
            <a:endParaRPr lang="en-US" sz="1200" dirty="0"/>
          </a:p>
          <a:p>
            <a:pPr>
              <a:buFont typeface="Arial" pitchFamily="34" charset="0"/>
              <a:buChar char="•"/>
            </a:pPr>
            <a:r>
              <a:rPr lang="en-US" sz="2400" dirty="0"/>
              <a:t> They serve to </a:t>
            </a:r>
            <a:r>
              <a:rPr lang="en-US" sz="2400" b="1" dirty="0"/>
              <a:t>support, shape and protect</a:t>
            </a:r>
            <a:r>
              <a:rPr lang="en-US" sz="2400" dirty="0"/>
              <a:t> the cell</a:t>
            </a:r>
          </a:p>
          <a:p>
            <a:pPr>
              <a:buFont typeface="Arial" pitchFamily="34" charset="0"/>
              <a:buChar char="•"/>
            </a:pPr>
            <a:endParaRPr lang="en-US" sz="1200" dirty="0"/>
          </a:p>
          <a:p>
            <a:pPr>
              <a:buFont typeface="Arial" pitchFamily="34" charset="0"/>
              <a:buChar char="•"/>
            </a:pPr>
            <a:r>
              <a:rPr lang="en-US" sz="2400" dirty="0"/>
              <a:t> They are located </a:t>
            </a:r>
            <a:r>
              <a:rPr lang="en-US" sz="2400" b="1" dirty="0"/>
              <a:t>outside</a:t>
            </a:r>
            <a:r>
              <a:rPr lang="en-US" sz="2400" dirty="0"/>
              <a:t> the membrane but are porous enough to allow  most substances through</a:t>
            </a:r>
          </a:p>
          <a:p>
            <a:pPr>
              <a:buFont typeface="Arial" pitchFamily="34" charset="0"/>
              <a:buChar char="•"/>
            </a:pPr>
            <a:endParaRPr lang="en-US" sz="1200" dirty="0"/>
          </a:p>
          <a:p>
            <a:pPr>
              <a:buFont typeface="Arial" pitchFamily="34" charset="0"/>
              <a:buChar char="•"/>
            </a:pPr>
            <a:r>
              <a:rPr lang="en-US" sz="2400" dirty="0"/>
              <a:t> In plants the cell wall also allows the plant to store more water without </a:t>
            </a:r>
            <a:r>
              <a:rPr lang="en-US" sz="2400" b="1" dirty="0" err="1"/>
              <a:t>lysing</a:t>
            </a:r>
            <a:r>
              <a:rPr lang="en-US" sz="2400" dirty="0"/>
              <a:t> (bursting). This adds to the stiffness and rigidity of stems</a:t>
            </a:r>
          </a:p>
          <a:p>
            <a:pPr>
              <a:buFont typeface="Arial" pitchFamily="34" charset="0"/>
              <a:buChar char="•"/>
            </a:pPr>
            <a:endParaRPr lang="en-US" dirty="0" smtClean="0"/>
          </a:p>
          <a:p>
            <a:pPr>
              <a:buFont typeface="Arial" pitchFamily="34" charset="0"/>
              <a:buChar char="•"/>
            </a:pP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456040" y="476672"/>
            <a:ext cx="5114774" cy="3598178"/>
          </a:xfrm>
          <a:prstGeom prst="rect">
            <a:avLst/>
          </a:prstGeom>
          <a:noFill/>
          <a:ln w="9525">
            <a:noFill/>
            <a:miter lim="800000"/>
            <a:headEnd/>
            <a:tailEnd/>
          </a:ln>
        </p:spPr>
      </p:pic>
      <p:sp>
        <p:nvSpPr>
          <p:cNvPr id="7" name="TextBox 6"/>
          <p:cNvSpPr txBox="1"/>
          <p:nvPr/>
        </p:nvSpPr>
        <p:spPr>
          <a:xfrm>
            <a:off x="6456040" y="4329678"/>
            <a:ext cx="5464697" cy="2123658"/>
          </a:xfrm>
          <a:prstGeom prst="rect">
            <a:avLst/>
          </a:prstGeom>
          <a:noFill/>
        </p:spPr>
        <p:txBody>
          <a:bodyPr wrap="square" rtlCol="0">
            <a:spAutoFit/>
          </a:bodyPr>
          <a:lstStyle/>
          <a:p>
            <a:pPr>
              <a:buFont typeface="Arial" pitchFamily="34" charset="0"/>
              <a:buChar char="•"/>
            </a:pPr>
            <a:r>
              <a:rPr lang="en-US" sz="2400" dirty="0"/>
              <a:t>Cell walls are made from </a:t>
            </a:r>
            <a:r>
              <a:rPr lang="en-US" sz="2400" b="1" dirty="0"/>
              <a:t>cellulose</a:t>
            </a:r>
            <a:r>
              <a:rPr lang="en-US" sz="2400" dirty="0"/>
              <a:t> which is indigestible for humans</a:t>
            </a:r>
          </a:p>
          <a:p>
            <a:pPr>
              <a:buFont typeface="Arial" pitchFamily="34" charset="0"/>
              <a:buChar char="•"/>
            </a:pPr>
            <a:endParaRPr lang="en-US" sz="1200" dirty="0"/>
          </a:p>
          <a:p>
            <a:pPr>
              <a:buFont typeface="Arial" pitchFamily="34" charset="0"/>
              <a:buChar char="•"/>
            </a:pPr>
            <a:r>
              <a:rPr lang="en-US" sz="2000" dirty="0"/>
              <a:t> </a:t>
            </a:r>
            <a:r>
              <a:rPr lang="en-US" sz="2400" dirty="0"/>
              <a:t>Some animals have symbiotic relationships with bacteria that will allow them to digest cellulose</a:t>
            </a:r>
            <a:endParaRPr lang="en-GB" sz="2400" dirty="0"/>
          </a:p>
        </p:txBody>
      </p:sp>
    </p:spTree>
    <p:extLst>
      <p:ext uri="{BB962C8B-B14F-4D97-AF65-F5344CB8AC3E}">
        <p14:creationId xmlns:p14="http://schemas.microsoft.com/office/powerpoint/2010/main" val="2565212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908" y="267470"/>
            <a:ext cx="5056574" cy="1325563"/>
          </a:xfrm>
        </p:spPr>
        <p:txBody>
          <a:bodyPr/>
          <a:lstStyle/>
          <a:p>
            <a:r>
              <a:rPr lang="en-US" dirty="0" smtClean="0"/>
              <a:t>Cell Organization</a:t>
            </a:r>
            <a:endParaRPr lang="en-GB" dirty="0"/>
          </a:p>
        </p:txBody>
      </p:sp>
      <p:sp>
        <p:nvSpPr>
          <p:cNvPr id="3" name="Content Placeholder 2"/>
          <p:cNvSpPr>
            <a:spLocks noGrp="1"/>
          </p:cNvSpPr>
          <p:nvPr>
            <p:ph idx="1"/>
          </p:nvPr>
        </p:nvSpPr>
        <p:spPr>
          <a:xfrm>
            <a:off x="1676400" y="1807870"/>
            <a:ext cx="10515600" cy="4351338"/>
          </a:xfrm>
        </p:spPr>
        <p:txBody>
          <a:bodyPr>
            <a:normAutofit/>
          </a:bodyPr>
          <a:lstStyle/>
          <a:p>
            <a:r>
              <a:rPr lang="en-US" dirty="0" smtClean="0"/>
              <a:t>In this section we will primarily be discussing eukaryotic cells</a:t>
            </a:r>
          </a:p>
          <a:p>
            <a:endParaRPr lang="en-US" dirty="0" smtClean="0"/>
          </a:p>
          <a:p>
            <a:r>
              <a:rPr lang="en-US" dirty="0" smtClean="0"/>
              <a:t>Although eukaryotic cells may appear very complex and chaotic they are in fact extremely organized and structured</a:t>
            </a:r>
          </a:p>
          <a:p>
            <a:pPr>
              <a:buNone/>
            </a:pPr>
            <a:endParaRPr lang="en-US" dirty="0" smtClean="0"/>
          </a:p>
        </p:txBody>
      </p:sp>
    </p:spTree>
    <p:extLst>
      <p:ext uri="{BB962C8B-B14F-4D97-AF65-F5344CB8AC3E}">
        <p14:creationId xmlns:p14="http://schemas.microsoft.com/office/powerpoint/2010/main" val="242599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1469</Words>
  <Application>Microsoft Office PowerPoint</Application>
  <PresentationFormat>Widescreen</PresentationFormat>
  <Paragraphs>173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Cell Structure</vt:lpstr>
      <vt:lpstr>The Cell as a Factory</vt:lpstr>
      <vt:lpstr>The Cell as a Factory</vt:lpstr>
      <vt:lpstr>Cellular Boundaries</vt:lpstr>
      <vt:lpstr>  Fluid Mosaic Model </vt:lpstr>
      <vt:lpstr>PowerPoint Presentation</vt:lpstr>
      <vt:lpstr>Protein Channels and pumps</vt:lpstr>
      <vt:lpstr>Cell Walls</vt:lpstr>
      <vt:lpstr>Cell Organization</vt:lpstr>
      <vt:lpstr>Aqueous Nature of Organisms</vt:lpstr>
      <vt:lpstr>Organelles</vt:lpstr>
      <vt:lpstr>Nucleus </vt:lpstr>
      <vt:lpstr>Storage, Clean up, and Support</vt:lpstr>
      <vt:lpstr>Vacuoles and Vesicles</vt:lpstr>
      <vt:lpstr>lysosomes</vt:lpstr>
      <vt:lpstr>The Cytoskeleton</vt:lpstr>
      <vt:lpstr>The Cell as a Factory</vt:lpstr>
      <vt:lpstr>Mitochondria</vt:lpstr>
      <vt:lpstr>Chloroplasts</vt:lpstr>
      <vt:lpstr>Ribosomes</vt:lpstr>
      <vt:lpstr>Endoplasmic Reticulum (ER)</vt:lpstr>
      <vt:lpstr>Golgi Apparatus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Andrew McLean</dc:creator>
  <cp:lastModifiedBy>Andrew McLean</cp:lastModifiedBy>
  <cp:revision>2</cp:revision>
  <dcterms:created xsi:type="dcterms:W3CDTF">2014-06-03T12:47:33Z</dcterms:created>
  <dcterms:modified xsi:type="dcterms:W3CDTF">2014-06-03T12:54:10Z</dcterms:modified>
</cp:coreProperties>
</file>