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3" r:id="rId6"/>
    <p:sldId id="259" r:id="rId7"/>
    <p:sldId id="261" r:id="rId8"/>
    <p:sldId id="260" r:id="rId9"/>
    <p:sldId id="262" r:id="rId10"/>
    <p:sldId id="264" r:id="rId11"/>
    <p:sldId id="271" r:id="rId12"/>
    <p:sldId id="265" r:id="rId13"/>
    <p:sldId id="266" r:id="rId14"/>
    <p:sldId id="267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727280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72728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4406900"/>
            <a:ext cx="7200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79" y="2906713"/>
            <a:ext cx="7200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2403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8884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73050"/>
            <a:ext cx="36827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148478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1600200"/>
            <a:ext cx="7272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C1B3-5B29-47D5-A020-7CBF491EBCA4}" type="datetimeFigureOut">
              <a:rPr lang="en-GB" smtClean="0"/>
              <a:pPr/>
              <a:t>27/11/2013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54766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56992"/>
            <a:ext cx="1547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628800"/>
            <a:ext cx="15476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5085185"/>
            <a:ext cx="154766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7.3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3768" y="479715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Exocytosis</a:t>
            </a:r>
            <a:endParaRPr lang="en-GB" sz="2800" dirty="0"/>
          </a:p>
        </p:txBody>
      </p:sp>
      <p:pic>
        <p:nvPicPr>
          <p:cNvPr id="8" name="Picture Placeholder 7" descr="exocytosis-stanford-sea-urchin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692696"/>
            <a:ext cx="5486400" cy="41148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483768" y="5373216"/>
            <a:ext cx="5486400" cy="804862"/>
          </a:xfrm>
        </p:spPr>
        <p:txBody>
          <a:bodyPr>
            <a:noAutofit/>
          </a:bodyPr>
          <a:lstStyle/>
          <a:p>
            <a:r>
              <a:rPr lang="en-US" sz="2000" dirty="0" smtClean="0"/>
              <a:t>Here we can see an animation of a vesicle merging with a cell membrane and particles exiting the cell via </a:t>
            </a:r>
            <a:r>
              <a:rPr lang="en-US" sz="2000" dirty="0" err="1" smtClean="0"/>
              <a:t>exocytosis</a:t>
            </a:r>
            <a:r>
              <a:rPr lang="en-US" sz="2000" dirty="0" smtClean="0"/>
              <a:t>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inocytannim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5" r="1862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544616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Phagocytosis and Pinocytosis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908720"/>
            <a:ext cx="3008313" cy="576064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1800" b="1" dirty="0"/>
              <a:t>Phagocytosis</a:t>
            </a:r>
            <a:r>
              <a:rPr lang="en-US" sz="1800" dirty="0"/>
              <a:t> is a method of endocytosis in which extensions of the cytoplasm surround a food particle and pack it into a food </a:t>
            </a:r>
            <a:r>
              <a:rPr lang="en-US" sz="1800" b="1" dirty="0"/>
              <a:t>vacuole</a:t>
            </a:r>
            <a:r>
              <a:rPr lang="en-US" sz="1800" dirty="0"/>
              <a:t>. The cell then engulfs it. This also the method that our immune system uses to remove damaged cells. </a:t>
            </a:r>
            <a:endParaRPr lang="en-US" sz="1800" dirty="0" smtClean="0"/>
          </a:p>
          <a:p>
            <a:endParaRPr lang="en-US" sz="1200" dirty="0"/>
          </a:p>
          <a:p>
            <a:r>
              <a:rPr lang="en-US" sz="1800" dirty="0" smtClean="0"/>
              <a:t>Another similar process is called </a:t>
            </a:r>
            <a:r>
              <a:rPr lang="en-US" sz="1800" b="1" dirty="0" smtClean="0"/>
              <a:t>pinocytosis</a:t>
            </a:r>
            <a:r>
              <a:rPr lang="en-US" sz="1800" dirty="0" smtClean="0"/>
              <a:t> where pockets form along the cell membrane, fill with water and pinch of into vacuoles within the cell.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7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9715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Phagocytosis</a:t>
            </a:r>
            <a:endParaRPr lang="en-GB" sz="2800" dirty="0"/>
          </a:p>
        </p:txBody>
      </p:sp>
      <p:pic>
        <p:nvPicPr>
          <p:cNvPr id="5" name="Picture Placeholder 4" descr="PhagoAnA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702" b="11702"/>
          <a:stretch>
            <a:fillRect/>
          </a:stretch>
        </p:blipFill>
        <p:spPr>
          <a:xfrm>
            <a:off x="2699792" y="620688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800" y="5373216"/>
            <a:ext cx="5486400" cy="8048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Here we can see a large molecule being brought into the cell via </a:t>
            </a:r>
            <a:r>
              <a:rPr lang="en-US" sz="2000" dirty="0" err="1" smtClean="0"/>
              <a:t>phagocytosis</a:t>
            </a:r>
            <a:r>
              <a:rPr lang="en-US" sz="2000" dirty="0" smtClean="0"/>
              <a:t>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204864"/>
            <a:ext cx="684076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Cell Movement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0592" y="4797152"/>
            <a:ext cx="45719" cy="28803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2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608512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Amoeboid Movement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980728"/>
            <a:ext cx="3008313" cy="5195119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Amoebas (single cell organisms) utilize a type of movement involving extensions of the cytoplasm.</a:t>
            </a:r>
          </a:p>
          <a:p>
            <a:endParaRPr lang="en-US" sz="2000" dirty="0"/>
          </a:p>
          <a:p>
            <a:r>
              <a:rPr lang="en-US" sz="2000" dirty="0" smtClean="0"/>
              <a:t>The cytoskeleton assists in this movement by creating temporary extensions of the </a:t>
            </a:r>
            <a:r>
              <a:rPr lang="en-US" sz="2000" b="1" dirty="0" smtClean="0"/>
              <a:t>microfilaments.</a:t>
            </a:r>
          </a:p>
          <a:p>
            <a:endParaRPr lang="en-US" sz="2000" b="1" dirty="0"/>
          </a:p>
          <a:p>
            <a:r>
              <a:rPr lang="en-US" sz="2000" dirty="0" smtClean="0"/>
              <a:t>The extensions of cytoplasm and microfilaments create a </a:t>
            </a:r>
            <a:r>
              <a:rPr lang="en-US" sz="2000" b="1" dirty="0" smtClean="0"/>
              <a:t>pseudopod</a:t>
            </a:r>
            <a:r>
              <a:rPr lang="en-US" sz="2000" dirty="0" smtClean="0"/>
              <a:t> (which means fake foot). The pseudopod then helps the amoeba move by contracting.</a:t>
            </a:r>
            <a:endParaRPr lang="en-US" sz="2000" dirty="0"/>
          </a:p>
        </p:txBody>
      </p:sp>
      <p:pic>
        <p:nvPicPr>
          <p:cNvPr id="5" name="Content Placeholder 4" descr="ameba diagra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732" b="-7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711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824536" cy="116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Amoeboid Movement</a:t>
            </a:r>
            <a:endParaRPr lang="en-US" sz="2800" dirty="0"/>
          </a:p>
        </p:txBody>
      </p:sp>
      <p:pic>
        <p:nvPicPr>
          <p:cNvPr id="5" name="Content Placeholder 4" descr="amebaannim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5955" b="-55955"/>
          <a:stretch>
            <a:fillRect/>
          </a:stretch>
        </p:blipFill>
        <p:spPr>
          <a:xfrm>
            <a:off x="2267744" y="273050"/>
            <a:ext cx="6419056" cy="6763588"/>
          </a:xfrm>
        </p:spPr>
      </p:pic>
    </p:spTree>
    <p:extLst>
      <p:ext uri="{BB962C8B-B14F-4D97-AF65-F5344CB8AC3E}">
        <p14:creationId xmlns:p14="http://schemas.microsoft.com/office/powerpoint/2010/main" xmlns="" val="11237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008313" cy="432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Flagellum</a:t>
            </a:r>
            <a:endParaRPr lang="en-US" sz="2800" dirty="0"/>
          </a:p>
        </p:txBody>
      </p:sp>
      <p:pic>
        <p:nvPicPr>
          <p:cNvPr id="5" name="Content Placeholder 4" descr="600px-Eukaryotic_flagellu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9467" b="-29467"/>
          <a:stretch>
            <a:fillRect/>
          </a:stretch>
        </p:blipFill>
        <p:spPr>
          <a:xfrm>
            <a:off x="5652120" y="-459432"/>
            <a:ext cx="2592288" cy="41475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908720"/>
            <a:ext cx="3008313" cy="52671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flagella (plural – flagellum) is a tail like appendage that protrudes from the body of some prokaryotic (and some eukaryotic) cells.</a:t>
            </a:r>
          </a:p>
          <a:p>
            <a:endParaRPr lang="en-US" sz="2000" dirty="0"/>
          </a:p>
          <a:p>
            <a:r>
              <a:rPr lang="en-US" sz="2000" dirty="0" smtClean="0"/>
              <a:t>A eukaryotic flagellum is a combination of 9 fused pairs of microtubules and 2 single, central microtubules. This is said to be a 9+2 configuration. </a:t>
            </a:r>
          </a:p>
          <a:p>
            <a:endParaRPr lang="en-US" sz="2000" dirty="0"/>
          </a:p>
          <a:p>
            <a:r>
              <a:rPr lang="en-US" sz="2000" dirty="0" smtClean="0"/>
              <a:t>The flagella combine with ATP to propel the cell.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flagellum typ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573016"/>
            <a:ext cx="3048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1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008313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Cilia</a:t>
            </a:r>
            <a:endParaRPr lang="en-US" sz="2800" dirty="0"/>
          </a:p>
        </p:txBody>
      </p:sp>
      <p:pic>
        <p:nvPicPr>
          <p:cNvPr id="5" name="Content Placeholder 4" descr="800px-Flagellum-beatin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5955" b="-55955"/>
          <a:stretch>
            <a:fillRect/>
          </a:stretch>
        </p:blipFill>
        <p:spPr>
          <a:xfrm>
            <a:off x="5004048" y="-963488"/>
            <a:ext cx="3682752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980728"/>
            <a:ext cx="3008313" cy="519511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Cilium (plural – cilia) are organelles found in Eukaryotic cells.</a:t>
            </a:r>
          </a:p>
          <a:p>
            <a:endParaRPr lang="en-US" sz="2000" dirty="0"/>
          </a:p>
          <a:p>
            <a:r>
              <a:rPr lang="en-US" sz="2000" dirty="0" smtClean="0"/>
              <a:t>There are two broad types – motile and non-motile.</a:t>
            </a:r>
          </a:p>
          <a:p>
            <a:endParaRPr lang="en-US" sz="2000" dirty="0"/>
          </a:p>
          <a:p>
            <a:r>
              <a:rPr lang="en-US" sz="2000" dirty="0" smtClean="0"/>
              <a:t>Non-motile cilia are primarily used as sensory organs.</a:t>
            </a:r>
          </a:p>
          <a:p>
            <a:endParaRPr lang="en-US" sz="2000" dirty="0"/>
          </a:p>
          <a:p>
            <a:r>
              <a:rPr lang="en-US" sz="2000" dirty="0" smtClean="0"/>
              <a:t>Motile cilia are structurally identical to flagella and work by beating back and forth much like the oars in a boat.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cilium movem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356992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4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substances enter and leave a cell?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The cell is like a factory producing and consuming goods.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	Like many factories, cells cannot make all their own raw supplies or produce all the components they need to function.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Therefore substances must have mechanisms for entering and leaving a cell.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Diffusion is the movement of substances from a </a:t>
            </a:r>
            <a:r>
              <a:rPr lang="en-US" b="1" dirty="0" smtClean="0"/>
              <a:t>high</a:t>
            </a:r>
            <a:r>
              <a:rPr lang="en-US" dirty="0" smtClean="0"/>
              <a:t> concentration to a </a:t>
            </a:r>
            <a:r>
              <a:rPr lang="en-US" b="1" dirty="0" smtClean="0"/>
              <a:t>low</a:t>
            </a:r>
            <a:r>
              <a:rPr lang="en-US" dirty="0" smtClean="0"/>
              <a:t> concentration.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Diffusion will result in the eventual </a:t>
            </a:r>
            <a:r>
              <a:rPr lang="en-US" b="1" dirty="0" smtClean="0"/>
              <a:t>equilibrium</a:t>
            </a:r>
            <a:r>
              <a:rPr lang="en-US" dirty="0" smtClean="0"/>
              <a:t> of concentrations under normal circumstances.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0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032448" cy="432048"/>
          </a:xfrm>
        </p:spPr>
        <p:txBody>
          <a:bodyPr>
            <a:noAutofit/>
          </a:bodyPr>
          <a:lstStyle/>
          <a:p>
            <a:r>
              <a:rPr lang="en-US" sz="3200" dirty="0" smtClean="0"/>
              <a:t>Passive Transport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1680" y="764704"/>
            <a:ext cx="3008313" cy="5904656"/>
          </a:xfrm>
        </p:spPr>
        <p:txBody>
          <a:bodyPr>
            <a:noAutofit/>
          </a:bodyPr>
          <a:lstStyle/>
          <a:p>
            <a:r>
              <a:rPr lang="en-US" sz="2000" dirty="0" smtClean="0"/>
              <a:t>Cells exist in an </a:t>
            </a:r>
            <a:r>
              <a:rPr lang="en-US" sz="2000" b="1" dirty="0" smtClean="0"/>
              <a:t>aqueous</a:t>
            </a:r>
            <a:r>
              <a:rPr lang="en-US" sz="2000" dirty="0" smtClean="0"/>
              <a:t> environment (they are surrounded by water). As we have seen the cell membrane controls what substances can enter or exit the cell. </a:t>
            </a:r>
          </a:p>
          <a:p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Substances will tend to move from an area of high concentration to an area of low concentration until equilibrium is reached. This is known as </a:t>
            </a:r>
            <a:r>
              <a:rPr lang="en-US" sz="2000" b="1" dirty="0" smtClean="0"/>
              <a:t>diffusion</a:t>
            </a:r>
            <a:r>
              <a:rPr lang="en-US" sz="2000" dirty="0" smtClean="0"/>
              <a:t>.</a:t>
            </a:r>
          </a:p>
          <a:p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000" dirty="0" smtClean="0"/>
              <a:t>Diffusion is an important method of transportation across a cell membrane. </a:t>
            </a:r>
            <a:endParaRPr lang="en-US" sz="1800" dirty="0" smtClean="0"/>
          </a:p>
          <a:p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20072" y="4005064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Diffusion depends on random particle movement and therefore requires no energy input from the cell. This is known as </a:t>
            </a:r>
            <a:r>
              <a:rPr lang="en-US" sz="2000" b="1" dirty="0" smtClean="0"/>
              <a:t>passive transport</a:t>
            </a:r>
            <a:r>
              <a:rPr lang="en-US" sz="2000" dirty="0" smtClean="0"/>
              <a:t>.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433605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Diffusion</a:t>
            </a:r>
            <a:endParaRPr lang="en-GB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Ink dropped into a glass of water would be an example of diffusion. The ink will spread out until the molecules of ink are evenly distributed around the water molecules. </a:t>
            </a:r>
            <a:endParaRPr lang="en-GB" sz="1800" dirty="0"/>
          </a:p>
        </p:txBody>
      </p:sp>
      <p:pic>
        <p:nvPicPr>
          <p:cNvPr id="10" name="Picture Placeholder 9" descr="cell_diffusion_ink_india.jpg"/>
          <p:cNvPicPr>
            <a:picLocks noGrp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548680"/>
            <a:ext cx="3456384" cy="4032448"/>
          </a:xfr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176464" cy="50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Facilitated Diffusion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836712"/>
            <a:ext cx="3008313" cy="5832648"/>
          </a:xfrm>
        </p:spPr>
        <p:txBody>
          <a:bodyPr>
            <a:noAutofit/>
          </a:bodyPr>
          <a:lstStyle/>
          <a:p>
            <a:r>
              <a:rPr lang="en-US" sz="2000" dirty="0" smtClean="0"/>
              <a:t>Remember the structure of a cell membrane (lipid </a:t>
            </a:r>
            <a:r>
              <a:rPr lang="en-US" sz="2000" b="1" dirty="0" err="1" smtClean="0"/>
              <a:t>bilayer</a:t>
            </a:r>
            <a:r>
              <a:rPr lang="en-US" sz="2000" dirty="0" smtClean="0"/>
              <a:t> with a </a:t>
            </a:r>
            <a:r>
              <a:rPr lang="en-US" sz="2000" b="1" dirty="0" smtClean="0"/>
              <a:t>hydrophilic</a:t>
            </a:r>
            <a:r>
              <a:rPr lang="en-US" sz="2000" dirty="0" smtClean="0"/>
              <a:t> head and a </a:t>
            </a:r>
            <a:r>
              <a:rPr lang="en-US" sz="2000" b="1" dirty="0" smtClean="0"/>
              <a:t>hydrophobic</a:t>
            </a:r>
            <a:r>
              <a:rPr lang="en-US" sz="2000" dirty="0" smtClean="0"/>
              <a:t> tail) makes it hard for larger charged particles to cross. </a:t>
            </a:r>
          </a:p>
          <a:p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000" dirty="0" smtClean="0"/>
              <a:t>Proteins in the membrane allow many particles to cross much faster than they otherwise would be able to.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This process still relies on diffusion and does not require any additional energy input from the cell. </a:t>
            </a:r>
          </a:p>
          <a:p>
            <a:endParaRPr lang="en-US" sz="1100" dirty="0" smtClean="0"/>
          </a:p>
          <a:p>
            <a:endParaRPr lang="en-US" sz="1800" dirty="0" smtClean="0"/>
          </a:p>
          <a:p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71703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Osmosis</a:t>
            </a:r>
            <a:r>
              <a:rPr lang="en-US" sz="2000" dirty="0" smtClean="0"/>
              <a:t> (the diffusion of water) occurs in this way. Water can pass through special proteins  called </a:t>
            </a:r>
            <a:r>
              <a:rPr lang="en-US" sz="2000" b="1" dirty="0" err="1" smtClean="0"/>
              <a:t>aquaporins</a:t>
            </a:r>
            <a:r>
              <a:rPr lang="en-US" sz="2000" dirty="0" smtClean="0"/>
              <a:t>. </a:t>
            </a:r>
            <a:endParaRPr lang="en-GB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41370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008313" cy="504056"/>
          </a:xfrm>
        </p:spPr>
        <p:txBody>
          <a:bodyPr>
            <a:noAutofit/>
          </a:bodyPr>
          <a:lstStyle/>
          <a:p>
            <a:r>
              <a:rPr lang="en-US" sz="3600" dirty="0" smtClean="0"/>
              <a:t>Osmosis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836712"/>
            <a:ext cx="3008313" cy="533913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During osmosis water will cross a cell membrane via the </a:t>
            </a:r>
            <a:r>
              <a:rPr lang="en-US" sz="2000" b="1" dirty="0" err="1" smtClean="0"/>
              <a:t>aquaporins</a:t>
            </a:r>
            <a:r>
              <a:rPr lang="en-US" sz="2000" dirty="0" smtClean="0"/>
              <a:t> until equilibrium is reached in a solution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000" dirty="0" smtClean="0"/>
              <a:t>In the example on the right the solution starts out as </a:t>
            </a:r>
            <a:r>
              <a:rPr lang="en-US" sz="2000" b="1" dirty="0" smtClean="0"/>
              <a:t>hypertonic</a:t>
            </a:r>
            <a:r>
              <a:rPr lang="en-US" sz="2000" dirty="0" smtClean="0"/>
              <a:t>  (above strength) on the right and </a:t>
            </a:r>
            <a:r>
              <a:rPr lang="en-US" sz="2000" b="1" dirty="0" smtClean="0"/>
              <a:t>hypotonic</a:t>
            </a:r>
            <a:r>
              <a:rPr lang="en-US" sz="2000" dirty="0" smtClean="0"/>
              <a:t> (below strength)on the left. After osmosis has occurred the solution reaches equilibrium and becomes </a:t>
            </a:r>
            <a:r>
              <a:rPr lang="en-US" sz="2000" b="1" dirty="0" smtClean="0"/>
              <a:t>isotonic</a:t>
            </a:r>
            <a:r>
              <a:rPr lang="en-US" sz="2000" dirty="0" smtClean="0"/>
              <a:t> (same strength).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683000" cy="258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2924944"/>
            <a:ext cx="3960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Differences in solute concentration produce a force known as </a:t>
            </a:r>
            <a:r>
              <a:rPr lang="en-US" sz="2000" b="1" dirty="0" smtClean="0"/>
              <a:t>osmotic</a:t>
            </a:r>
            <a:r>
              <a:rPr lang="en-US" sz="2000" dirty="0" smtClean="0"/>
              <a:t> </a:t>
            </a:r>
            <a:r>
              <a:rPr lang="en-US" sz="2000" b="1" dirty="0" smtClean="0"/>
              <a:t>pressure</a:t>
            </a:r>
            <a:r>
              <a:rPr lang="en-US" sz="2000" dirty="0" smtClean="0"/>
              <a:t>. This can cause a cell in in hypertonic solution to shrink and a cell in hypertonic solution to expand as the solute levels try to reach equilibrium.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This is why cells in our body are bathed in isotonic solutions such as </a:t>
            </a:r>
            <a:r>
              <a:rPr lang="en-US" sz="2000" b="1" dirty="0" smtClean="0"/>
              <a:t>blood</a:t>
            </a:r>
            <a:r>
              <a:rPr lang="en-US" sz="2000" dirty="0" smtClean="0"/>
              <a:t> or </a:t>
            </a:r>
            <a:r>
              <a:rPr lang="en-US" sz="2000" b="1" dirty="0" smtClean="0"/>
              <a:t>interstitial</a:t>
            </a:r>
            <a:r>
              <a:rPr lang="en-US" sz="2000" dirty="0" smtClean="0"/>
              <a:t> fluid.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3008313" cy="432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Active transport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620688"/>
            <a:ext cx="3008313" cy="61206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Often cells have to move materials against a concentration gradient. This is known as </a:t>
            </a:r>
            <a:r>
              <a:rPr lang="en-US" sz="2000" b="1" dirty="0" smtClean="0"/>
              <a:t>active transport </a:t>
            </a:r>
            <a:r>
              <a:rPr lang="en-US" sz="2000" dirty="0" smtClean="0"/>
              <a:t>and requires energy.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 very common example of the protein pump in action is in nerve cells as the Na and K pumps actively change the charge within a nerve cell in preparation to pass on a nerve impulse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8" name="Content Placeholder 7" descr="14 Active Tranport with AT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916832"/>
            <a:ext cx="3710842" cy="252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1402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4536504" cy="50405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Exocytosis</a:t>
            </a:r>
            <a:r>
              <a:rPr lang="en-US" sz="2800" dirty="0" smtClean="0"/>
              <a:t> and </a:t>
            </a:r>
            <a:r>
              <a:rPr lang="en-US" sz="2800" dirty="0" err="1" smtClean="0"/>
              <a:t>Endocytosis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980728"/>
            <a:ext cx="3312368" cy="519511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Small molecules are usually transported by protein pumps but larger molecules may be transported by processes known as </a:t>
            </a:r>
            <a:r>
              <a:rPr lang="en-US" sz="2000" b="1" dirty="0" smtClean="0"/>
              <a:t>exocytosis</a:t>
            </a:r>
            <a:r>
              <a:rPr lang="en-US" sz="2000" dirty="0" smtClean="0"/>
              <a:t> and </a:t>
            </a:r>
            <a:r>
              <a:rPr lang="en-US" sz="2000" b="1" dirty="0" smtClean="0"/>
              <a:t>endocytosis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Exocytosis and endocytosis involve a vesicle merging with the membrane and becoming a part of that membrane. The contents of that vesicle are then deposited on the </a:t>
            </a:r>
            <a:r>
              <a:rPr lang="en-US" sz="2000" b="1" dirty="0" smtClean="0"/>
              <a:t>outside</a:t>
            </a:r>
            <a:r>
              <a:rPr lang="en-US" sz="2000" dirty="0" smtClean="0"/>
              <a:t> (exocytosis) or on the </a:t>
            </a:r>
            <a:r>
              <a:rPr lang="en-US" sz="2000" b="1" dirty="0" smtClean="0"/>
              <a:t>inside</a:t>
            </a:r>
            <a:r>
              <a:rPr lang="en-US" sz="2000" dirty="0" smtClean="0"/>
              <a:t> (endocytosis) of the cell.</a:t>
            </a:r>
          </a:p>
          <a:p>
            <a:endParaRPr lang="en-US" sz="2000" dirty="0" smtClean="0"/>
          </a:p>
          <a:p>
            <a:r>
              <a:rPr lang="en-US" sz="2000" b="1" dirty="0" smtClean="0"/>
              <a:t>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813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Cells</vt:lpstr>
      <vt:lpstr>Cell Transport</vt:lpstr>
      <vt:lpstr>How do substances enter and leave a cell?</vt:lpstr>
      <vt:lpstr>Diffusion</vt:lpstr>
      <vt:lpstr>Passive Transport</vt:lpstr>
      <vt:lpstr>Diffusion</vt:lpstr>
      <vt:lpstr>Facilitated Diffusion</vt:lpstr>
      <vt:lpstr>Osmosis</vt:lpstr>
      <vt:lpstr>Active transport</vt:lpstr>
      <vt:lpstr>Exocytosis and Endocytosis</vt:lpstr>
      <vt:lpstr>Exocytosis</vt:lpstr>
      <vt:lpstr>Phagocytosis and Pinocytosis</vt:lpstr>
      <vt:lpstr>Phagocytosis</vt:lpstr>
      <vt:lpstr>Cell Movement</vt:lpstr>
      <vt:lpstr>Amoeboid Movement</vt:lpstr>
      <vt:lpstr>Amoeboid Movement</vt:lpstr>
      <vt:lpstr>Flagellum</vt:lpstr>
      <vt:lpstr>Cilia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</dc:title>
  <dc:creator>Andrew McLean</dc:creator>
  <cp:lastModifiedBy>Andrew McLean</cp:lastModifiedBy>
  <cp:revision>21</cp:revision>
  <dcterms:created xsi:type="dcterms:W3CDTF">2013-10-14T12:48:25Z</dcterms:created>
  <dcterms:modified xsi:type="dcterms:W3CDTF">2013-11-28T02:11:06Z</dcterms:modified>
</cp:coreProperties>
</file>