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73" r:id="rId7"/>
    <p:sldId id="260" r:id="rId8"/>
    <p:sldId id="262" r:id="rId9"/>
    <p:sldId id="267" r:id="rId10"/>
    <p:sldId id="263" r:id="rId11"/>
    <p:sldId id="264" r:id="rId12"/>
    <p:sldId id="265" r:id="rId13"/>
    <p:sldId id="266" r:id="rId14"/>
    <p:sldId id="271" r:id="rId15"/>
    <p:sldId id="269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1905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701905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5283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3240360" cy="6356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273050"/>
            <a:ext cx="389877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656" y="908720"/>
            <a:ext cx="3240360" cy="52174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6A4B-2EA7-4C99-9BCE-02E034F8A1D0}" type="datetimeFigureOut">
              <a:rPr lang="en-GB" smtClean="0"/>
              <a:pPr/>
              <a:t>10/12/2013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A64B-84AC-445B-9909-25E3E3A4310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GMLIMIVUvo" TargetMode="External"/><Relationship Id="rId2" Type="http://schemas.openxmlformats.org/officeDocument/2006/relationships/hyperlink" Target="http://www.youtube.com/watch?v=Gh2P5CmCC0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7gPtASv0SQ" TargetMode="External"/><Relationship Id="rId5" Type="http://schemas.openxmlformats.org/officeDocument/2006/relationships/hyperlink" Target="http://www.youtube.com/watch?v=aA8d-tt6dII" TargetMode="External"/><Relationship Id="rId4" Type="http://schemas.openxmlformats.org/officeDocument/2006/relationships/hyperlink" Target="http://www.youtube.com/watch?v=4S6X7qaLjv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 and Fermentation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9.1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Release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There is so much energy in a molecule of glucose that if it was all released at one the cell would catch fire!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Therefore our cells need a way to release this energy in a </a:t>
            </a:r>
            <a:r>
              <a:rPr lang="en-US" b="1" dirty="0" smtClean="0"/>
              <a:t>slow and controlled </a:t>
            </a:r>
            <a:r>
              <a:rPr lang="en-US" dirty="0" smtClean="0"/>
              <a:t>manner. 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During cellular respiration the cells of an organism release a little energy and store it in ATP, then they release a little more and so on…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Stages of Cellular Respiration</a:t>
            </a:r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76683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H="1">
            <a:off x="4427984" y="4221088"/>
            <a:ext cx="504056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9992" y="4365104"/>
            <a:ext cx="1296144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4368" y="4509120"/>
            <a:ext cx="648072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39952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423920" y="5445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Stages of Cellular 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Cellular respiration can be split into 3 phases: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600" b="1" dirty="0" err="1" smtClean="0"/>
              <a:t>Glycolysis</a:t>
            </a:r>
            <a:r>
              <a:rPr lang="en-US" sz="2600" dirty="0" smtClean="0"/>
              <a:t> (net 2ATP)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600" b="1" dirty="0" smtClean="0"/>
              <a:t>The Krebs Cycle </a:t>
            </a:r>
            <a:r>
              <a:rPr lang="en-US" sz="2600" dirty="0" smtClean="0"/>
              <a:t>(Citric Acid Cycle) (2ATP – 1 per turn)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600" b="1" dirty="0" smtClean="0"/>
              <a:t>Electron Transport Chain </a:t>
            </a:r>
            <a:r>
              <a:rPr lang="en-US" sz="2600" dirty="0" smtClean="0"/>
              <a:t>(ETC) (34 ATP)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3000" dirty="0" smtClean="0"/>
              <a:t>So for 1 molecule of glucose 	38 ATP molecules are re-</a:t>
            </a:r>
            <a:r>
              <a:rPr lang="en-US" sz="3000" dirty="0" err="1" smtClean="0"/>
              <a:t>phosphorilated</a:t>
            </a:r>
            <a:r>
              <a:rPr lang="en-US" sz="3000" dirty="0" smtClean="0"/>
              <a:t>.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and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The final step of the breakdown of glucose, the ETC, requires </a:t>
            </a:r>
            <a:r>
              <a:rPr lang="en-US" b="1" dirty="0" smtClean="0"/>
              <a:t>oxygen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This is why as we start to exercise our demand for oxygen increases.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2 of the 3 pathways in cellular respiration require oxygen (Krebs Cycle and ETC). 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The pathways that require oxygen are said to be </a:t>
            </a:r>
            <a:r>
              <a:rPr lang="en-US" b="1" dirty="0" smtClean="0"/>
              <a:t>aerobic</a:t>
            </a:r>
            <a:r>
              <a:rPr lang="en-US" dirty="0" smtClean="0"/>
              <a:t> (“in air”) and </a:t>
            </a:r>
            <a:r>
              <a:rPr lang="en-US" dirty="0" err="1" smtClean="0"/>
              <a:t>glycolysis</a:t>
            </a:r>
            <a:r>
              <a:rPr lang="en-US" dirty="0" smtClean="0"/>
              <a:t> is said to be </a:t>
            </a:r>
            <a:r>
              <a:rPr lang="en-US" b="1" dirty="0" smtClean="0"/>
              <a:t>anaerobic</a:t>
            </a:r>
            <a:r>
              <a:rPr lang="en-US" dirty="0" smtClean="0"/>
              <a:t> (“without air”).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Oxygen?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The energy in glucose is found in the hydrogen bonds.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Cells use oxygen to bind with the electrons of hydrogen and the resulting energy is used to turn ADP+P to ATP.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is a huge amount of energy to be found in the pull of electrons towards oxygen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H + H + O =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The Krebs Cycle and the ETC occur in the </a:t>
            </a:r>
            <a:r>
              <a:rPr lang="en-US" b="1" dirty="0" smtClean="0"/>
              <a:t>mitochondria</a:t>
            </a:r>
            <a:r>
              <a:rPr lang="en-US" dirty="0" smtClean="0"/>
              <a:t> of cells.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Glycolysis</a:t>
            </a:r>
            <a:r>
              <a:rPr lang="en-US" dirty="0" smtClean="0"/>
              <a:t> occurs in the </a:t>
            </a:r>
            <a:r>
              <a:rPr lang="en-US" b="1" dirty="0" smtClean="0"/>
              <a:t>cytoplasm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When O2 is not available or cannot be supplied quickly enough another pathway called </a:t>
            </a:r>
            <a:r>
              <a:rPr lang="en-US" b="1" dirty="0" smtClean="0"/>
              <a:t>fermentation</a:t>
            </a:r>
            <a:r>
              <a:rPr lang="en-US" dirty="0" smtClean="0"/>
              <a:t> makes it possible for the cell to keep producing ATP by keeping </a:t>
            </a:r>
            <a:r>
              <a:rPr lang="en-US" dirty="0" err="1" smtClean="0"/>
              <a:t>glycolysis</a:t>
            </a:r>
            <a:r>
              <a:rPr lang="en-US" dirty="0" smtClean="0"/>
              <a:t> running.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340768"/>
            <a:ext cx="721114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What relationship do you think a cells ability to utilize aerobic pathways have on its complexity and general development?</a:t>
            </a:r>
            <a:endParaRPr lang="en-GB" dirty="0"/>
          </a:p>
        </p:txBody>
      </p:sp>
      <p:pic>
        <p:nvPicPr>
          <p:cNvPr id="27650" name="Picture 2" descr="http://www.goldiesroom.org/Multimedia/Bio_Images/03%20Cytology/06%20Prokaryote%20vs%20Eukaryot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4179590" cy="304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400" dirty="0" smtClean="0">
                <a:hlinkClick r:id="rId2"/>
              </a:rPr>
              <a:t>http://www.youtube.com/watch?v=Gh2P5CmCC0M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sz="2400" dirty="0" smtClean="0">
                <a:hlinkClick r:id="rId3"/>
              </a:rPr>
              <a:t>http://www.youtube.com/watch?v=5GMLIMIVUvo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sz="2400" dirty="0" smtClean="0">
                <a:hlinkClick r:id="rId4"/>
              </a:rPr>
              <a:t>http://www.youtube.com/watch?v=4S6X7qaLjvk</a:t>
            </a:r>
            <a:endParaRPr lang="en-GB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More complex: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sz="2600" dirty="0" smtClean="0">
                <a:hlinkClick r:id="rId5"/>
              </a:rPr>
              <a:t>http://www.youtube.com/watch?v=aA8d-tt6dII</a:t>
            </a:r>
            <a:endParaRPr lang="en-GB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GB" sz="2400" dirty="0" smtClean="0">
                <a:hlinkClick r:id="rId6"/>
              </a:rPr>
              <a:t>http://www.youtube.com/watch?v=j7gPtASv0SQ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 and 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We get our energy by breaking the chemical bonds in the food that we eat.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Plants can get energy by making their own foods (</a:t>
            </a:r>
            <a:r>
              <a:rPr lang="en-US" b="1" dirty="0" smtClean="0"/>
              <a:t>autotrophy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As </a:t>
            </a:r>
            <a:r>
              <a:rPr lang="en-US" b="1" dirty="0" err="1" smtClean="0"/>
              <a:t>heterotrophs</a:t>
            </a:r>
            <a:r>
              <a:rPr lang="en-US" dirty="0" smtClean="0"/>
              <a:t> we get our energy by eating other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Regardless of where your food comes from we need a method of breaking those bonds and releasing the energy.</a:t>
            </a:r>
            <a:endParaRPr lang="en-GB" dirty="0"/>
          </a:p>
        </p:txBody>
      </p:sp>
      <p:sp>
        <p:nvSpPr>
          <p:cNvPr id="7170" name="AutoShape 2" descr="https://encrypted-tbn2.gstatic.com/images?q=tbn:ANd9GcR4a0zKv3dr0ahwJLy2Zm2hmoJ2PeipRVFzTXSaMHd_-vHWlp0DX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 and 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7170" name="AutoShape 2" descr="https://encrypted-tbn2.gstatic.com/images?q=tbn:ANd9GcR4a0zKv3dr0ahwJLy2Zm2hmoJ2PeipRVFzTXSaMHd_-vHWlp0DX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1152128" cy="156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2"/>
            <a:ext cx="786103" cy="21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56992"/>
            <a:ext cx="1800200" cy="20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6408" y="1556792"/>
            <a:ext cx="155350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 in 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Energy in food is measured in </a:t>
            </a:r>
            <a:r>
              <a:rPr lang="en-US" b="1" dirty="0" smtClean="0"/>
              <a:t>calories</a:t>
            </a:r>
            <a:r>
              <a:rPr lang="en-US" dirty="0" smtClean="0"/>
              <a:t>. 1 calorie is the amount of energy it takes to raise 1 gram of water by 1 degree Celsius.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calories we see on food labels is actually a </a:t>
            </a:r>
            <a:r>
              <a:rPr lang="en-US" b="1" dirty="0" smtClean="0"/>
              <a:t>kilocalorie</a:t>
            </a:r>
            <a:r>
              <a:rPr lang="en-US" dirty="0" smtClean="0"/>
              <a:t>. 1 kilocalorie is equivalent to 1000 calories.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and Fats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1 gram of </a:t>
            </a:r>
            <a:r>
              <a:rPr lang="en-US" b="1" dirty="0" smtClean="0"/>
              <a:t>carbohydrate</a:t>
            </a:r>
            <a:r>
              <a:rPr lang="en-US" dirty="0" smtClean="0"/>
              <a:t> contains approximately 4000 calories (4 kilocalories).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1 gram of </a:t>
            </a:r>
            <a:r>
              <a:rPr lang="en-US" b="1" dirty="0" smtClean="0"/>
              <a:t>fat</a:t>
            </a:r>
            <a:r>
              <a:rPr lang="en-US" dirty="0" smtClean="0"/>
              <a:t> is approximately 9000 calories (9 kilocalories).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Cells use the energy released from breaking down food to </a:t>
            </a:r>
            <a:r>
              <a:rPr lang="en-US" b="1" dirty="0" err="1" smtClean="0"/>
              <a:t>phosphorilate</a:t>
            </a:r>
            <a:r>
              <a:rPr lang="en-US" dirty="0" smtClean="0"/>
              <a:t> ADP+P to ATP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This involves a gradual controlled breakdown where by little bits of energy are captured at any one time.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 v Carbohydrates</a:t>
            </a:r>
            <a:endParaRPr lang="en-GB" dirty="0"/>
          </a:p>
        </p:txBody>
      </p:sp>
      <p:pic>
        <p:nvPicPr>
          <p:cNvPr id="4" name="Picture 2" descr="http://www.precisionnutrition.com/wordpress/wp-content/uploads/2009/09/200-Calo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616624" cy="4981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Cellular 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When oxygen is available organisms can obtain energy from food by a process called </a:t>
            </a:r>
            <a:r>
              <a:rPr lang="en-US" b="1" dirty="0" smtClean="0"/>
              <a:t>cellular respiration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000" b="1" dirty="0" smtClean="0"/>
              <a:t>6O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 + C</a:t>
            </a:r>
            <a:r>
              <a:rPr lang="en-US" sz="3000" b="1" baseline="-25000" dirty="0" smtClean="0"/>
              <a:t>6</a:t>
            </a:r>
            <a:r>
              <a:rPr lang="en-US" sz="3000" b="1" dirty="0" smtClean="0"/>
              <a:t>H</a:t>
            </a:r>
            <a:r>
              <a:rPr lang="en-US" sz="3000" b="1" baseline="-25000" dirty="0" smtClean="0"/>
              <a:t>12</a:t>
            </a:r>
            <a:r>
              <a:rPr lang="en-US" sz="3000" b="1" dirty="0" smtClean="0"/>
              <a:t>O</a:t>
            </a:r>
            <a:r>
              <a:rPr lang="en-US" sz="3000" b="1" baseline="-25000" dirty="0" smtClean="0"/>
              <a:t>6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&gt;&gt;&gt;&gt;&gt;&gt;&gt;&gt;&gt;</a:t>
            </a:r>
            <a:r>
              <a:rPr lang="en-US" sz="3000" b="1" dirty="0" smtClean="0"/>
              <a:t> 6CO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 + </a:t>
            </a:r>
            <a:r>
              <a:rPr lang="en-US" sz="3000" b="1" dirty="0" smtClean="0"/>
              <a:t>6H</a:t>
            </a:r>
            <a:r>
              <a:rPr lang="en-US" sz="3000" b="1" baseline="-25000" dirty="0" smtClean="0"/>
              <a:t>2</a:t>
            </a:r>
            <a:r>
              <a:rPr lang="en-US" sz="3000" b="1" dirty="0" smtClean="0"/>
              <a:t>O + energy</a:t>
            </a:r>
            <a:endParaRPr lang="en-US" sz="3000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600" b="1" dirty="0" smtClean="0"/>
              <a:t>Oxygen + Glucose </a:t>
            </a:r>
            <a:r>
              <a:rPr lang="en-US" sz="2600" b="1" dirty="0" smtClean="0">
                <a:solidFill>
                  <a:srgbClr val="00B0F0"/>
                </a:solidFill>
              </a:rPr>
              <a:t>&gt;&gt;&gt;</a:t>
            </a:r>
            <a:r>
              <a:rPr lang="en-US" sz="2600" b="1" dirty="0" smtClean="0"/>
              <a:t> Carbon Dioxide + Water + Energy</a:t>
            </a:r>
          </a:p>
          <a:p>
            <a:pPr algn="ctr"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3500" dirty="0" smtClean="0"/>
              <a:t>Note that this is exactly the </a:t>
            </a:r>
            <a:r>
              <a:rPr lang="en-US" sz="3500" b="1" dirty="0" smtClean="0"/>
              <a:t>reverse of photosynthesis</a:t>
            </a:r>
            <a:r>
              <a:rPr lang="en-US" sz="35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and Cellular Respiration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6480720" cy="50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Oxygen, Carbon Dioxide and Photosynthesis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Photosynthesis removes 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from the atmosphere and </a:t>
            </a:r>
            <a:r>
              <a:rPr lang="en-US" b="1" dirty="0" smtClean="0"/>
              <a:t>cellular respiration puts it back.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Photosynthesis releases 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into the atmosphere and </a:t>
            </a:r>
            <a:r>
              <a:rPr lang="en-US" b="1" dirty="0" smtClean="0"/>
              <a:t>cellular respiration uses O</a:t>
            </a:r>
            <a:r>
              <a:rPr lang="en-US" b="1" baseline="-25000" dirty="0" smtClean="0"/>
              <a:t>2</a:t>
            </a:r>
            <a:r>
              <a:rPr lang="en-US" dirty="0" smtClean="0"/>
              <a:t> to release energy from food.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83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Cellular Respiration and Fermentation</vt:lpstr>
      <vt:lpstr>Chemical Energy and Food</vt:lpstr>
      <vt:lpstr>Chemical Energy and Food</vt:lpstr>
      <vt:lpstr>Chemical Energy in Food</vt:lpstr>
      <vt:lpstr>Carbohydrates and Fats</vt:lpstr>
      <vt:lpstr>Fats v Carbohydrates</vt:lpstr>
      <vt:lpstr>Overview of Cellular Respiration</vt:lpstr>
      <vt:lpstr>Photosynthesis and Cellular Respiration</vt:lpstr>
      <vt:lpstr>Oxygen, Carbon Dioxide and Photosynthesis</vt:lpstr>
      <vt:lpstr>Controlled Release</vt:lpstr>
      <vt:lpstr>The Stages of Cellular Respiration</vt:lpstr>
      <vt:lpstr>The Stages of Cellular Respiration</vt:lpstr>
      <vt:lpstr>Oxygen and Energy</vt:lpstr>
      <vt:lpstr>Why Do We Need Oxygen?</vt:lpstr>
      <vt:lpstr>Fermentation</vt:lpstr>
      <vt:lpstr>Cell Complexity</vt:lpstr>
      <vt:lpstr>Websites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McLean</dc:creator>
  <cp:lastModifiedBy>Andrew McLean</cp:lastModifiedBy>
  <cp:revision>33</cp:revision>
  <dcterms:created xsi:type="dcterms:W3CDTF">2013-11-09T00:59:32Z</dcterms:created>
  <dcterms:modified xsi:type="dcterms:W3CDTF">2013-12-11T01:44:25Z</dcterms:modified>
</cp:coreProperties>
</file>