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58" r:id="rId5"/>
    <p:sldId id="284" r:id="rId6"/>
    <p:sldId id="276" r:id="rId7"/>
    <p:sldId id="280" r:id="rId8"/>
    <p:sldId id="281" r:id="rId9"/>
    <p:sldId id="259" r:id="rId10"/>
    <p:sldId id="260" r:id="rId11"/>
    <p:sldId id="261" r:id="rId12"/>
    <p:sldId id="262" r:id="rId13"/>
    <p:sldId id="263" r:id="rId14"/>
    <p:sldId id="278" r:id="rId15"/>
    <p:sldId id="264" r:id="rId16"/>
    <p:sldId id="277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82" r:id="rId27"/>
    <p:sldId id="274" r:id="rId28"/>
    <p:sldId id="285" r:id="rId29"/>
    <p:sldId id="27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E985-134E-4358-88EC-44778786937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43CF-8430-451E-A71F-5DE11A20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88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E985-134E-4358-88EC-44778786937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43CF-8430-451E-A71F-5DE11A20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2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E985-134E-4358-88EC-44778786937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43CF-8430-451E-A71F-5DE11A20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9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E985-134E-4358-88EC-44778786937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43CF-8430-451E-A71F-5DE11A20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79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E985-134E-4358-88EC-44778786937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43CF-8430-451E-A71F-5DE11A20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9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E985-134E-4358-88EC-44778786937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43CF-8430-451E-A71F-5DE11A20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E985-134E-4358-88EC-44778786937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43CF-8430-451E-A71F-5DE11A20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0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E985-134E-4358-88EC-44778786937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43CF-8430-451E-A71F-5DE11A20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9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E985-134E-4358-88EC-44778786937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43CF-8430-451E-A71F-5DE11A20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1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E985-134E-4358-88EC-44778786937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43CF-8430-451E-A71F-5DE11A20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7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E985-134E-4358-88EC-44778786937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43CF-8430-451E-A71F-5DE11A20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5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0.static.wix.com/media/d12599f3e0373f2b0b44ad87f99b4b63.wix_mp_102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4E985-134E-4358-88EC-447787869379}" type="datetimeFigureOut">
              <a:rPr lang="en-US" smtClean="0"/>
              <a:t>10/1/2015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F43CF-8430-451E-A71F-5DE11A206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0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90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4628561" cy="2271860"/>
          </a:xfrm>
          <a:solidFill>
            <a:schemeClr val="bg1"/>
          </a:solidFill>
        </p:spPr>
        <p:txBody>
          <a:bodyPr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Measurement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08157" y="5202238"/>
            <a:ext cx="3883843" cy="1655762"/>
          </a:xfrm>
          <a:solidFill>
            <a:schemeClr val="bg1"/>
          </a:solidFill>
        </p:spPr>
        <p:txBody>
          <a:bodyPr anchor="ctr"/>
          <a:lstStyle/>
          <a:p>
            <a:r>
              <a:rPr lang="en-US" dirty="0" smtClean="0">
                <a:solidFill>
                  <a:schemeClr val="tx1"/>
                </a:solidFill>
              </a:rPr>
              <a:t>Chapter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Section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Mass is a measure of the amount of </a:t>
            </a:r>
            <a:r>
              <a:rPr lang="en-US" b="1" dirty="0" smtClean="0"/>
              <a:t>matter</a:t>
            </a:r>
            <a:r>
              <a:rPr lang="en-US" dirty="0" smtClean="0"/>
              <a:t> an object contains.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 basic unit of mass in the SI system is the kilogram (kg). 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smtClean="0">
                <a:solidFill>
                  <a:srgbClr val="FFFF00"/>
                </a:solidFill>
              </a:rPr>
              <a:t>A wooden baseball bat has a mass of about 1kg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Smaller of objects are measured in grams (g). 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smtClean="0">
                <a:solidFill>
                  <a:srgbClr val="FFFF00"/>
                </a:solidFill>
              </a:rPr>
              <a:t>There are 1000g in one kg.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Even smaller objects are measured in milligrams (mg).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3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Mass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420" y="1784255"/>
            <a:ext cx="7447961" cy="43648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41065" y="1112363"/>
            <a:ext cx="3817856" cy="48320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 measure an objects mass you first need to place it on the pan and then shift the riders until they balance the mass of the object.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In this way you are comparing the mass of an object to a known mass.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5426" y="6180210"/>
            <a:ext cx="208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Triple Beam Balance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vs 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Weight and mass are often confused but they are not the same thing.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Weight is the measure of the force of gravity acting on an object.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You can find your weight be standing on a scale. Gravity pulls you down and compresses the springs. The greater your mass the more the springs will compress.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4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097" y="365125"/>
            <a:ext cx="11660957" cy="1325563"/>
          </a:xfrm>
        </p:spPr>
        <p:txBody>
          <a:bodyPr/>
          <a:lstStyle/>
          <a:p>
            <a:r>
              <a:rPr lang="en-US" dirty="0" smtClean="0"/>
              <a:t>Mass v Weight – How does your weight compare?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33" r="8603"/>
          <a:stretch/>
        </p:blipFill>
        <p:spPr>
          <a:xfrm>
            <a:off x="2026764" y="2511761"/>
            <a:ext cx="1970202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326" y="1782402"/>
            <a:ext cx="4392940" cy="43929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2169" y="4609707"/>
            <a:ext cx="4449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What about your mass?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SI unit for weight is actually the Newton (N).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Weight = Mass x Gravity (w=mg)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 force of Gravity is approximately 10m/s</a:t>
            </a:r>
            <a:r>
              <a:rPr lang="en-US" baseline="30000" dirty="0" smtClean="0"/>
              <a:t>2</a:t>
            </a:r>
            <a:r>
              <a:rPr lang="en-US" dirty="0" smtClean="0"/>
              <a:t> so 1kg of mass has a weight of about 10N</a:t>
            </a:r>
          </a:p>
          <a:p>
            <a:endParaRPr lang="en-US" baseline="30000" dirty="0"/>
          </a:p>
          <a:p>
            <a:pPr marL="0" indent="0">
              <a:buNone/>
            </a:pPr>
            <a:r>
              <a:rPr lang="en-US" dirty="0" smtClean="0"/>
              <a:t>The exact value of 1 kg is actually 9.81N</a:t>
            </a:r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9060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Volume is the amount of space an object takes up.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Scientists use liters (L) to measure the amount of volume of a liquid.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Smaller volumes are measured using milliliters (mL).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Volume is always measured from the bottom of the </a:t>
            </a:r>
            <a:r>
              <a:rPr lang="en-US" dirty="0" smtClean="0">
                <a:solidFill>
                  <a:srgbClr val="FFFF00"/>
                </a:solidFill>
              </a:rPr>
              <a:t>meniscus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7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Bottom of the Meniscus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13400"/>
            <a:ext cx="2621437" cy="3574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006" y="1813399"/>
            <a:ext cx="2795259" cy="3574890"/>
          </a:xfrm>
          <a:prstGeom prst="rect">
            <a:avLst/>
          </a:prstGeom>
        </p:spPr>
      </p:pic>
      <p:pic>
        <p:nvPicPr>
          <p:cNvPr id="2052" name="Picture 4" descr="http://static.sfdict.com/dictstatic/dictionary/graphics/ahsd/jpg/ASmenis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359" y="1813399"/>
            <a:ext cx="4802924" cy="468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98622" y="6126012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oncave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032396" y="6249971"/>
            <a:ext cx="1366887" cy="2453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82213" y="6130158"/>
            <a:ext cx="86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onvex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41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353" y="1824676"/>
            <a:ext cx="10948447" cy="4679819"/>
          </a:xfrm>
        </p:spPr>
        <p:txBody>
          <a:bodyPr/>
          <a:lstStyle/>
          <a:p>
            <a:r>
              <a:rPr lang="en-US" dirty="0" smtClean="0"/>
              <a:t>To measure the volume of a solid object we use the cubic centimeter (cm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endParaRPr lang="en-US" sz="800" dirty="0"/>
          </a:p>
          <a:p>
            <a:r>
              <a:rPr lang="en-US" dirty="0" smtClean="0"/>
              <a:t>A cubic centimeter is a cube that measures 1 cm on all sides. </a:t>
            </a:r>
          </a:p>
          <a:p>
            <a:endParaRPr lang="en-US" sz="800" dirty="0"/>
          </a:p>
          <a:p>
            <a:r>
              <a:rPr lang="en-US" dirty="0" smtClean="0"/>
              <a:t>For solids with large volumes scientists use the SI unit of a cubic meter (m</a:t>
            </a:r>
            <a:r>
              <a:rPr lang="en-US" baseline="30000" dirty="0" smtClean="0"/>
              <a:t>3</a:t>
            </a:r>
            <a:r>
              <a:rPr lang="en-US" dirty="0" smtClean="0"/>
              <a:t>).</a:t>
            </a:r>
          </a:p>
          <a:p>
            <a:endParaRPr lang="en-US" sz="800" dirty="0"/>
          </a:p>
          <a:p>
            <a:r>
              <a:rPr lang="en-US" dirty="0" smtClean="0"/>
              <a:t>The formula for volume of a rectangular shape is </a:t>
            </a:r>
          </a:p>
          <a:p>
            <a:pPr lvl="3"/>
            <a:r>
              <a:rPr lang="en-US" sz="3200" dirty="0" smtClean="0">
                <a:solidFill>
                  <a:srgbClr val="FFFF00"/>
                </a:solidFill>
              </a:rPr>
              <a:t>Volume = Length x Width x Height</a:t>
            </a:r>
            <a:endParaRPr lang="en-US" sz="32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5353" y="365125"/>
            <a:ext cx="10948447" cy="1325563"/>
          </a:xfrm>
        </p:spPr>
        <p:txBody>
          <a:bodyPr/>
          <a:lstStyle/>
          <a:p>
            <a:r>
              <a:rPr lang="en-US" dirty="0" smtClean="0"/>
              <a:t>Volume of Rectangular Solids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52148" y="4176074"/>
            <a:ext cx="3770722" cy="26909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1" y="4310062"/>
            <a:ext cx="3352800" cy="255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8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71" y="313750"/>
            <a:ext cx="10515600" cy="1325563"/>
          </a:xfrm>
        </p:spPr>
        <p:txBody>
          <a:bodyPr/>
          <a:lstStyle/>
          <a:p>
            <a:r>
              <a:rPr lang="en-US" dirty="0" smtClean="0"/>
              <a:t>Volume of Irregular Solids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measure the following objects?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533" y="2377312"/>
            <a:ext cx="1682657" cy="1720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065"/>
          <a:stretch/>
        </p:blipFill>
        <p:spPr>
          <a:xfrm>
            <a:off x="2658533" y="4097865"/>
            <a:ext cx="6026677" cy="2079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6740" r="17174"/>
          <a:stretch/>
        </p:blipFill>
        <p:spPr>
          <a:xfrm>
            <a:off x="4543718" y="2334903"/>
            <a:ext cx="1555423" cy="1762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8180" y="2377311"/>
            <a:ext cx="2297030" cy="1720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8462" y="207390"/>
            <a:ext cx="1590675" cy="1771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8462" y="2377311"/>
            <a:ext cx="1610733" cy="12080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8625015" y="1652141"/>
            <a:ext cx="349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Archimedes and King </a:t>
            </a:r>
            <a:r>
              <a:rPr lang="en-US" dirty="0" err="1" smtClean="0">
                <a:solidFill>
                  <a:schemeClr val="bg1"/>
                </a:solidFill>
              </a:rPr>
              <a:t>Hiero’s</a:t>
            </a:r>
            <a:r>
              <a:rPr lang="en-US" dirty="0" smtClean="0">
                <a:solidFill>
                  <a:schemeClr val="bg1"/>
                </a:solidFill>
              </a:rPr>
              <a:t> crown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0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Which object has the biggest volume?</a:t>
                </a:r>
              </a:p>
              <a:p>
                <a:endParaRPr lang="en-US" sz="900" dirty="0"/>
              </a:p>
              <a:p>
                <a:pPr marL="0" indent="0">
                  <a:buNone/>
                </a:pPr>
                <a:r>
                  <a:rPr lang="en-US" sz="3200" dirty="0" smtClean="0"/>
                  <a:t>Which object has the biggest mass?</a:t>
                </a:r>
              </a:p>
              <a:p>
                <a:endParaRPr lang="en-US" sz="900" dirty="0"/>
              </a:p>
              <a:p>
                <a:pPr marL="0" indent="0">
                  <a:buNone/>
                </a:pPr>
                <a:r>
                  <a:rPr lang="en-US" sz="3200" dirty="0" smtClean="0"/>
                  <a:t>Density is a measurement of how much mass an object contains in a given volume.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i="1" dirty="0" smtClean="0">
                    <a:solidFill>
                      <a:srgbClr val="FFFF00"/>
                    </a:solidFill>
                  </a:rPr>
                  <a:t>Density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𝑀𝑎𝑠𝑠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𝑉𝑜𝑙𝑢𝑚𝑒</m:t>
                        </m:r>
                      </m:den>
                    </m:f>
                  </m:oMath>
                </a14:m>
                <a:endParaRPr lang="en-US" b="0" dirty="0" smtClean="0">
                  <a:solidFill>
                    <a:srgbClr val="FFFF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07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402" y="1273453"/>
            <a:ext cx="2152650" cy="2124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5939" y="1273453"/>
            <a:ext cx="20669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measurement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300" y="1825625"/>
            <a:ext cx="4619920" cy="491454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universal system of measurement is the </a:t>
            </a:r>
            <a:r>
              <a:rPr lang="en-US" b="1" dirty="0" smtClean="0">
                <a:solidFill>
                  <a:srgbClr val="FFFF00"/>
                </a:solidFill>
              </a:rPr>
              <a:t>metric</a:t>
            </a:r>
            <a:r>
              <a:rPr lang="en-US" dirty="0" smtClean="0">
                <a:solidFill>
                  <a:srgbClr val="FFFF00"/>
                </a:solidFill>
              </a:rPr>
              <a:t> system.</a:t>
            </a:r>
          </a:p>
          <a:p>
            <a:endParaRPr lang="en-US" sz="800" dirty="0"/>
          </a:p>
          <a:p>
            <a:pPr marL="0" indent="0">
              <a:buNone/>
            </a:pPr>
            <a:r>
              <a:rPr lang="en-US" dirty="0" smtClean="0"/>
              <a:t>The metric system is based around the number 10.</a:t>
            </a:r>
          </a:p>
          <a:p>
            <a:endParaRPr lang="en-US" sz="800" dirty="0"/>
          </a:p>
          <a:p>
            <a:pPr marL="0" indent="0">
              <a:buNone/>
            </a:pPr>
            <a:r>
              <a:rPr lang="en-US" dirty="0" smtClean="0"/>
              <a:t>Modern scientists use a version of the metric system called the International System of Units (</a:t>
            </a:r>
            <a:r>
              <a:rPr lang="en-US" b="1" dirty="0" smtClean="0">
                <a:solidFill>
                  <a:srgbClr val="FFFF00"/>
                </a:solidFill>
              </a:rPr>
              <a:t>SI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Système</a:t>
            </a:r>
            <a:r>
              <a:rPr lang="en-US" dirty="0" smtClean="0"/>
              <a:t> International </a:t>
            </a:r>
            <a:r>
              <a:rPr lang="en-US" dirty="0" err="1" smtClean="0"/>
              <a:t>d’Unites</a:t>
            </a:r>
            <a:r>
              <a:rPr lang="en-US" dirty="0" smtClean="0"/>
              <a:t>)</a:t>
            </a:r>
          </a:p>
          <a:p>
            <a:endParaRPr lang="en-US" sz="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302" y="1825625"/>
            <a:ext cx="3509913" cy="2363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302" y="4268988"/>
            <a:ext cx="3509913" cy="2471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7006" y="1825625"/>
            <a:ext cx="3057525" cy="4914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2396"/>
          <a:stretch/>
        </p:blipFill>
        <p:spPr>
          <a:xfrm>
            <a:off x="7547614" y="3412503"/>
            <a:ext cx="2502993" cy="186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8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Units of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 density is made up of two measurements (mass and volume) an objects density is expressed as a combination of two units.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Two common units of density are grams per cubic centimeter (g/cm</a:t>
            </a:r>
            <a:r>
              <a:rPr lang="en-US" baseline="30000" dirty="0" smtClean="0"/>
              <a:t>3</a:t>
            </a:r>
            <a:r>
              <a:rPr lang="en-US" dirty="0" smtClean="0"/>
              <a:t>) and grams per milliliter (g/mL).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 numerator is a measurement of mass and the denominator is a measurement of volume.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Densities of Common Substances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88325"/>
            <a:ext cx="5291563" cy="4963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200" y="1303170"/>
            <a:ext cx="3096232" cy="2348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121" y="3796938"/>
            <a:ext cx="2162881" cy="2793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9158" y="3796938"/>
            <a:ext cx="2546866" cy="275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3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second is the SI unit used to measure time.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 millisecond is one-thousandth of a second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Longer periods of time are expressed in minutes and hours.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709" y="4787713"/>
            <a:ext cx="1756576" cy="1756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558" y="4772639"/>
            <a:ext cx="2581275" cy="177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742" y="4772640"/>
            <a:ext cx="2212359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2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Scientists commonly use the Celsius scale to measure temperature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Water boils at 100</a:t>
            </a:r>
            <a:r>
              <a:rPr lang="en-US" baseline="30000" dirty="0" smtClean="0"/>
              <a:t>o</a:t>
            </a:r>
            <a:r>
              <a:rPr lang="en-US" dirty="0" smtClean="0"/>
              <a:t>C and freezes at 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Scientists also use the Kelvin scale. The Kelvin scale is actually the official SI unit for temperature.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 kelvin scale is useful because it does not contain negative numbers.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6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838199" y="365125"/>
            <a:chExt cx="4949859" cy="64265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629075"/>
              <a:ext cx="4949858" cy="616257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38199" y="365125"/>
              <a:ext cx="4949859" cy="681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23827" y="365125"/>
              <a:ext cx="47322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/>
                <a:t>Kelvin, Celsius, and Fahrenheit Conversions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660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Between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convert from one measurement to another you need to know the appropriate conversion factor.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 conversion factor is the equation that shows how two units of measurement are related.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980" y="3696927"/>
            <a:ext cx="4014451" cy="30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5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Conversions – multiply or divide by 10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092375"/>
              </p:ext>
            </p:extLst>
          </p:nvPr>
        </p:nvGraphicFramePr>
        <p:xfrm>
          <a:off x="838200" y="1938747"/>
          <a:ext cx="1051560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/>
                <a:gridCol w="1502229"/>
                <a:gridCol w="1502229"/>
                <a:gridCol w="1502229"/>
                <a:gridCol w="1502229"/>
                <a:gridCol w="1502229"/>
                <a:gridCol w="150222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 </a:t>
                      </a:r>
                      <a:r>
                        <a:rPr lang="en-US" dirty="0" err="1" smtClean="0"/>
                        <a:t>hm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0.001m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0.0001 </a:t>
                      </a:r>
                      <a:r>
                        <a:rPr lang="en-US" dirty="0" err="1" smtClean="0"/>
                        <a:t>dm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0.000001 mm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9366" y="3139126"/>
            <a:ext cx="5429838" cy="34163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56.3 cm in mm = ___________________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3.568 mL in L =  ____________________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673.1 g in Kg = _____________________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0.673m in cm = ____________________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3077571"/>
            <a:ext cx="5231876" cy="35394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56.3 cm = 563mm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3.568 mL  = .3568 L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673.1 g = .6731 Kg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0.673m = 67.3 cm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2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46755"/>
                <a:ext cx="10515600" cy="5630208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1.5 km = ____ m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1 km = 1000m 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sz="2400" dirty="0"/>
              </a:p>
              <a:p>
                <a:r>
                  <a:rPr lang="en-US" sz="2400" dirty="0" smtClean="0"/>
                  <a:t>1.5km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den>
                    </m:f>
                  </m:oMath>
                </a14:m>
                <a:r>
                  <a:rPr lang="en-US" sz="2400" dirty="0" smtClean="0"/>
                  <a:t> = 1500 	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1.5</a:t>
                </a:r>
                <a:r>
                  <a:rPr lang="en-US" sz="2400" strike="sngStrike" dirty="0"/>
                  <a:t>km</a:t>
                </a:r>
                <a:r>
                  <a:rPr lang="en-US" sz="2400" dirty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1000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strike="sngStrike">
                            <a:latin typeface="Cambria Math" panose="02040503050406030204" pitchFamily="18" charset="0"/>
                          </a:rPr>
                          <m:t>𝑘𝑚</m:t>
                        </m:r>
                      </m:den>
                    </m:f>
                  </m:oMath>
                </a14:m>
                <a:r>
                  <a:rPr lang="en-US" sz="2400" dirty="0"/>
                  <a:t> = 1500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1.5km = 1500m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46755"/>
                <a:ext cx="10515600" cy="5630208"/>
              </a:xfrm>
              <a:blipFill rotWithShape="0">
                <a:blip r:embed="rId2"/>
                <a:stretch>
                  <a:fillRect l="-812" t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48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tool to use?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46429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114" y="253731"/>
            <a:ext cx="7620000" cy="1457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941" y="4189143"/>
            <a:ext cx="1971675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6330" y="3690398"/>
            <a:ext cx="3304208" cy="3073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598" y="1991234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4623" y="2055813"/>
            <a:ext cx="204787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You need to be able to differentiate between weight and mass.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3600" dirty="0" smtClean="0"/>
              <a:t>Recognize that weight is the amount of gravitational pull on an object.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3600" dirty="0" smtClean="0"/>
              <a:t>Mass is the amount of matter in an object.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78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kinja-img.com/gawker-media/image/upload/s--HXbAXBLd--/c_fill,fl_progressive,g_north,h_358,q_80,w_636/18r5grviquu3x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12192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2829" y="3544478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Liberia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92792" y="305252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Burma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3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48308"/>
            <a:ext cx="105156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b="1" dirty="0" smtClean="0"/>
              <a:t>Common SI Prefixes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131448"/>
              </p:ext>
            </p:extLst>
          </p:nvPr>
        </p:nvGraphicFramePr>
        <p:xfrm>
          <a:off x="871586" y="1557008"/>
          <a:ext cx="10448826" cy="5095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116"/>
                <a:gridCol w="3751868"/>
                <a:gridCol w="4264842"/>
              </a:tblGrid>
              <a:tr h="6152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Prefix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Symbol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Meaning</a:t>
                      </a:r>
                      <a:endParaRPr lang="en-US" sz="3200" dirty="0"/>
                    </a:p>
                  </a:txBody>
                  <a:tcPr/>
                </a:tc>
              </a:tr>
              <a:tr h="615209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Kilo-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K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1000</a:t>
                      </a:r>
                      <a:endParaRPr lang="en-US" sz="2800" b="1" dirty="0"/>
                    </a:p>
                  </a:txBody>
                  <a:tcPr/>
                </a:tc>
              </a:tr>
              <a:tr h="615209">
                <a:tc>
                  <a:txBody>
                    <a:bodyPr/>
                    <a:lstStyle/>
                    <a:p>
                      <a:r>
                        <a:rPr lang="en-US" sz="3600" b="1" dirty="0" err="1" smtClean="0"/>
                        <a:t>Hecto</a:t>
                      </a:r>
                      <a:r>
                        <a:rPr lang="en-US" sz="3600" b="1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h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100</a:t>
                      </a:r>
                      <a:endParaRPr lang="en-US" sz="2800" b="1" dirty="0"/>
                    </a:p>
                  </a:txBody>
                  <a:tcPr/>
                </a:tc>
              </a:tr>
              <a:tr h="615209">
                <a:tc>
                  <a:txBody>
                    <a:bodyPr/>
                    <a:lstStyle/>
                    <a:p>
                      <a:r>
                        <a:rPr lang="en-US" sz="3600" b="1" dirty="0" err="1" smtClean="0"/>
                        <a:t>Deca</a:t>
                      </a:r>
                      <a:r>
                        <a:rPr lang="en-US" sz="3600" b="1" dirty="0" smtClean="0"/>
                        <a:t>-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da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10</a:t>
                      </a:r>
                      <a:endParaRPr lang="en-US" sz="2800" b="1" dirty="0"/>
                    </a:p>
                  </a:txBody>
                  <a:tcPr/>
                </a:tc>
              </a:tr>
              <a:tr h="615209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Base Unit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e.g.</a:t>
                      </a:r>
                      <a:r>
                        <a:rPr lang="en-US" sz="3600" b="1" baseline="0" dirty="0" smtClean="0"/>
                        <a:t> m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Whatever the base unit is</a:t>
                      </a:r>
                      <a:endParaRPr lang="en-US" sz="2800" b="1" dirty="0"/>
                    </a:p>
                  </a:txBody>
                  <a:tcPr/>
                </a:tc>
              </a:tr>
              <a:tr h="615209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Deci-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d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0.1 (one tenth)</a:t>
                      </a:r>
                      <a:endParaRPr lang="en-US" sz="2800" b="1" dirty="0"/>
                    </a:p>
                  </a:txBody>
                  <a:tcPr/>
                </a:tc>
              </a:tr>
              <a:tr h="615209">
                <a:tc>
                  <a:txBody>
                    <a:bodyPr/>
                    <a:lstStyle/>
                    <a:p>
                      <a:r>
                        <a:rPr lang="en-US" sz="3600" b="1" dirty="0" err="1" smtClean="0"/>
                        <a:t>Centi</a:t>
                      </a:r>
                      <a:r>
                        <a:rPr lang="en-US" sz="3600" b="1" dirty="0" smtClean="0"/>
                        <a:t>-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c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0.01 (one hundredth)</a:t>
                      </a:r>
                      <a:endParaRPr lang="en-US" sz="2800" b="1" dirty="0"/>
                    </a:p>
                  </a:txBody>
                  <a:tcPr/>
                </a:tc>
              </a:tr>
              <a:tr h="615209">
                <a:tc>
                  <a:txBody>
                    <a:bodyPr/>
                    <a:lstStyle/>
                    <a:p>
                      <a:r>
                        <a:rPr lang="en-US" sz="3600" b="1" dirty="0" err="1" smtClean="0"/>
                        <a:t>Milli</a:t>
                      </a:r>
                      <a:r>
                        <a:rPr lang="en-US" sz="3600" b="1" dirty="0" smtClean="0"/>
                        <a:t>-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m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0.001 (one thousandth)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63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Kin</a:t>
            </a:r>
            <a:endParaRPr lang="en-US" dirty="0"/>
          </a:p>
        </p:txBody>
      </p:sp>
      <p:pic>
        <p:nvPicPr>
          <p:cNvPr id="1026" name="Picture 2" descr="Image result for king henry vi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91" y="933566"/>
            <a:ext cx="2295976" cy="264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1975" y="3827283"/>
            <a:ext cx="1630837" cy="20644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K</a:t>
            </a:r>
            <a:r>
              <a:rPr lang="en-US" sz="4000" b="1" dirty="0" smtClean="0"/>
              <a:t>ilo</a:t>
            </a:r>
          </a:p>
          <a:p>
            <a:pPr algn="ctr"/>
            <a:r>
              <a:rPr lang="en-US" sz="4000" b="1" dirty="0" smtClean="0"/>
              <a:t>1000</a:t>
            </a:r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1841762" y="3845097"/>
            <a:ext cx="1630837" cy="20644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H</a:t>
            </a:r>
            <a:r>
              <a:rPr lang="en-US" sz="4000" b="1" dirty="0" err="1" smtClean="0">
                <a:solidFill>
                  <a:schemeClr val="tx1"/>
                </a:solidFill>
              </a:rPr>
              <a:t>ecto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4000" b="1" dirty="0" smtClean="0"/>
              <a:t>100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3548405" y="3845097"/>
            <a:ext cx="1630837" cy="20644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D</a:t>
            </a:r>
            <a:r>
              <a:rPr lang="en-US" sz="4000" b="1" dirty="0" err="1" smtClean="0"/>
              <a:t>eca</a:t>
            </a:r>
            <a:endParaRPr lang="en-US" sz="4000" b="1" dirty="0" smtClean="0"/>
          </a:p>
          <a:p>
            <a:pPr algn="ctr"/>
            <a:r>
              <a:rPr lang="en-US" sz="4000" b="1" dirty="0" smtClean="0"/>
              <a:t>10</a:t>
            </a:r>
            <a:endParaRPr lang="en-US" sz="4000" b="1" dirty="0"/>
          </a:p>
        </p:txBody>
      </p:sp>
      <p:sp>
        <p:nvSpPr>
          <p:cNvPr id="9" name="Rectangle 8"/>
          <p:cNvSpPr/>
          <p:nvPr/>
        </p:nvSpPr>
        <p:spPr>
          <a:xfrm>
            <a:off x="5280581" y="3845097"/>
            <a:ext cx="1630837" cy="20644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</a:t>
            </a:r>
            <a:r>
              <a:rPr lang="en-US" sz="4000" b="1" dirty="0" smtClean="0"/>
              <a:t>nit</a:t>
            </a:r>
          </a:p>
          <a:p>
            <a:pPr algn="ctr"/>
            <a:r>
              <a:rPr lang="en-US" sz="4000" b="1" dirty="0" smtClean="0"/>
              <a:t>e.g. </a:t>
            </a:r>
            <a:r>
              <a:rPr lang="en-US" sz="4000" b="1" dirty="0"/>
              <a:t>m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64835" y="3845097"/>
            <a:ext cx="1630837" cy="20644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D</a:t>
            </a:r>
            <a:r>
              <a:rPr lang="en-US" sz="4000" b="1" dirty="0" smtClean="0"/>
              <a:t>eci</a:t>
            </a:r>
          </a:p>
          <a:p>
            <a:pPr algn="ctr"/>
            <a:r>
              <a:rPr lang="en-US" sz="4000" b="1" dirty="0" smtClean="0"/>
              <a:t>0.1</a:t>
            </a:r>
            <a:endParaRPr lang="en-US" sz="4000" b="1" dirty="0"/>
          </a:p>
        </p:txBody>
      </p:sp>
      <p:sp>
        <p:nvSpPr>
          <p:cNvPr id="11" name="Rectangle 10"/>
          <p:cNvSpPr/>
          <p:nvPr/>
        </p:nvSpPr>
        <p:spPr>
          <a:xfrm>
            <a:off x="8671478" y="3845097"/>
            <a:ext cx="1630837" cy="20644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c</a:t>
            </a:r>
            <a:r>
              <a:rPr lang="en-US" sz="4000" b="1" dirty="0" err="1" smtClean="0"/>
              <a:t>enti</a:t>
            </a:r>
            <a:endParaRPr lang="en-US" sz="4000" b="1" dirty="0" smtClean="0"/>
          </a:p>
          <a:p>
            <a:pPr algn="ctr"/>
            <a:r>
              <a:rPr lang="en-US" sz="4000" b="1" dirty="0" smtClean="0"/>
              <a:t>0.01</a:t>
            </a:r>
            <a:endParaRPr lang="en-US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10355732" y="3845097"/>
            <a:ext cx="1630837" cy="20644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M</a:t>
            </a:r>
            <a:r>
              <a:rPr lang="en-US" sz="4000" b="1" dirty="0" err="1" smtClean="0"/>
              <a:t>illi</a:t>
            </a:r>
            <a:endParaRPr lang="en-US" sz="4000" b="1" dirty="0" smtClean="0"/>
          </a:p>
          <a:p>
            <a:pPr algn="ctr"/>
            <a:r>
              <a:rPr lang="en-US" sz="4000" b="1" dirty="0" smtClean="0"/>
              <a:t>0.001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1658" y="245097"/>
            <a:ext cx="11566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K</a:t>
            </a:r>
            <a:r>
              <a:rPr lang="en-US" sz="3200" b="1" dirty="0" smtClean="0"/>
              <a:t>ing </a:t>
            </a:r>
            <a:r>
              <a:rPr lang="en-US" sz="3200" b="1" dirty="0" smtClean="0">
                <a:solidFill>
                  <a:srgbClr val="FF0000"/>
                </a:solidFill>
              </a:rPr>
              <a:t>H</a:t>
            </a:r>
            <a:r>
              <a:rPr lang="en-US" sz="3200" b="1" dirty="0" smtClean="0"/>
              <a:t>enry </a:t>
            </a:r>
            <a:r>
              <a:rPr lang="en-US" sz="3200" b="1" dirty="0" smtClean="0">
                <a:solidFill>
                  <a:srgbClr val="FF0000"/>
                </a:solidFill>
              </a:rPr>
              <a:t>D</a:t>
            </a:r>
            <a:r>
              <a:rPr lang="en-US" sz="3200" b="1" dirty="0" smtClean="0"/>
              <a:t>ied </a:t>
            </a:r>
            <a:r>
              <a:rPr lang="en-US" sz="3200" b="1" dirty="0" smtClean="0">
                <a:solidFill>
                  <a:srgbClr val="FF0000"/>
                </a:solidFill>
              </a:rPr>
              <a:t>U</a:t>
            </a:r>
            <a:r>
              <a:rPr lang="en-US" sz="3200" b="1" dirty="0" smtClean="0"/>
              <a:t>nexpectedly </a:t>
            </a:r>
            <a:r>
              <a:rPr lang="en-US" sz="3200" b="1" dirty="0" smtClean="0">
                <a:solidFill>
                  <a:srgbClr val="FF0000"/>
                </a:solidFill>
              </a:rPr>
              <a:t>D</a:t>
            </a:r>
            <a:r>
              <a:rPr lang="en-US" sz="3200" b="1" dirty="0" smtClean="0"/>
              <a:t>rinking </a:t>
            </a:r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r>
              <a:rPr lang="en-US" sz="3200" b="1" dirty="0" smtClean="0"/>
              <a:t>hocolate </a:t>
            </a:r>
            <a:r>
              <a:rPr lang="en-US" sz="3200" b="1" dirty="0" smtClean="0">
                <a:solidFill>
                  <a:srgbClr val="FF0000"/>
                </a:solidFill>
              </a:rPr>
              <a:t>M</a:t>
            </a:r>
            <a:r>
              <a:rPr lang="en-US" sz="3200" b="1" dirty="0" smtClean="0"/>
              <a:t>ilk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1658" y="6199117"/>
            <a:ext cx="2114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Divide to get smaller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486896" y="6199117"/>
            <a:ext cx="2207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Multiply to get bigger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5" idx="3"/>
          </p:cNvCxnSpPr>
          <p:nvPr/>
        </p:nvCxnSpPr>
        <p:spPr>
          <a:xfrm>
            <a:off x="2415763" y="6383783"/>
            <a:ext cx="276347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1"/>
          </p:cNvCxnSpPr>
          <p:nvPr/>
        </p:nvCxnSpPr>
        <p:spPr>
          <a:xfrm flipH="1">
            <a:off x="6911418" y="6383783"/>
            <a:ext cx="257547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702" y="784618"/>
            <a:ext cx="5382328" cy="59791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75104" y="322953"/>
            <a:ext cx="198163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Basic S.I. Units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114" y="1831304"/>
            <a:ext cx="5845928" cy="35608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26114" y="1340861"/>
            <a:ext cx="5845928" cy="49044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The Metric System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4005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707" y="192261"/>
            <a:ext cx="5571645" cy="5115029"/>
            <a:chOff x="6391373" y="193095"/>
            <a:chExt cx="3057525" cy="31615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91373" y="706732"/>
              <a:ext cx="3057525" cy="26479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830778" y="193095"/>
              <a:ext cx="2178714" cy="51363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Other Units of Length</a:t>
              </a:r>
            </a:p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32216" y="87233"/>
            <a:ext cx="4916556" cy="3573912"/>
            <a:chOff x="8921046" y="996687"/>
            <a:chExt cx="2838450" cy="178714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21046" y="1412228"/>
              <a:ext cx="2838450" cy="1371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295344" y="996687"/>
              <a:ext cx="2089854" cy="41554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Other Units of Mass</a:t>
              </a:r>
            </a:p>
            <a:p>
              <a:pPr algn="ctr"/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26044" y="3661145"/>
            <a:ext cx="5868663" cy="2904200"/>
            <a:chOff x="6391373" y="4366998"/>
            <a:chExt cx="3838575" cy="186475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1373" y="4736330"/>
              <a:ext cx="3838575" cy="14954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031110" y="4366998"/>
              <a:ext cx="2336869" cy="29643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Other Units of Volume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00344" y="5568288"/>
            <a:ext cx="210185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1000 </a:t>
            </a:r>
            <a:r>
              <a:rPr lang="en-US" dirty="0"/>
              <a:t>µ</a:t>
            </a:r>
            <a:r>
              <a:rPr lang="en-US" dirty="0" smtClean="0"/>
              <a:t>m in a mm</a:t>
            </a:r>
          </a:p>
          <a:p>
            <a:r>
              <a:rPr lang="en-US" dirty="0" smtClean="0"/>
              <a:t>1 000 000 µm in a 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71529" y="5568288"/>
            <a:ext cx="2671432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1,000,000 nm in a mm</a:t>
            </a:r>
          </a:p>
          <a:p>
            <a:r>
              <a:rPr lang="en-US" dirty="0" smtClean="0"/>
              <a:t>1,000,000,000 nm in a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2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quick way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K   h 	d 	 </a:t>
            </a:r>
            <a:r>
              <a:rPr lang="en-US" sz="6600" dirty="0">
                <a:solidFill>
                  <a:srgbClr val="FF0000"/>
                </a:solidFill>
              </a:rPr>
              <a:t>u</a:t>
            </a:r>
            <a:r>
              <a:rPr lang="en-US" sz="6600" dirty="0" smtClean="0"/>
              <a:t> 	 d 	 c 	 m </a:t>
            </a:r>
          </a:p>
          <a:p>
            <a:pPr marL="0" indent="0" algn="ctr">
              <a:buNone/>
            </a:pPr>
            <a:r>
              <a:rPr lang="en-US" sz="6600" dirty="0" smtClean="0"/>
              <a:t>g</a:t>
            </a:r>
          </a:p>
          <a:p>
            <a:pPr marL="0" indent="0" algn="ctr">
              <a:buNone/>
            </a:pPr>
            <a:r>
              <a:rPr lang="en-US" sz="6600" dirty="0" smtClean="0"/>
              <a:t>L</a:t>
            </a:r>
          </a:p>
          <a:p>
            <a:pPr marL="0" indent="0" algn="ctr">
              <a:buNone/>
            </a:pPr>
            <a:r>
              <a:rPr lang="en-US" sz="6600" dirty="0"/>
              <a:t>m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4656841" y="2507530"/>
            <a:ext cx="69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d</a:t>
            </a:r>
            <a:r>
              <a:rPr lang="en-US" dirty="0" err="1" smtClean="0">
                <a:solidFill>
                  <a:srgbClr val="FFFF00"/>
                </a:solidFill>
              </a:rPr>
              <a:t>eca</a:t>
            </a:r>
            <a:r>
              <a:rPr lang="en-US" dirty="0" smtClean="0">
                <a:solidFill>
                  <a:srgbClr val="FFFF00"/>
                </a:solidFill>
              </a:rPr>
              <a:t>-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3605" y="2507530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d</a:t>
            </a:r>
            <a:r>
              <a:rPr lang="en-US" dirty="0" err="1" smtClean="0">
                <a:solidFill>
                  <a:srgbClr val="FFFF00"/>
                </a:solidFill>
              </a:rPr>
              <a:t>eci</a:t>
            </a:r>
            <a:r>
              <a:rPr lang="en-US" dirty="0" smtClean="0">
                <a:solidFill>
                  <a:srgbClr val="FFFF00"/>
                </a:solidFill>
              </a:rPr>
              <a:t>-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2590" y="2507530"/>
            <a:ext cx="71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c</a:t>
            </a:r>
            <a:r>
              <a:rPr lang="en-US" dirty="0" err="1" smtClean="0">
                <a:solidFill>
                  <a:srgbClr val="FFFF00"/>
                </a:solidFill>
              </a:rPr>
              <a:t>enti</a:t>
            </a:r>
            <a:r>
              <a:rPr lang="en-US" dirty="0" smtClean="0">
                <a:solidFill>
                  <a:srgbClr val="FFFF00"/>
                </a:solidFill>
              </a:rPr>
              <a:t>-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54585" y="250753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milli</a:t>
            </a:r>
            <a:r>
              <a:rPr lang="en-US" dirty="0" smtClean="0">
                <a:solidFill>
                  <a:srgbClr val="FFFF00"/>
                </a:solidFill>
              </a:rPr>
              <a:t>-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2157" y="2507530"/>
            <a:ext cx="78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h</a:t>
            </a:r>
            <a:r>
              <a:rPr lang="en-US" dirty="0" err="1" smtClean="0">
                <a:solidFill>
                  <a:srgbClr val="FFFF00"/>
                </a:solidFill>
              </a:rPr>
              <a:t>ecto</a:t>
            </a:r>
            <a:r>
              <a:rPr lang="en-US" dirty="0" smtClean="0">
                <a:solidFill>
                  <a:srgbClr val="FFFF00"/>
                </a:solidFill>
              </a:rPr>
              <a:t>-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4031" y="250753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Kilo-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dirty="0" smtClean="0"/>
              <a:t>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basic unit of length in the SI system is the meter (m).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rgbClr val="FFFF00"/>
                </a:solidFill>
              </a:rPr>
              <a:t> I am 1.78 m tall</a:t>
            </a:r>
          </a:p>
          <a:p>
            <a:endParaRPr lang="en-US" sz="800" dirty="0"/>
          </a:p>
          <a:p>
            <a:pPr marL="0" indent="0">
              <a:buNone/>
            </a:pPr>
            <a:r>
              <a:rPr lang="en-US" dirty="0" smtClean="0"/>
              <a:t>Objects smaller than a meter are typically measured in centimeters (cm)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FFFF00"/>
                </a:solidFill>
              </a:rPr>
              <a:t>I am 178 cm tall</a:t>
            </a:r>
          </a:p>
          <a:p>
            <a:pPr>
              <a:buFontTx/>
              <a:buChar char="-"/>
            </a:pPr>
            <a:endParaRPr lang="en-US" sz="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/>
              <a:t>Objects smaller than this are measured in millimeters (mm)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- I am 1780 mm tall</a:t>
            </a:r>
          </a:p>
          <a:p>
            <a:pPr>
              <a:buFontTx/>
              <a:buChar char="-"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7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964</Words>
  <Application>Microsoft Office PowerPoint</Application>
  <PresentationFormat>Widescreen</PresentationFormat>
  <Paragraphs>219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Office Theme</vt:lpstr>
      <vt:lpstr>Measurement</vt:lpstr>
      <vt:lpstr>Standard measurement System</vt:lpstr>
      <vt:lpstr>PowerPoint Presentation</vt:lpstr>
      <vt:lpstr>Common SI Prefixes</vt:lpstr>
      <vt:lpstr>PowerPoint Presentation</vt:lpstr>
      <vt:lpstr>PowerPoint Presentation</vt:lpstr>
      <vt:lpstr>PowerPoint Presentation</vt:lpstr>
      <vt:lpstr>A quick way to remember</vt:lpstr>
      <vt:lpstr>Length</vt:lpstr>
      <vt:lpstr>Mass</vt:lpstr>
      <vt:lpstr>Measuring Mass</vt:lpstr>
      <vt:lpstr>Mass vs Weight</vt:lpstr>
      <vt:lpstr>Mass v Weight – How does your weight compare?</vt:lpstr>
      <vt:lpstr>Weight</vt:lpstr>
      <vt:lpstr>Volume</vt:lpstr>
      <vt:lpstr>Bottom of the Meniscus</vt:lpstr>
      <vt:lpstr>Volume of Rectangular Solids</vt:lpstr>
      <vt:lpstr>Volume of Irregular Solids</vt:lpstr>
      <vt:lpstr>Density</vt:lpstr>
      <vt:lpstr>Units of Density</vt:lpstr>
      <vt:lpstr>Densities of Common Substances</vt:lpstr>
      <vt:lpstr>Time</vt:lpstr>
      <vt:lpstr>Temperature</vt:lpstr>
      <vt:lpstr>PowerPoint Presentation</vt:lpstr>
      <vt:lpstr>Converting Between Units</vt:lpstr>
      <vt:lpstr>Conversions – multiply or divide by 10</vt:lpstr>
      <vt:lpstr>PowerPoint Presentation</vt:lpstr>
      <vt:lpstr>What tool to use?</vt:lpstr>
      <vt:lpstr>Learning Standards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McLean</dc:creator>
  <cp:lastModifiedBy>Andrew McLean</cp:lastModifiedBy>
  <cp:revision>67</cp:revision>
  <dcterms:created xsi:type="dcterms:W3CDTF">2014-06-02T17:53:43Z</dcterms:created>
  <dcterms:modified xsi:type="dcterms:W3CDTF">2015-10-01T11:03:29Z</dcterms:modified>
</cp:coreProperties>
</file>