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56" r:id="rId2"/>
    <p:sldId id="286" r:id="rId3"/>
    <p:sldId id="278" r:id="rId4"/>
    <p:sldId id="277" r:id="rId5"/>
    <p:sldId id="257" r:id="rId6"/>
    <p:sldId id="276" r:id="rId7"/>
    <p:sldId id="258" r:id="rId8"/>
    <p:sldId id="259" r:id="rId9"/>
    <p:sldId id="260" r:id="rId10"/>
    <p:sldId id="261" r:id="rId11"/>
    <p:sldId id="262" r:id="rId12"/>
    <p:sldId id="263" r:id="rId13"/>
    <p:sldId id="264" r:id="rId14"/>
    <p:sldId id="265" r:id="rId15"/>
    <p:sldId id="269" r:id="rId16"/>
    <p:sldId id="270" r:id="rId17"/>
    <p:sldId id="266" r:id="rId18"/>
    <p:sldId id="272" r:id="rId19"/>
    <p:sldId id="267" r:id="rId20"/>
    <p:sldId id="281" r:id="rId21"/>
    <p:sldId id="268" r:id="rId22"/>
    <p:sldId id="282" r:id="rId23"/>
    <p:sldId id="283" r:id="rId24"/>
    <p:sldId id="284" r:id="rId25"/>
    <p:sldId id="273" r:id="rId26"/>
    <p:sldId id="275" r:id="rId27"/>
    <p:sldId id="271" r:id="rId28"/>
    <p:sldId id="285" r:id="rId29"/>
    <p:sldId id="279" r:id="rId30"/>
    <p:sldId id="27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McLean" initials="A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17FA4"/>
    <a:srgbClr val="B977AB"/>
    <a:srgbClr val="A8889B"/>
    <a:srgbClr val="BE7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48"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9-10T08:06:42.821" idx="1">
    <p:pos x="7680" y="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E7D50B-B76F-459E-AFAE-A9297B619035}" type="datetimeFigureOut">
              <a:rPr lang="en-US" smtClean="0"/>
              <a:t>9/15/2015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1E0953-A8A2-4A72-AF44-19559D7E8554}" type="slidenum">
              <a:rPr lang="en-US" smtClean="0"/>
              <a:t>‹#›</a:t>
            </a:fld>
            <a:endParaRPr lang="en-US"/>
          </a:p>
        </p:txBody>
      </p:sp>
    </p:spTree>
    <p:extLst>
      <p:ext uri="{BB962C8B-B14F-4D97-AF65-F5344CB8AC3E}">
        <p14:creationId xmlns:p14="http://schemas.microsoft.com/office/powerpoint/2010/main" val="14564207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7F9633-C6AD-48A2-A3A3-E7DF0E741BCF}"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6B1C4-615D-4CD4-90DD-DB1BDE253D5B}" type="slidenum">
              <a:rPr lang="en-US" smtClean="0"/>
              <a:t>‹#›</a:t>
            </a:fld>
            <a:endParaRPr lang="en-US"/>
          </a:p>
        </p:txBody>
      </p:sp>
    </p:spTree>
    <p:extLst>
      <p:ext uri="{BB962C8B-B14F-4D97-AF65-F5344CB8AC3E}">
        <p14:creationId xmlns:p14="http://schemas.microsoft.com/office/powerpoint/2010/main" val="39627211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F9633-C6AD-48A2-A3A3-E7DF0E741BCF}"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6B1C4-615D-4CD4-90DD-DB1BDE253D5B}" type="slidenum">
              <a:rPr lang="en-US" smtClean="0"/>
              <a:t>‹#›</a:t>
            </a:fld>
            <a:endParaRPr lang="en-US"/>
          </a:p>
        </p:txBody>
      </p:sp>
    </p:spTree>
    <p:extLst>
      <p:ext uri="{BB962C8B-B14F-4D97-AF65-F5344CB8AC3E}">
        <p14:creationId xmlns:p14="http://schemas.microsoft.com/office/powerpoint/2010/main" val="1210294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F9633-C6AD-48A2-A3A3-E7DF0E741BCF}"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6B1C4-615D-4CD4-90DD-DB1BDE253D5B}" type="slidenum">
              <a:rPr lang="en-US" smtClean="0"/>
              <a:t>‹#›</a:t>
            </a:fld>
            <a:endParaRPr lang="en-US"/>
          </a:p>
        </p:txBody>
      </p:sp>
    </p:spTree>
    <p:extLst>
      <p:ext uri="{BB962C8B-B14F-4D97-AF65-F5344CB8AC3E}">
        <p14:creationId xmlns:p14="http://schemas.microsoft.com/office/powerpoint/2010/main" val="3548588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97F9633-C6AD-48A2-A3A3-E7DF0E741BCF}"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6B1C4-615D-4CD4-90DD-DB1BDE253D5B}" type="slidenum">
              <a:rPr lang="en-US" smtClean="0"/>
              <a:t>‹#›</a:t>
            </a:fld>
            <a:endParaRPr lang="en-US"/>
          </a:p>
        </p:txBody>
      </p:sp>
    </p:spTree>
    <p:extLst>
      <p:ext uri="{BB962C8B-B14F-4D97-AF65-F5344CB8AC3E}">
        <p14:creationId xmlns:p14="http://schemas.microsoft.com/office/powerpoint/2010/main" val="14010847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7F9633-C6AD-48A2-A3A3-E7DF0E741BCF}"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6B1C4-615D-4CD4-90DD-DB1BDE253D5B}" type="slidenum">
              <a:rPr lang="en-US" smtClean="0"/>
              <a:t>‹#›</a:t>
            </a:fld>
            <a:endParaRPr lang="en-US"/>
          </a:p>
        </p:txBody>
      </p:sp>
    </p:spTree>
    <p:extLst>
      <p:ext uri="{BB962C8B-B14F-4D97-AF65-F5344CB8AC3E}">
        <p14:creationId xmlns:p14="http://schemas.microsoft.com/office/powerpoint/2010/main" val="36175099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7F9633-C6AD-48A2-A3A3-E7DF0E741BCF}"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6B1C4-615D-4CD4-90DD-DB1BDE253D5B}" type="slidenum">
              <a:rPr lang="en-US" smtClean="0"/>
              <a:t>‹#›</a:t>
            </a:fld>
            <a:endParaRPr lang="en-US"/>
          </a:p>
        </p:txBody>
      </p:sp>
    </p:spTree>
    <p:extLst>
      <p:ext uri="{BB962C8B-B14F-4D97-AF65-F5344CB8AC3E}">
        <p14:creationId xmlns:p14="http://schemas.microsoft.com/office/powerpoint/2010/main" val="4196142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7F9633-C6AD-48A2-A3A3-E7DF0E741BCF}" type="datetimeFigureOut">
              <a:rPr lang="en-US" smtClean="0"/>
              <a:t>9/15/2015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E6B1C4-615D-4CD4-90DD-DB1BDE253D5B}" type="slidenum">
              <a:rPr lang="en-US" smtClean="0"/>
              <a:t>‹#›</a:t>
            </a:fld>
            <a:endParaRPr lang="en-US"/>
          </a:p>
        </p:txBody>
      </p:sp>
    </p:spTree>
    <p:extLst>
      <p:ext uri="{BB962C8B-B14F-4D97-AF65-F5344CB8AC3E}">
        <p14:creationId xmlns:p14="http://schemas.microsoft.com/office/powerpoint/2010/main" val="3967841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7F9633-C6AD-48A2-A3A3-E7DF0E741BCF}" type="datetimeFigureOut">
              <a:rPr lang="en-US" smtClean="0"/>
              <a:t>9/15/2015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E6B1C4-615D-4CD4-90DD-DB1BDE253D5B}" type="slidenum">
              <a:rPr lang="en-US" smtClean="0"/>
              <a:t>‹#›</a:t>
            </a:fld>
            <a:endParaRPr lang="en-US"/>
          </a:p>
        </p:txBody>
      </p:sp>
    </p:spTree>
    <p:extLst>
      <p:ext uri="{BB962C8B-B14F-4D97-AF65-F5344CB8AC3E}">
        <p14:creationId xmlns:p14="http://schemas.microsoft.com/office/powerpoint/2010/main" val="2284976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F9633-C6AD-48A2-A3A3-E7DF0E741BCF}" type="datetimeFigureOut">
              <a:rPr lang="en-US" smtClean="0"/>
              <a:t>9/15/2015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E6B1C4-615D-4CD4-90DD-DB1BDE253D5B}" type="slidenum">
              <a:rPr lang="en-US" smtClean="0"/>
              <a:t>‹#›</a:t>
            </a:fld>
            <a:endParaRPr lang="en-US"/>
          </a:p>
        </p:txBody>
      </p:sp>
    </p:spTree>
    <p:extLst>
      <p:ext uri="{BB962C8B-B14F-4D97-AF65-F5344CB8AC3E}">
        <p14:creationId xmlns:p14="http://schemas.microsoft.com/office/powerpoint/2010/main" val="1622498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F9633-C6AD-48A2-A3A3-E7DF0E741BCF}"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6B1C4-615D-4CD4-90DD-DB1BDE253D5B}" type="slidenum">
              <a:rPr lang="en-US" smtClean="0"/>
              <a:t>‹#›</a:t>
            </a:fld>
            <a:endParaRPr lang="en-US"/>
          </a:p>
        </p:txBody>
      </p:sp>
    </p:spTree>
    <p:extLst>
      <p:ext uri="{BB962C8B-B14F-4D97-AF65-F5344CB8AC3E}">
        <p14:creationId xmlns:p14="http://schemas.microsoft.com/office/powerpoint/2010/main" val="230739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F9633-C6AD-48A2-A3A3-E7DF0E741BCF}"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6B1C4-615D-4CD4-90DD-DB1BDE253D5B}" type="slidenum">
              <a:rPr lang="en-US" smtClean="0"/>
              <a:t>‹#›</a:t>
            </a:fld>
            <a:endParaRPr lang="en-US"/>
          </a:p>
        </p:txBody>
      </p:sp>
    </p:spTree>
    <p:extLst>
      <p:ext uri="{BB962C8B-B14F-4D97-AF65-F5344CB8AC3E}">
        <p14:creationId xmlns:p14="http://schemas.microsoft.com/office/powerpoint/2010/main" val="2838484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F9633-C6AD-48A2-A3A3-E7DF0E741BCF}" type="datetimeFigureOut">
              <a:rPr lang="en-US" smtClean="0"/>
              <a:t>9/15/2015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E6B1C4-615D-4CD4-90DD-DB1BDE253D5B}" type="slidenum">
              <a:rPr lang="en-US" smtClean="0"/>
              <a:t>‹#›</a:t>
            </a:fld>
            <a:endParaRPr lang="en-US"/>
          </a:p>
        </p:txBody>
      </p:sp>
      <p:pic>
        <p:nvPicPr>
          <p:cNvPr id="7" name="Picture 6"/>
          <p:cNvPicPr>
            <a:picLocks noChangeAspect="1"/>
          </p:cNvPicPr>
          <p:nvPr userDrawn="1"/>
        </p:nvPicPr>
        <p:blipFill>
          <a:blip r:embed="rId13">
            <a:extLst>
              <a:ext uri="{BEBA8EAE-BF5A-486C-A8C5-ECC9F3942E4B}">
                <a14:imgProps xmlns:a14="http://schemas.microsoft.com/office/drawing/2010/main">
                  <a14:imgLayer r:embed="rId14">
                    <a14:imgEffect>
                      <a14:sharpenSoften amount="2000"/>
                    </a14:imgEffect>
                    <a14:imgEffect>
                      <a14:colorTemperature colorTemp="6000"/>
                    </a14:imgEffect>
                    <a14:imgEffect>
                      <a14:saturation sat="25000"/>
                    </a14:imgEffect>
                    <a14:imgEffect>
                      <a14:brightnessContrast contrast="-56000"/>
                    </a14:imgEffect>
                  </a14:imgLayer>
                </a14:imgProps>
              </a:ext>
            </a:extLst>
          </a:blip>
          <a:stretch>
            <a:fillRect/>
          </a:stretch>
        </p:blipFill>
        <p:spPr>
          <a:xfrm>
            <a:off x="0" y="0"/>
            <a:ext cx="12192000" cy="6858000"/>
          </a:xfrm>
          <a:prstGeom prst="rect">
            <a:avLst/>
          </a:prstGeom>
          <a:noFill/>
          <a:effectLst>
            <a:outerShdw blurRad="50800" dir="5400000" algn="ctr" rotWithShape="0">
              <a:srgbClr val="000000">
                <a:alpha val="43137"/>
              </a:srgbClr>
            </a:outerShdw>
          </a:effectLst>
        </p:spPr>
      </p:pic>
    </p:spTree>
    <p:extLst>
      <p:ext uri="{BB962C8B-B14F-4D97-AF65-F5344CB8AC3E}">
        <p14:creationId xmlns:p14="http://schemas.microsoft.com/office/powerpoint/2010/main" val="2995610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7811"/>
            <a:ext cx="7298635" cy="1285237"/>
          </a:xfrm>
        </p:spPr>
        <p:txBody>
          <a:bodyPr/>
          <a:lstStyle/>
          <a:p>
            <a:r>
              <a:rPr lang="en-US" b="1" dirty="0" smtClean="0">
                <a:solidFill>
                  <a:schemeClr val="bg1"/>
                </a:solidFill>
              </a:rPr>
              <a:t>Scientific Inquiry</a:t>
            </a:r>
            <a:endParaRPr lang="en-US" b="1" dirty="0">
              <a:solidFill>
                <a:schemeClr val="bg1"/>
              </a:solidFill>
            </a:endParaRPr>
          </a:p>
        </p:txBody>
      </p:sp>
      <p:sp>
        <p:nvSpPr>
          <p:cNvPr id="3" name="Subtitle 2"/>
          <p:cNvSpPr>
            <a:spLocks noGrp="1"/>
          </p:cNvSpPr>
          <p:nvPr>
            <p:ph type="subTitle" idx="1"/>
          </p:nvPr>
        </p:nvSpPr>
        <p:spPr>
          <a:xfrm>
            <a:off x="2484782" y="1801929"/>
            <a:ext cx="3710609" cy="1655762"/>
          </a:xfrm>
        </p:spPr>
        <p:txBody>
          <a:bodyPr/>
          <a:lstStyle/>
          <a:p>
            <a:r>
              <a:rPr lang="en-US" dirty="0" smtClean="0">
                <a:solidFill>
                  <a:schemeClr val="bg1"/>
                </a:solidFill>
              </a:rPr>
              <a:t>Section 2</a:t>
            </a:r>
            <a:endParaRPr lang="en-US" dirty="0">
              <a:solidFill>
                <a:schemeClr val="bg1"/>
              </a:solidFill>
            </a:endParaRPr>
          </a:p>
        </p:txBody>
      </p:sp>
    </p:spTree>
    <p:extLst>
      <p:ext uri="{BB962C8B-B14F-4D97-AF65-F5344CB8AC3E}">
        <p14:creationId xmlns:p14="http://schemas.microsoft.com/office/powerpoint/2010/main" val="881895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an Experiment</a:t>
            </a:r>
            <a:endParaRPr lang="en-US" dirty="0"/>
          </a:p>
        </p:txBody>
      </p:sp>
      <p:sp>
        <p:nvSpPr>
          <p:cNvPr id="3" name="Content Placeholder 2"/>
          <p:cNvSpPr>
            <a:spLocks noGrp="1"/>
          </p:cNvSpPr>
          <p:nvPr>
            <p:ph idx="1"/>
          </p:nvPr>
        </p:nvSpPr>
        <p:spPr/>
        <p:txBody>
          <a:bodyPr>
            <a:normAutofit lnSpcReduction="10000"/>
          </a:bodyPr>
          <a:lstStyle/>
          <a:p>
            <a:r>
              <a:rPr lang="en-US" dirty="0" smtClean="0"/>
              <a:t>After you state your hypothesis you need to design an experiment to test it.</a:t>
            </a:r>
          </a:p>
          <a:p>
            <a:endParaRPr lang="en-US" sz="1600" dirty="0"/>
          </a:p>
          <a:p>
            <a:r>
              <a:rPr lang="en-US" dirty="0" smtClean="0"/>
              <a:t>To do this you need to control all </a:t>
            </a:r>
            <a:r>
              <a:rPr lang="en-US" dirty="0" smtClean="0">
                <a:solidFill>
                  <a:srgbClr val="FFFF00"/>
                </a:solidFill>
              </a:rPr>
              <a:t>variables </a:t>
            </a:r>
            <a:r>
              <a:rPr lang="en-US" dirty="0" smtClean="0"/>
              <a:t>or factors that might change in an experiment. </a:t>
            </a:r>
          </a:p>
          <a:p>
            <a:endParaRPr lang="en-US" sz="1700" dirty="0"/>
          </a:p>
          <a:p>
            <a:r>
              <a:rPr lang="en-US" dirty="0" smtClean="0"/>
              <a:t>In any experiment one variable will be purposefully changed. This is known as the manipulated variable or </a:t>
            </a:r>
            <a:r>
              <a:rPr lang="en-US" dirty="0" smtClean="0">
                <a:solidFill>
                  <a:srgbClr val="FFFF00"/>
                </a:solidFill>
              </a:rPr>
              <a:t>independent</a:t>
            </a:r>
            <a:r>
              <a:rPr lang="en-US" dirty="0" smtClean="0">
                <a:solidFill>
                  <a:srgbClr val="FF0000"/>
                </a:solidFill>
              </a:rPr>
              <a:t> </a:t>
            </a:r>
            <a:r>
              <a:rPr lang="en-US" dirty="0" smtClean="0">
                <a:solidFill>
                  <a:srgbClr val="FFFF00"/>
                </a:solidFill>
              </a:rPr>
              <a:t>variable</a:t>
            </a:r>
            <a:r>
              <a:rPr lang="en-US" dirty="0" smtClean="0"/>
              <a:t>. </a:t>
            </a:r>
          </a:p>
          <a:p>
            <a:endParaRPr lang="en-US" sz="1700" dirty="0"/>
          </a:p>
          <a:p>
            <a:r>
              <a:rPr lang="en-US" dirty="0" smtClean="0"/>
              <a:t>The factor that may change in response to the independent variable is known as the responding variable or the </a:t>
            </a:r>
            <a:r>
              <a:rPr lang="en-US" dirty="0" smtClean="0">
                <a:solidFill>
                  <a:srgbClr val="FFFF00"/>
                </a:solidFill>
              </a:rPr>
              <a:t>dependent</a:t>
            </a:r>
            <a:r>
              <a:rPr lang="en-US" dirty="0" smtClean="0">
                <a:solidFill>
                  <a:srgbClr val="FF0000"/>
                </a:solidFill>
              </a:rPr>
              <a:t> </a:t>
            </a:r>
            <a:r>
              <a:rPr lang="en-US" dirty="0" smtClean="0">
                <a:solidFill>
                  <a:srgbClr val="FFFF00"/>
                </a:solidFill>
              </a:rPr>
              <a:t>variable</a:t>
            </a:r>
            <a:r>
              <a:rPr lang="en-US" dirty="0" smtClean="0"/>
              <a:t>.</a:t>
            </a:r>
            <a:endParaRPr lang="en-US" dirty="0"/>
          </a:p>
        </p:txBody>
      </p:sp>
    </p:spTree>
    <p:extLst>
      <p:ext uri="{BB962C8B-B14F-4D97-AF65-F5344CB8AC3E}">
        <p14:creationId xmlns:p14="http://schemas.microsoft.com/office/powerpoint/2010/main" val="4196309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a </a:t>
            </a:r>
            <a:r>
              <a:rPr lang="en-US" dirty="0">
                <a:solidFill>
                  <a:srgbClr val="FFFF00"/>
                </a:solidFill>
              </a:rPr>
              <a:t>C</a:t>
            </a:r>
            <a:r>
              <a:rPr lang="en-US" dirty="0" smtClean="0">
                <a:solidFill>
                  <a:srgbClr val="FFFF00"/>
                </a:solidFill>
              </a:rPr>
              <a:t>ontrolled </a:t>
            </a:r>
            <a:r>
              <a:rPr lang="en-US" dirty="0"/>
              <a:t>E</a:t>
            </a:r>
            <a:r>
              <a:rPr lang="en-US" dirty="0" smtClean="0"/>
              <a:t>xperiment. </a:t>
            </a:r>
            <a:endParaRPr lang="en-US" dirty="0"/>
          </a:p>
        </p:txBody>
      </p:sp>
      <p:sp>
        <p:nvSpPr>
          <p:cNvPr id="3" name="Content Placeholder 2"/>
          <p:cNvSpPr>
            <a:spLocks noGrp="1"/>
          </p:cNvSpPr>
          <p:nvPr>
            <p:ph idx="1"/>
          </p:nvPr>
        </p:nvSpPr>
        <p:spPr/>
        <p:txBody>
          <a:bodyPr/>
          <a:lstStyle/>
          <a:p>
            <a:r>
              <a:rPr lang="en-US" dirty="0" smtClean="0"/>
              <a:t>A </a:t>
            </a:r>
            <a:r>
              <a:rPr lang="en-US" dirty="0" smtClean="0">
                <a:solidFill>
                  <a:srgbClr val="FFFF00"/>
                </a:solidFill>
              </a:rPr>
              <a:t>controlled</a:t>
            </a:r>
            <a:r>
              <a:rPr lang="en-US" dirty="0" smtClean="0">
                <a:solidFill>
                  <a:srgbClr val="FF0000"/>
                </a:solidFill>
              </a:rPr>
              <a:t> </a:t>
            </a:r>
            <a:r>
              <a:rPr lang="en-US" dirty="0" smtClean="0">
                <a:solidFill>
                  <a:srgbClr val="FFFF00"/>
                </a:solidFill>
              </a:rPr>
              <a:t>experiment</a:t>
            </a:r>
            <a:r>
              <a:rPr lang="en-US" dirty="0" smtClean="0">
                <a:solidFill>
                  <a:srgbClr val="FF0000"/>
                </a:solidFill>
              </a:rPr>
              <a:t> </a:t>
            </a:r>
            <a:r>
              <a:rPr lang="en-US" dirty="0" smtClean="0"/>
              <a:t>is when only one variable (the independent variable) is manipulated at a time. </a:t>
            </a:r>
            <a:endParaRPr lang="en-US" dirty="0"/>
          </a:p>
        </p:txBody>
      </p:sp>
      <p:pic>
        <p:nvPicPr>
          <p:cNvPr id="4" name="Picture 3"/>
          <p:cNvPicPr>
            <a:picLocks noChangeAspect="1"/>
          </p:cNvPicPr>
          <p:nvPr/>
        </p:nvPicPr>
        <p:blipFill>
          <a:blip r:embed="rId2"/>
          <a:stretch>
            <a:fillRect/>
          </a:stretch>
        </p:blipFill>
        <p:spPr>
          <a:xfrm>
            <a:off x="1957181" y="2756245"/>
            <a:ext cx="8140976" cy="3802999"/>
          </a:xfrm>
          <a:prstGeom prst="rect">
            <a:avLst/>
          </a:prstGeom>
        </p:spPr>
      </p:pic>
    </p:spTree>
    <p:extLst>
      <p:ext uri="{BB962C8B-B14F-4D97-AF65-F5344CB8AC3E}">
        <p14:creationId xmlns:p14="http://schemas.microsoft.com/office/powerpoint/2010/main" val="3385878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Control Variables?</a:t>
            </a:r>
            <a:endParaRPr lang="en-US" dirty="0"/>
          </a:p>
        </p:txBody>
      </p:sp>
      <p:sp>
        <p:nvSpPr>
          <p:cNvPr id="3" name="Content Placeholder 2"/>
          <p:cNvSpPr>
            <a:spLocks noGrp="1"/>
          </p:cNvSpPr>
          <p:nvPr>
            <p:ph idx="1"/>
          </p:nvPr>
        </p:nvSpPr>
        <p:spPr/>
        <p:txBody>
          <a:bodyPr/>
          <a:lstStyle/>
          <a:p>
            <a:r>
              <a:rPr lang="en-US" dirty="0" smtClean="0"/>
              <a:t>We control experiments so that we know which variable is responsible for certain changes.</a:t>
            </a:r>
          </a:p>
          <a:p>
            <a:endParaRPr lang="en-US" dirty="0"/>
          </a:p>
          <a:p>
            <a:r>
              <a:rPr lang="en-US" dirty="0" smtClean="0"/>
              <a:t>This way we can eliminate factors that to not affect the outcome or which may alter the outcome of an experiment in unexpected ways.</a:t>
            </a:r>
            <a:endParaRPr lang="en-US" dirty="0"/>
          </a:p>
        </p:txBody>
      </p:sp>
      <p:pic>
        <p:nvPicPr>
          <p:cNvPr id="4" name="Picture 3"/>
          <p:cNvPicPr>
            <a:picLocks noChangeAspect="1"/>
          </p:cNvPicPr>
          <p:nvPr/>
        </p:nvPicPr>
        <p:blipFill>
          <a:blip r:embed="rId2"/>
          <a:stretch>
            <a:fillRect/>
          </a:stretch>
        </p:blipFill>
        <p:spPr>
          <a:xfrm>
            <a:off x="3307245" y="4186444"/>
            <a:ext cx="4762500" cy="2381250"/>
          </a:xfrm>
          <a:prstGeom prst="rect">
            <a:avLst/>
          </a:prstGeom>
        </p:spPr>
      </p:pic>
    </p:spTree>
    <p:extLst>
      <p:ext uri="{BB962C8B-B14F-4D97-AF65-F5344CB8AC3E}">
        <p14:creationId xmlns:p14="http://schemas.microsoft.com/office/powerpoint/2010/main" val="3808655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Forming Operational Definitions</a:t>
            </a:r>
            <a:endParaRPr lang="en-US" dirty="0"/>
          </a:p>
        </p:txBody>
      </p:sp>
      <p:sp>
        <p:nvSpPr>
          <p:cNvPr id="3" name="Content Placeholder 2"/>
          <p:cNvSpPr>
            <a:spLocks noGrp="1"/>
          </p:cNvSpPr>
          <p:nvPr>
            <p:ph idx="1"/>
          </p:nvPr>
        </p:nvSpPr>
        <p:spPr/>
        <p:txBody>
          <a:bodyPr/>
          <a:lstStyle/>
          <a:p>
            <a:r>
              <a:rPr lang="en-US" dirty="0" smtClean="0"/>
              <a:t>An </a:t>
            </a:r>
            <a:r>
              <a:rPr lang="en-US" dirty="0" smtClean="0">
                <a:solidFill>
                  <a:srgbClr val="FFFF00"/>
                </a:solidFill>
              </a:rPr>
              <a:t>operational</a:t>
            </a:r>
            <a:r>
              <a:rPr lang="en-US" dirty="0" smtClean="0">
                <a:solidFill>
                  <a:srgbClr val="FF0000"/>
                </a:solidFill>
              </a:rPr>
              <a:t> </a:t>
            </a:r>
            <a:r>
              <a:rPr lang="en-US" dirty="0" smtClean="0">
                <a:solidFill>
                  <a:srgbClr val="FFFF00"/>
                </a:solidFill>
              </a:rPr>
              <a:t>definition</a:t>
            </a:r>
            <a:r>
              <a:rPr lang="en-US" dirty="0" smtClean="0">
                <a:solidFill>
                  <a:srgbClr val="FF0000"/>
                </a:solidFill>
              </a:rPr>
              <a:t> </a:t>
            </a:r>
            <a:r>
              <a:rPr lang="en-US" dirty="0" smtClean="0"/>
              <a:t>is a statement that describes how to measure a particular variable or define a particular term. </a:t>
            </a:r>
          </a:p>
          <a:p>
            <a:endParaRPr lang="en-US" dirty="0"/>
          </a:p>
          <a:p>
            <a:r>
              <a:rPr lang="en-US" dirty="0" smtClean="0"/>
              <a:t>Sometimes this is easy for example when measuring weight or height. </a:t>
            </a:r>
          </a:p>
          <a:p>
            <a:endParaRPr lang="en-US" dirty="0"/>
          </a:p>
          <a:p>
            <a:r>
              <a:rPr lang="en-US" dirty="0" smtClean="0"/>
              <a:t>Other variables need more defining for example counting the “chirps” from a cricket – what constitutes a chirp. </a:t>
            </a:r>
            <a:endParaRPr lang="en-US" dirty="0"/>
          </a:p>
        </p:txBody>
      </p:sp>
    </p:spTree>
    <p:extLst>
      <p:ext uri="{BB962C8B-B14F-4D97-AF65-F5344CB8AC3E}">
        <p14:creationId xmlns:p14="http://schemas.microsoft.com/office/powerpoint/2010/main" val="1858594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Collecting </a:t>
            </a:r>
            <a:r>
              <a:rPr lang="en-US" dirty="0" smtClean="0"/>
              <a:t>and </a:t>
            </a:r>
            <a:r>
              <a:rPr lang="en-US" dirty="0" smtClean="0">
                <a:solidFill>
                  <a:srgbClr val="FFFF00"/>
                </a:solidFill>
              </a:rPr>
              <a:t>Interpreting </a:t>
            </a:r>
            <a:r>
              <a:rPr lang="en-US" dirty="0" smtClean="0"/>
              <a:t>Data</a:t>
            </a:r>
            <a:endParaRPr lang="en-US" dirty="0"/>
          </a:p>
        </p:txBody>
      </p:sp>
      <p:sp>
        <p:nvSpPr>
          <p:cNvPr id="3" name="Content Placeholder 2"/>
          <p:cNvSpPr>
            <a:spLocks noGrp="1"/>
          </p:cNvSpPr>
          <p:nvPr>
            <p:ph idx="1"/>
          </p:nvPr>
        </p:nvSpPr>
        <p:spPr/>
        <p:txBody>
          <a:bodyPr/>
          <a:lstStyle/>
          <a:p>
            <a:r>
              <a:rPr lang="en-US" dirty="0" smtClean="0"/>
              <a:t>Because there are usually individual differences in organisms we usually test more than one. </a:t>
            </a:r>
          </a:p>
          <a:p>
            <a:endParaRPr lang="en-US" dirty="0"/>
          </a:p>
          <a:p>
            <a:r>
              <a:rPr lang="en-US" dirty="0" smtClean="0">
                <a:solidFill>
                  <a:srgbClr val="FFFF00"/>
                </a:solidFill>
              </a:rPr>
              <a:t>Organizing</a:t>
            </a:r>
            <a:r>
              <a:rPr lang="en-US" dirty="0" smtClean="0">
                <a:solidFill>
                  <a:srgbClr val="FF0000"/>
                </a:solidFill>
              </a:rPr>
              <a:t> </a:t>
            </a:r>
            <a:r>
              <a:rPr lang="en-US" dirty="0" smtClean="0">
                <a:solidFill>
                  <a:srgbClr val="FFFF00"/>
                </a:solidFill>
              </a:rPr>
              <a:t>data</a:t>
            </a:r>
            <a:r>
              <a:rPr lang="en-US" dirty="0" smtClean="0"/>
              <a:t>: before you begin experimenting it is important to create a table to collect your data. Data are the facts, figures, and other evidence gathered through your observations. </a:t>
            </a:r>
          </a:p>
          <a:p>
            <a:endParaRPr lang="en-US" dirty="0"/>
          </a:p>
          <a:p>
            <a:r>
              <a:rPr lang="en-US" dirty="0" smtClean="0">
                <a:solidFill>
                  <a:srgbClr val="FFFF00"/>
                </a:solidFill>
              </a:rPr>
              <a:t>Graphing</a:t>
            </a:r>
            <a:r>
              <a:rPr lang="en-US" dirty="0" smtClean="0">
                <a:solidFill>
                  <a:srgbClr val="FF0000"/>
                </a:solidFill>
              </a:rPr>
              <a:t> </a:t>
            </a:r>
            <a:r>
              <a:rPr lang="en-US" dirty="0" smtClean="0">
                <a:solidFill>
                  <a:srgbClr val="FFFF00"/>
                </a:solidFill>
              </a:rPr>
              <a:t>your</a:t>
            </a:r>
            <a:r>
              <a:rPr lang="en-US" dirty="0" smtClean="0">
                <a:solidFill>
                  <a:srgbClr val="FF0000"/>
                </a:solidFill>
              </a:rPr>
              <a:t> </a:t>
            </a:r>
            <a:r>
              <a:rPr lang="en-US" dirty="0" smtClean="0">
                <a:solidFill>
                  <a:srgbClr val="FFFF00"/>
                </a:solidFill>
              </a:rPr>
              <a:t>results</a:t>
            </a:r>
            <a:r>
              <a:rPr lang="en-US" dirty="0" smtClean="0"/>
              <a:t>: We will discuss graphing in more detail later but graphs can help us make sense of data and reveal patterns.</a:t>
            </a:r>
            <a:endParaRPr lang="en-US" dirty="0"/>
          </a:p>
        </p:txBody>
      </p:sp>
    </p:spTree>
    <p:extLst>
      <p:ext uri="{BB962C8B-B14F-4D97-AF65-F5344CB8AC3E}">
        <p14:creationId xmlns:p14="http://schemas.microsoft.com/office/powerpoint/2010/main" val="2294207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838200" y="365125"/>
            <a:ext cx="5214730" cy="3071690"/>
          </a:xfrm>
          <a:prstGeom prst="rect">
            <a:avLst/>
          </a:prstGeom>
        </p:spPr>
      </p:pic>
      <p:pic>
        <p:nvPicPr>
          <p:cNvPr id="5" name="Picture 4"/>
          <p:cNvPicPr>
            <a:picLocks noChangeAspect="1"/>
          </p:cNvPicPr>
          <p:nvPr/>
        </p:nvPicPr>
        <p:blipFill>
          <a:blip r:embed="rId3"/>
          <a:stretch>
            <a:fillRect/>
          </a:stretch>
        </p:blipFill>
        <p:spPr>
          <a:xfrm>
            <a:off x="6422749" y="365125"/>
            <a:ext cx="5429250" cy="6234458"/>
          </a:xfrm>
          <a:prstGeom prst="rect">
            <a:avLst/>
          </a:prstGeom>
        </p:spPr>
      </p:pic>
      <p:pic>
        <p:nvPicPr>
          <p:cNvPr id="6" name="Picture 5"/>
          <p:cNvPicPr>
            <a:picLocks noChangeAspect="1"/>
          </p:cNvPicPr>
          <p:nvPr/>
        </p:nvPicPr>
        <p:blipFill>
          <a:blip r:embed="rId4"/>
          <a:stretch>
            <a:fillRect/>
          </a:stretch>
        </p:blipFill>
        <p:spPr>
          <a:xfrm>
            <a:off x="838200" y="3571752"/>
            <a:ext cx="5214730" cy="3027831"/>
          </a:xfrm>
          <a:prstGeom prst="rect">
            <a:avLst/>
          </a:prstGeom>
        </p:spPr>
      </p:pic>
    </p:spTree>
    <p:extLst>
      <p:ext uri="{BB962C8B-B14F-4D97-AF65-F5344CB8AC3E}">
        <p14:creationId xmlns:p14="http://schemas.microsoft.com/office/powerpoint/2010/main" val="685169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athgoodies.com/lessons/graphs/images/line_exampl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8668" y="365125"/>
            <a:ext cx="6903141" cy="600612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4681331" y="6429300"/>
            <a:ext cx="3150704" cy="369332"/>
          </a:xfrm>
          <a:prstGeom prst="rect">
            <a:avLst/>
          </a:prstGeom>
          <a:noFill/>
        </p:spPr>
        <p:txBody>
          <a:bodyPr wrap="square" rtlCol="0">
            <a:spAutoFit/>
          </a:bodyPr>
          <a:lstStyle/>
          <a:p>
            <a:r>
              <a:rPr lang="en-US" dirty="0" smtClean="0"/>
              <a:t>Independent variable X axis</a:t>
            </a:r>
            <a:endParaRPr lang="en-US" dirty="0"/>
          </a:p>
        </p:txBody>
      </p:sp>
      <p:sp>
        <p:nvSpPr>
          <p:cNvPr id="5" name="TextBox 4"/>
          <p:cNvSpPr txBox="1"/>
          <p:nvPr/>
        </p:nvSpPr>
        <p:spPr>
          <a:xfrm rot="16200000">
            <a:off x="371060" y="2862469"/>
            <a:ext cx="3703983" cy="369332"/>
          </a:xfrm>
          <a:prstGeom prst="rect">
            <a:avLst/>
          </a:prstGeom>
          <a:noFill/>
        </p:spPr>
        <p:txBody>
          <a:bodyPr wrap="square" rtlCol="0">
            <a:spAutoFit/>
          </a:bodyPr>
          <a:lstStyle/>
          <a:p>
            <a:r>
              <a:rPr lang="en-US" dirty="0" smtClean="0"/>
              <a:t>Dependent variable Y axis</a:t>
            </a:r>
            <a:endParaRPr lang="en-US" dirty="0"/>
          </a:p>
        </p:txBody>
      </p:sp>
    </p:spTree>
    <p:extLst>
      <p:ext uri="{BB962C8B-B14F-4D97-AF65-F5344CB8AC3E}">
        <p14:creationId xmlns:p14="http://schemas.microsoft.com/office/powerpoint/2010/main" val="3870270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a Conclusions</a:t>
            </a:r>
            <a:endParaRPr lang="en-US" dirty="0"/>
          </a:p>
        </p:txBody>
      </p:sp>
      <p:sp>
        <p:nvSpPr>
          <p:cNvPr id="3" name="Content Placeholder 2"/>
          <p:cNvSpPr>
            <a:spLocks noGrp="1"/>
          </p:cNvSpPr>
          <p:nvPr>
            <p:ph idx="1"/>
          </p:nvPr>
        </p:nvSpPr>
        <p:spPr>
          <a:xfrm>
            <a:off x="743932" y="1860750"/>
            <a:ext cx="10515600" cy="4697095"/>
          </a:xfrm>
        </p:spPr>
        <p:txBody>
          <a:bodyPr>
            <a:normAutofit lnSpcReduction="10000"/>
          </a:bodyPr>
          <a:lstStyle/>
          <a:p>
            <a:pPr marL="0" indent="0">
              <a:buNone/>
            </a:pPr>
            <a:r>
              <a:rPr lang="en-US" dirty="0" smtClean="0"/>
              <a:t>Once you have gathered and interpreted data you are free to draw </a:t>
            </a:r>
            <a:r>
              <a:rPr lang="en-US" dirty="0" smtClean="0">
                <a:solidFill>
                  <a:srgbClr val="FFFF00"/>
                </a:solidFill>
              </a:rPr>
              <a:t>conclusions </a:t>
            </a:r>
            <a:r>
              <a:rPr lang="en-US" dirty="0" smtClean="0"/>
              <a:t>about your hypothesis. </a:t>
            </a:r>
          </a:p>
          <a:p>
            <a:endParaRPr lang="en-US" sz="1700" dirty="0"/>
          </a:p>
          <a:p>
            <a:r>
              <a:rPr lang="en-US" dirty="0" smtClean="0"/>
              <a:t>Does the data </a:t>
            </a:r>
            <a:r>
              <a:rPr lang="en-US" dirty="0" smtClean="0">
                <a:solidFill>
                  <a:srgbClr val="FFFF00"/>
                </a:solidFill>
              </a:rPr>
              <a:t>support </a:t>
            </a:r>
            <a:r>
              <a:rPr lang="en-US" dirty="0" smtClean="0"/>
              <a:t>your hypothesis?</a:t>
            </a:r>
          </a:p>
          <a:p>
            <a:endParaRPr lang="en-US" sz="1700" dirty="0"/>
          </a:p>
          <a:p>
            <a:r>
              <a:rPr lang="en-US" dirty="0" smtClean="0"/>
              <a:t>Did you collect enough data?</a:t>
            </a:r>
          </a:p>
          <a:p>
            <a:endParaRPr lang="en-US" sz="1700" dirty="0"/>
          </a:p>
          <a:p>
            <a:r>
              <a:rPr lang="en-US" dirty="0" smtClean="0"/>
              <a:t>Did anything happen that might have affected your results?</a:t>
            </a:r>
          </a:p>
          <a:p>
            <a:endParaRPr lang="en-US" sz="1700" dirty="0"/>
          </a:p>
          <a:p>
            <a:pPr marL="0" indent="0">
              <a:buNone/>
            </a:pPr>
            <a:r>
              <a:rPr lang="en-US" dirty="0" smtClean="0"/>
              <a:t>These questions should be addressed in your </a:t>
            </a:r>
            <a:r>
              <a:rPr lang="en-US" dirty="0" smtClean="0">
                <a:solidFill>
                  <a:srgbClr val="FFFF00"/>
                </a:solidFill>
              </a:rPr>
              <a:t>summary </a:t>
            </a:r>
            <a:r>
              <a:rPr lang="en-US" dirty="0" smtClean="0"/>
              <a:t>which should state whether your hypothesis is accepted or rejected? </a:t>
            </a:r>
            <a:endParaRPr lang="en-US" dirty="0"/>
          </a:p>
        </p:txBody>
      </p:sp>
      <p:pic>
        <p:nvPicPr>
          <p:cNvPr id="5" name="Picture 4"/>
          <p:cNvPicPr>
            <a:picLocks noChangeAspect="1"/>
          </p:cNvPicPr>
          <p:nvPr/>
        </p:nvPicPr>
        <p:blipFill>
          <a:blip r:embed="rId2"/>
          <a:stretch>
            <a:fillRect/>
          </a:stretch>
        </p:blipFill>
        <p:spPr>
          <a:xfrm>
            <a:off x="3299381" y="295081"/>
            <a:ext cx="3091992" cy="1465650"/>
          </a:xfrm>
          <a:prstGeom prst="rect">
            <a:avLst/>
          </a:prstGeom>
        </p:spPr>
      </p:pic>
    </p:spTree>
    <p:extLst>
      <p:ext uri="{BB962C8B-B14F-4D97-AF65-F5344CB8AC3E}">
        <p14:creationId xmlns:p14="http://schemas.microsoft.com/office/powerpoint/2010/main" val="4035192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Inquiry </a:t>
            </a:r>
            <a:r>
              <a:rPr lang="en-US" dirty="0" smtClean="0"/>
              <a:t>leads to </a:t>
            </a:r>
            <a:r>
              <a:rPr lang="en-US" dirty="0" smtClean="0">
                <a:solidFill>
                  <a:srgbClr val="FFFF00"/>
                </a:solidFill>
              </a:rPr>
              <a:t>Inquiry</a:t>
            </a:r>
            <a:endParaRPr lang="en-US" dirty="0">
              <a:solidFill>
                <a:srgbClr val="FFFF00"/>
              </a:solidFill>
            </a:endParaRPr>
          </a:p>
        </p:txBody>
      </p:sp>
      <p:pic>
        <p:nvPicPr>
          <p:cNvPr id="4" name="Picture 3"/>
          <p:cNvPicPr>
            <a:picLocks noChangeAspect="1"/>
          </p:cNvPicPr>
          <p:nvPr/>
        </p:nvPicPr>
        <p:blipFill>
          <a:blip r:embed="rId2"/>
          <a:stretch>
            <a:fillRect/>
          </a:stretch>
        </p:blipFill>
        <p:spPr>
          <a:xfrm>
            <a:off x="9445658" y="0"/>
            <a:ext cx="2746342" cy="1816348"/>
          </a:xfrm>
          <a:prstGeom prst="rect">
            <a:avLst/>
          </a:prstGeom>
        </p:spPr>
      </p:pic>
      <p:sp>
        <p:nvSpPr>
          <p:cNvPr id="3" name="Content Placeholder 2"/>
          <p:cNvSpPr>
            <a:spLocks noGrp="1"/>
          </p:cNvSpPr>
          <p:nvPr>
            <p:ph idx="1"/>
          </p:nvPr>
        </p:nvSpPr>
        <p:spPr/>
        <p:txBody>
          <a:bodyPr>
            <a:normAutofit fontScale="92500" lnSpcReduction="20000"/>
          </a:bodyPr>
          <a:lstStyle/>
          <a:p>
            <a:pPr marL="0" indent="0">
              <a:buNone/>
            </a:pPr>
            <a:r>
              <a:rPr lang="en-US" dirty="0" smtClean="0"/>
              <a:t>Once an experiment is done scientific inquiry usually doesn’t end. </a:t>
            </a:r>
          </a:p>
          <a:p>
            <a:endParaRPr lang="en-US" dirty="0"/>
          </a:p>
          <a:p>
            <a:r>
              <a:rPr lang="en-US" dirty="0" smtClean="0"/>
              <a:t>Often scientific enquiry leads to more scientific inquiry</a:t>
            </a:r>
          </a:p>
          <a:p>
            <a:endParaRPr lang="en-US" dirty="0"/>
          </a:p>
          <a:p>
            <a:r>
              <a:rPr lang="en-US" dirty="0" smtClean="0"/>
              <a:t>What other variables effect the experiment?</a:t>
            </a:r>
          </a:p>
          <a:p>
            <a:endParaRPr lang="en-US" dirty="0"/>
          </a:p>
          <a:p>
            <a:r>
              <a:rPr lang="en-US" dirty="0" smtClean="0"/>
              <a:t>Was the experiment just a fluke?</a:t>
            </a:r>
          </a:p>
          <a:p>
            <a:endParaRPr lang="en-US" dirty="0"/>
          </a:p>
          <a:p>
            <a:pPr marL="0" indent="0">
              <a:buNone/>
            </a:pPr>
            <a:r>
              <a:rPr lang="en-US" dirty="0" smtClean="0"/>
              <a:t>These questions can lead to new hypotheses and new experiments. Some questions may require different approaches. Scientific inquiry has many paths and is not a rigid set of steps.</a:t>
            </a:r>
            <a:endParaRPr lang="en-US" dirty="0"/>
          </a:p>
        </p:txBody>
      </p:sp>
    </p:spTree>
    <p:extLst>
      <p:ext uri="{BB962C8B-B14F-4D97-AF65-F5344CB8AC3E}">
        <p14:creationId xmlns:p14="http://schemas.microsoft.com/office/powerpoint/2010/main" val="2468232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rgbClr val="FFFF00"/>
                </a:solidFill>
              </a:rPr>
              <a:t>Communicating </a:t>
            </a:r>
            <a:r>
              <a:rPr lang="en-US" dirty="0" smtClean="0"/>
              <a:t>is the sharing of ideas and experimental findings through writing and speaking.</a:t>
            </a:r>
          </a:p>
          <a:p>
            <a:pPr marL="0" indent="0">
              <a:buNone/>
            </a:pPr>
            <a:endParaRPr lang="en-US" sz="900" dirty="0"/>
          </a:p>
          <a:p>
            <a:pPr marL="0" indent="0">
              <a:buNone/>
            </a:pPr>
            <a:r>
              <a:rPr lang="en-US" dirty="0" smtClean="0"/>
              <a:t>Scientists share their ideas in many ways:</a:t>
            </a:r>
          </a:p>
          <a:p>
            <a:pPr marL="0" indent="0">
              <a:buNone/>
            </a:pPr>
            <a:endParaRPr lang="en-US" sz="900" dirty="0" smtClean="0"/>
          </a:p>
          <a:p>
            <a:pPr lvl="2"/>
            <a:r>
              <a:rPr lang="en-US" sz="2800" dirty="0" smtClean="0">
                <a:solidFill>
                  <a:srgbClr val="FFFF00"/>
                </a:solidFill>
              </a:rPr>
              <a:t>Scientific talks</a:t>
            </a:r>
          </a:p>
          <a:p>
            <a:pPr lvl="2"/>
            <a:r>
              <a:rPr lang="en-US" sz="2800" dirty="0" smtClean="0">
                <a:solidFill>
                  <a:srgbClr val="FFFF00"/>
                </a:solidFill>
              </a:rPr>
              <a:t>Exchange of information on the internet</a:t>
            </a:r>
          </a:p>
          <a:p>
            <a:pPr lvl="2"/>
            <a:r>
              <a:rPr lang="en-US" sz="2800" dirty="0" smtClean="0">
                <a:solidFill>
                  <a:srgbClr val="FFFF00"/>
                </a:solidFill>
              </a:rPr>
              <a:t>Published articles in scientific journals. </a:t>
            </a:r>
          </a:p>
          <a:p>
            <a:pPr marL="914400" lvl="2" indent="0">
              <a:buNone/>
            </a:pPr>
            <a:endParaRPr lang="en-US" sz="800" dirty="0"/>
          </a:p>
          <a:p>
            <a:pPr marL="0" lvl="2" indent="0">
              <a:buNone/>
            </a:pPr>
            <a:r>
              <a:rPr lang="en-US" sz="2800" dirty="0" smtClean="0"/>
              <a:t>When scientists communicate their research they describe their procedures in full detail so that others can </a:t>
            </a:r>
            <a:r>
              <a:rPr lang="en-US" sz="2800" dirty="0" smtClean="0">
                <a:solidFill>
                  <a:srgbClr val="FFFF00"/>
                </a:solidFill>
              </a:rPr>
              <a:t>replicate</a:t>
            </a:r>
            <a:r>
              <a:rPr lang="en-US" sz="2800" dirty="0" smtClean="0"/>
              <a:t> their experiments.</a:t>
            </a:r>
          </a:p>
        </p:txBody>
      </p:sp>
      <p:pic>
        <p:nvPicPr>
          <p:cNvPr id="4" name="Picture 3"/>
          <p:cNvPicPr>
            <a:picLocks noChangeAspect="1"/>
          </p:cNvPicPr>
          <p:nvPr/>
        </p:nvPicPr>
        <p:blipFill>
          <a:blip r:embed="rId2"/>
          <a:stretch>
            <a:fillRect/>
          </a:stretch>
        </p:blipFill>
        <p:spPr>
          <a:xfrm>
            <a:off x="9601200" y="0"/>
            <a:ext cx="2590800" cy="1762125"/>
          </a:xfrm>
          <a:prstGeom prst="rect">
            <a:avLst/>
          </a:prstGeom>
        </p:spPr>
      </p:pic>
    </p:spTree>
    <p:extLst>
      <p:ext uri="{BB962C8B-B14F-4D97-AF65-F5344CB8AC3E}">
        <p14:creationId xmlns:p14="http://schemas.microsoft.com/office/powerpoint/2010/main" val="2784863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508" y="1449509"/>
            <a:ext cx="10515600" cy="1325563"/>
          </a:xfrm>
        </p:spPr>
        <p:txBody>
          <a:bodyPr>
            <a:normAutofit/>
          </a:bodyPr>
          <a:lstStyle/>
          <a:p>
            <a:pPr algn="ctr"/>
            <a:r>
              <a:rPr lang="en-US" sz="7200" dirty="0" smtClean="0">
                <a:solidFill>
                  <a:srgbClr val="FFFF00"/>
                </a:solidFill>
              </a:rPr>
              <a:t>Gullible</a:t>
            </a:r>
            <a:r>
              <a:rPr lang="en-US" sz="7200" dirty="0" smtClean="0"/>
              <a:t> vs. </a:t>
            </a:r>
            <a:r>
              <a:rPr lang="en-US" sz="7200" dirty="0" smtClean="0">
                <a:solidFill>
                  <a:srgbClr val="FF0000"/>
                </a:solidFill>
              </a:rPr>
              <a:t>Skeptical</a:t>
            </a:r>
            <a:endParaRPr lang="en-US" sz="7200" dirty="0">
              <a:solidFill>
                <a:srgbClr val="FF0000"/>
              </a:solidFill>
            </a:endParaRPr>
          </a:p>
        </p:txBody>
      </p:sp>
      <p:sp>
        <p:nvSpPr>
          <p:cNvPr id="4" name="TextBox 3"/>
          <p:cNvSpPr txBox="1"/>
          <p:nvPr/>
        </p:nvSpPr>
        <p:spPr>
          <a:xfrm>
            <a:off x="967155" y="3917461"/>
            <a:ext cx="10564109" cy="707886"/>
          </a:xfrm>
          <a:prstGeom prst="rect">
            <a:avLst/>
          </a:prstGeom>
          <a:noFill/>
        </p:spPr>
        <p:txBody>
          <a:bodyPr wrap="none" rtlCol="0">
            <a:spAutoFit/>
          </a:bodyPr>
          <a:lstStyle/>
          <a:p>
            <a:r>
              <a:rPr lang="en-US" sz="4000" dirty="0" smtClean="0">
                <a:solidFill>
                  <a:schemeClr val="bg1"/>
                </a:solidFill>
              </a:rPr>
              <a:t>How do we reach the right amount of skepticism?</a:t>
            </a:r>
            <a:endParaRPr lang="en-US" sz="4000" dirty="0">
              <a:solidFill>
                <a:schemeClr val="bg1"/>
              </a:solidFill>
            </a:endParaRPr>
          </a:p>
        </p:txBody>
      </p:sp>
    </p:spTree>
    <p:extLst>
      <p:ext uri="{BB962C8B-B14F-4D97-AF65-F5344CB8AC3E}">
        <p14:creationId xmlns:p14="http://schemas.microsoft.com/office/powerpoint/2010/main" val="212499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TextBox 4"/>
          <p:cNvSpPr txBox="1"/>
          <p:nvPr/>
        </p:nvSpPr>
        <p:spPr>
          <a:xfrm>
            <a:off x="1677287" y="5637144"/>
            <a:ext cx="9587060" cy="923330"/>
          </a:xfrm>
          <a:prstGeom prst="rect">
            <a:avLst/>
          </a:prstGeom>
          <a:noFill/>
        </p:spPr>
        <p:txBody>
          <a:bodyPr wrap="square" rtlCol="0">
            <a:spAutoFit/>
          </a:bodyPr>
          <a:lstStyle/>
          <a:p>
            <a:r>
              <a:rPr lang="en-US" dirty="0" smtClean="0"/>
              <a:t>There is a disconnect between scientists and the general public. Scientists are very bad at communicating their ideas and results. This leads to </a:t>
            </a:r>
            <a:r>
              <a:rPr lang="en-US" smtClean="0"/>
              <a:t>confusion and misconceptions </a:t>
            </a:r>
            <a:r>
              <a:rPr lang="en-US" dirty="0" smtClean="0"/>
              <a:t>of important concepts. </a:t>
            </a:r>
            <a:endParaRPr lang="en-US" dirty="0"/>
          </a:p>
        </p:txBody>
      </p:sp>
    </p:spTree>
    <p:extLst>
      <p:ext uri="{BB962C8B-B14F-4D97-AF65-F5344CB8AC3E}">
        <p14:creationId xmlns:p14="http://schemas.microsoft.com/office/powerpoint/2010/main" val="522233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a:t>
            </a:r>
            <a:r>
              <a:rPr lang="en-US" dirty="0" smtClean="0">
                <a:solidFill>
                  <a:srgbClr val="FFFF00"/>
                </a:solidFill>
              </a:rPr>
              <a:t>Theories </a:t>
            </a:r>
            <a:r>
              <a:rPr lang="en-US" dirty="0" smtClean="0"/>
              <a:t>and </a:t>
            </a:r>
            <a:r>
              <a:rPr lang="en-US" dirty="0" smtClean="0">
                <a:solidFill>
                  <a:srgbClr val="FFFF00"/>
                </a:solidFill>
              </a:rPr>
              <a:t>Laws</a:t>
            </a:r>
            <a:endParaRPr lang="en-US" dirty="0">
              <a:solidFill>
                <a:srgbClr val="FFFF00"/>
              </a:solidFill>
            </a:endParaRPr>
          </a:p>
        </p:txBody>
      </p:sp>
      <p:sp>
        <p:nvSpPr>
          <p:cNvPr id="3" name="Content Placeholder 2"/>
          <p:cNvSpPr>
            <a:spLocks noGrp="1"/>
          </p:cNvSpPr>
          <p:nvPr>
            <p:ph idx="1"/>
          </p:nvPr>
        </p:nvSpPr>
        <p:spPr/>
        <p:txBody>
          <a:bodyPr/>
          <a:lstStyle/>
          <a:p>
            <a:pPr marL="0" indent="0">
              <a:buNone/>
            </a:pPr>
            <a:r>
              <a:rPr lang="en-US" dirty="0" smtClean="0"/>
              <a:t>The body of knowledge is built up slowly and cautiously. A hypothesis is not just accepted after one successful experiment. It is repeated many times as other scientists try to apply it to their own work.</a:t>
            </a:r>
          </a:p>
          <a:p>
            <a:pPr marL="0" indent="0">
              <a:buNone/>
            </a:pPr>
            <a:endParaRPr lang="en-US" dirty="0"/>
          </a:p>
        </p:txBody>
      </p:sp>
      <p:pic>
        <p:nvPicPr>
          <p:cNvPr id="4" name="Picture 3"/>
          <p:cNvPicPr>
            <a:picLocks noChangeAspect="1"/>
          </p:cNvPicPr>
          <p:nvPr/>
        </p:nvPicPr>
        <p:blipFill>
          <a:blip r:embed="rId2"/>
          <a:stretch>
            <a:fillRect/>
          </a:stretch>
        </p:blipFill>
        <p:spPr>
          <a:xfrm>
            <a:off x="3864449" y="3116835"/>
            <a:ext cx="3940944" cy="3588775"/>
          </a:xfrm>
          <a:prstGeom prst="rect">
            <a:avLst/>
          </a:prstGeom>
        </p:spPr>
      </p:pic>
    </p:spTree>
    <p:extLst>
      <p:ext uri="{BB962C8B-B14F-4D97-AF65-F5344CB8AC3E}">
        <p14:creationId xmlns:p14="http://schemas.microsoft.com/office/powerpoint/2010/main" val="1340519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a:t>
            </a:r>
            <a:r>
              <a:rPr lang="en-US" dirty="0">
                <a:solidFill>
                  <a:srgbClr val="FFFF00"/>
                </a:solidFill>
              </a:rPr>
              <a:t>Theories </a:t>
            </a:r>
            <a:r>
              <a:rPr lang="en-US" dirty="0"/>
              <a:t>and </a:t>
            </a:r>
            <a:r>
              <a:rPr lang="en-US" dirty="0">
                <a:solidFill>
                  <a:srgbClr val="FFFF00"/>
                </a:solidFill>
              </a:rPr>
              <a:t>Laws</a:t>
            </a:r>
            <a:endParaRPr lang="en-US" dirty="0"/>
          </a:p>
        </p:txBody>
      </p:sp>
      <p:sp>
        <p:nvSpPr>
          <p:cNvPr id="3" name="Content Placeholder 2"/>
          <p:cNvSpPr>
            <a:spLocks noGrp="1"/>
          </p:cNvSpPr>
          <p:nvPr>
            <p:ph idx="1"/>
          </p:nvPr>
        </p:nvSpPr>
        <p:spPr/>
        <p:txBody>
          <a:bodyPr/>
          <a:lstStyle/>
          <a:p>
            <a:pPr marL="0" indent="0">
              <a:buNone/>
            </a:pPr>
            <a:r>
              <a:rPr lang="en-US" dirty="0"/>
              <a:t>Sometimes a large set of related observations can be connected by a single explanation. This leads to the development of a </a:t>
            </a:r>
            <a:r>
              <a:rPr lang="en-US" dirty="0">
                <a:solidFill>
                  <a:srgbClr val="FFFF00"/>
                </a:solidFill>
              </a:rPr>
              <a:t>scientific</a:t>
            </a:r>
            <a:r>
              <a:rPr lang="en-US" dirty="0">
                <a:solidFill>
                  <a:srgbClr val="FF0000"/>
                </a:solidFill>
              </a:rPr>
              <a:t> </a:t>
            </a:r>
            <a:r>
              <a:rPr lang="en-US" dirty="0">
                <a:solidFill>
                  <a:srgbClr val="FFFF00"/>
                </a:solidFill>
              </a:rPr>
              <a:t>theory</a:t>
            </a:r>
            <a:r>
              <a:rPr lang="en-US" dirty="0"/>
              <a:t>.</a:t>
            </a:r>
          </a:p>
          <a:p>
            <a:pPr marL="0" indent="0">
              <a:buNone/>
            </a:pPr>
            <a:endParaRPr lang="en-US" dirty="0"/>
          </a:p>
          <a:p>
            <a:pPr marL="0" indent="0">
              <a:buNone/>
            </a:pPr>
            <a:r>
              <a:rPr lang="en-US" dirty="0"/>
              <a:t>A scientific theory is a well-tested explanation for a wide range of observations or experimental results. </a:t>
            </a:r>
          </a:p>
          <a:p>
            <a:endParaRPr lang="en-US" dirty="0"/>
          </a:p>
        </p:txBody>
      </p:sp>
    </p:spTree>
    <p:extLst>
      <p:ext uri="{BB962C8B-B14F-4D97-AF65-F5344CB8AC3E}">
        <p14:creationId xmlns:p14="http://schemas.microsoft.com/office/powerpoint/2010/main" val="3621648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12192001" cy="6857028"/>
          </a:xfrm>
          <a:prstGeom prst="rect">
            <a:avLst/>
          </a:prstGeom>
        </p:spPr>
      </p:pic>
    </p:spTree>
    <p:extLst>
      <p:ext uri="{BB962C8B-B14F-4D97-AF65-F5344CB8AC3E}">
        <p14:creationId xmlns:p14="http://schemas.microsoft.com/office/powerpoint/2010/main" val="2023278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hypothesis or theory?</a:t>
            </a:r>
            <a:endParaRPr lang="en-US" dirty="0"/>
          </a:p>
        </p:txBody>
      </p:sp>
      <p:sp>
        <p:nvSpPr>
          <p:cNvPr id="3" name="Content Placeholder 2"/>
          <p:cNvSpPr>
            <a:spLocks noGrp="1"/>
          </p:cNvSpPr>
          <p:nvPr>
            <p:ph idx="1"/>
          </p:nvPr>
        </p:nvSpPr>
        <p:spPr/>
        <p:txBody>
          <a:bodyPr/>
          <a:lstStyle/>
          <a:p>
            <a:pPr marL="0" indent="0">
              <a:buNone/>
            </a:pPr>
            <a:r>
              <a:rPr lang="en-US" dirty="0" smtClean="0"/>
              <a:t>A theory or even a single hypothesis must be falsifiable</a:t>
            </a:r>
          </a:p>
          <a:p>
            <a:pPr marL="0" indent="0">
              <a:buNone/>
            </a:pPr>
            <a:endParaRPr lang="en-US" dirty="0"/>
          </a:p>
          <a:p>
            <a:pPr marL="0" indent="0">
              <a:buNone/>
            </a:pPr>
            <a:r>
              <a:rPr lang="en-US" dirty="0" smtClean="0"/>
              <a:t>A </a:t>
            </a:r>
            <a:r>
              <a:rPr lang="en-US" dirty="0"/>
              <a:t>statement is called </a:t>
            </a:r>
            <a:r>
              <a:rPr lang="en-US" b="1" dirty="0">
                <a:solidFill>
                  <a:srgbClr val="FF0000"/>
                </a:solidFill>
              </a:rPr>
              <a:t>falsifiable</a:t>
            </a:r>
            <a:r>
              <a:rPr lang="en-US" dirty="0"/>
              <a:t> if it is possible to conceive an observation or an argument which proves the statement in question to be false. In this sense, falsify is synonymous with nullify, meaning not "to commit fraud" but "show to be false".</a:t>
            </a:r>
          </a:p>
        </p:txBody>
      </p:sp>
    </p:spTree>
    <p:extLst>
      <p:ext uri="{BB962C8B-B14F-4D97-AF65-F5344CB8AC3E}">
        <p14:creationId xmlns:p14="http://schemas.microsoft.com/office/powerpoint/2010/main" val="916702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a:t>
            </a:r>
            <a:r>
              <a:rPr lang="en-US" dirty="0" smtClean="0">
                <a:solidFill>
                  <a:srgbClr val="FFFF00"/>
                </a:solidFill>
              </a:rPr>
              <a:t> </a:t>
            </a:r>
            <a:r>
              <a:rPr lang="en-US" dirty="0" smtClean="0">
                <a:solidFill>
                  <a:srgbClr val="FF0000"/>
                </a:solidFill>
              </a:rPr>
              <a:t>Theories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FF00"/>
                </a:solidFill>
              </a:rPr>
              <a:t>The Theory of Evolution</a:t>
            </a:r>
            <a:r>
              <a:rPr lang="en-US" dirty="0" smtClean="0"/>
              <a:t>: all life on earth has evolved from a common ancestor. This draws on scientific knowledge form many areas including the age of the Earth, the fossil record, radioactive carbon dating, anatomy and physiology and DNA technology.</a:t>
            </a:r>
          </a:p>
          <a:p>
            <a:endParaRPr lang="en-US" dirty="0"/>
          </a:p>
          <a:p>
            <a:r>
              <a:rPr lang="en-US" dirty="0" smtClean="0">
                <a:solidFill>
                  <a:srgbClr val="FFFF00"/>
                </a:solidFill>
              </a:rPr>
              <a:t>Atomic Theory</a:t>
            </a:r>
            <a:r>
              <a:rPr lang="en-US" dirty="0" smtClean="0"/>
              <a:t>: all substances are composed of tiny particles called atoms. This theory helps us explain many observations, such as why ice melts at a particular temperature and why nails rust.</a:t>
            </a:r>
            <a:endParaRPr lang="en-US" dirty="0"/>
          </a:p>
        </p:txBody>
      </p:sp>
    </p:spTree>
    <p:extLst>
      <p:ext uri="{BB962C8B-B14F-4D97-AF65-F5344CB8AC3E}">
        <p14:creationId xmlns:p14="http://schemas.microsoft.com/office/powerpoint/2010/main" val="694962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a:t>
            </a:r>
            <a:r>
              <a:rPr lang="en-US" dirty="0" smtClean="0">
                <a:solidFill>
                  <a:srgbClr val="FF0000"/>
                </a:solidFill>
              </a:rPr>
              <a:t>Laws</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When scientists </a:t>
            </a:r>
            <a:r>
              <a:rPr lang="en-US" dirty="0"/>
              <a:t>a</a:t>
            </a:r>
            <a:r>
              <a:rPr lang="en-US" dirty="0" smtClean="0"/>
              <a:t>chieve the same results in specific circumstances they arrive at a </a:t>
            </a:r>
            <a:r>
              <a:rPr lang="en-US" dirty="0" smtClean="0">
                <a:solidFill>
                  <a:srgbClr val="FFFF00"/>
                </a:solidFill>
              </a:rPr>
              <a:t>scientific law.</a:t>
            </a:r>
          </a:p>
          <a:p>
            <a:pPr marL="0" indent="0">
              <a:buNone/>
            </a:pPr>
            <a:endParaRPr lang="en-US" sz="800" dirty="0"/>
          </a:p>
          <a:p>
            <a:pPr marL="0" indent="0">
              <a:buNone/>
            </a:pPr>
            <a:r>
              <a:rPr lang="en-US" dirty="0" smtClean="0"/>
              <a:t>A scientific law is a statement that describes what scientists expect to happen every time under a particular set of conditions. </a:t>
            </a:r>
          </a:p>
          <a:p>
            <a:pPr marL="0" indent="0">
              <a:buNone/>
            </a:pPr>
            <a:endParaRPr lang="en-US" sz="800" dirty="0"/>
          </a:p>
          <a:p>
            <a:pPr marL="0" indent="0">
              <a:buNone/>
            </a:pPr>
            <a:r>
              <a:rPr lang="en-US" dirty="0" smtClean="0"/>
              <a:t>Unlike a theory a scientific law describes an observed pattern in nature without attempting to explain it. For example the law of gravity states that all objects in the universe attract each other. </a:t>
            </a:r>
            <a:endParaRPr lang="en-US" dirty="0"/>
          </a:p>
        </p:txBody>
      </p:sp>
      <p:pic>
        <p:nvPicPr>
          <p:cNvPr id="1028" name="Picture 4" descr="http://fieldlinesdotorg.files.wordpress.com/2012/02/feature-image-the-arrogant-humility-of-scientific-inquiry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831" y="5173220"/>
            <a:ext cx="3274243" cy="13642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582426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Knowledge </a:t>
            </a:r>
            <a:r>
              <a:rPr lang="en-US" dirty="0" smtClean="0"/>
              <a:t>and </a:t>
            </a:r>
            <a:r>
              <a:rPr lang="en-US" dirty="0" smtClean="0">
                <a:solidFill>
                  <a:srgbClr val="FFFF00"/>
                </a:solidFill>
              </a:rPr>
              <a:t>Understanding</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Do you think it is better to have an experiment that accepts or rejects a hypothesis? </a:t>
            </a:r>
          </a:p>
          <a:p>
            <a:pPr marL="0" indent="0">
              <a:buNone/>
            </a:pPr>
            <a:endParaRPr lang="en-US" sz="900" dirty="0"/>
          </a:p>
          <a:p>
            <a:pPr marL="0" indent="0">
              <a:buNone/>
            </a:pPr>
            <a:r>
              <a:rPr lang="en-US" dirty="0" smtClean="0"/>
              <a:t>Should it matter to a scientist if their hypothesis is rejected or accepted?</a:t>
            </a:r>
            <a:r>
              <a:rPr lang="en-US" dirty="0"/>
              <a:t> Give reasons for your </a:t>
            </a:r>
            <a:r>
              <a:rPr lang="en-US" dirty="0" smtClean="0"/>
              <a:t>answers.</a:t>
            </a:r>
            <a:endParaRPr lang="en-US" dirty="0"/>
          </a:p>
          <a:p>
            <a:pPr marL="0" indent="0">
              <a:buNone/>
            </a:pPr>
            <a:endParaRPr lang="en-US" sz="800" dirty="0" smtClean="0"/>
          </a:p>
          <a:p>
            <a:pPr marL="0" indent="0">
              <a:buNone/>
            </a:pPr>
            <a:r>
              <a:rPr lang="en-US" dirty="0" smtClean="0">
                <a:solidFill>
                  <a:srgbClr val="FFFF00"/>
                </a:solidFill>
              </a:rPr>
              <a:t>Scientists can gain as much insight from an experiment with a positive result as they can from a negative result.</a:t>
            </a:r>
          </a:p>
          <a:p>
            <a:pPr marL="0" indent="0">
              <a:buNone/>
            </a:pPr>
            <a:endParaRPr lang="en-US" dirty="0">
              <a:solidFill>
                <a:srgbClr val="FFFF00"/>
              </a:solidFill>
            </a:endParaRPr>
          </a:p>
          <a:p>
            <a:pPr marL="0" indent="0">
              <a:buNone/>
            </a:pPr>
            <a:r>
              <a:rPr lang="en-US" dirty="0" smtClean="0">
                <a:solidFill>
                  <a:srgbClr val="FFFF00"/>
                </a:solidFill>
              </a:rPr>
              <a:t> If scientists are being truly objective they should not care in what direction a result goes.</a:t>
            </a:r>
          </a:p>
          <a:p>
            <a:pPr marL="0" indent="0">
              <a:buNone/>
            </a:pPr>
            <a:endParaRPr lang="en-US" sz="8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7313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Penicillum</a:t>
            </a:r>
            <a:endParaRPr lang="en-US" dirty="0"/>
          </a:p>
        </p:txBody>
      </p:sp>
      <p:grpSp>
        <p:nvGrpSpPr>
          <p:cNvPr id="5" name="Group 4"/>
          <p:cNvGrpSpPr/>
          <p:nvPr/>
        </p:nvGrpSpPr>
        <p:grpSpPr>
          <a:xfrm>
            <a:off x="838199" y="1690687"/>
            <a:ext cx="5242089" cy="4389601"/>
            <a:chOff x="838200" y="1690688"/>
            <a:chExt cx="4876800" cy="4036458"/>
          </a:xfrm>
        </p:grpSpPr>
        <p:pic>
          <p:nvPicPr>
            <p:cNvPr id="2050" name="Picture 2" descr="https://upload.wikimedia.org/wikipedia/commons/4/4c/Alexander_Flem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4876800" cy="366712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2073897" y="5357814"/>
              <a:ext cx="2107052" cy="369332"/>
            </a:xfrm>
            <a:prstGeom prst="rect">
              <a:avLst/>
            </a:prstGeom>
            <a:solidFill>
              <a:schemeClr val="bg1"/>
            </a:solidFill>
          </p:spPr>
          <p:txBody>
            <a:bodyPr wrap="none" rtlCol="0">
              <a:spAutoFit/>
            </a:bodyPr>
            <a:lstStyle/>
            <a:p>
              <a:r>
                <a:rPr lang="en-US" dirty="0" smtClean="0"/>
                <a:t>Alexander </a:t>
              </a:r>
              <a:r>
                <a:rPr lang="en-US" dirty="0" err="1" smtClean="0"/>
                <a:t>Flemming</a:t>
              </a:r>
              <a:endParaRPr lang="en-US" dirty="0"/>
            </a:p>
          </p:txBody>
        </p:sp>
      </p:grpSp>
      <p:pic>
        <p:nvPicPr>
          <p:cNvPr id="2052" name="Picture 4" descr="https://upload.wikimedia.org/wikipedia/commons/a/a8/Sample_of_penicillin_mould_presented_by_Alexander_Fleming_to_Douglas_Macleod,_1935_(9672239344).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35753" y="129455"/>
            <a:ext cx="4375866" cy="3547654"/>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6235753" y="3766959"/>
            <a:ext cx="4375866" cy="3014485"/>
          </a:xfrm>
          <a:prstGeom prst="rect">
            <a:avLst/>
          </a:prstGeom>
        </p:spPr>
      </p:pic>
    </p:spTree>
    <p:extLst>
      <p:ext uri="{BB962C8B-B14F-4D97-AF65-F5344CB8AC3E}">
        <p14:creationId xmlns:p14="http://schemas.microsoft.com/office/powerpoint/2010/main" val="4235258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Knowledge</a:t>
            </a:r>
            <a:r>
              <a:rPr lang="en-US" dirty="0" smtClean="0"/>
              <a:t> and </a:t>
            </a:r>
            <a:r>
              <a:rPr lang="en-US" dirty="0" smtClean="0">
                <a:solidFill>
                  <a:srgbClr val="FFFF00"/>
                </a:solidFill>
              </a:rPr>
              <a:t>Understanding</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smtClean="0"/>
              <a:t>Define Observation:</a:t>
            </a:r>
          </a:p>
          <a:p>
            <a:pPr marL="0" indent="0">
              <a:buNone/>
            </a:pPr>
            <a:r>
              <a:rPr lang="en-US" dirty="0" smtClean="0">
                <a:solidFill>
                  <a:srgbClr val="FFFF00"/>
                </a:solidFill>
              </a:rPr>
              <a:t>Things you see, hear, touch, or smell using all your senses</a:t>
            </a:r>
          </a:p>
          <a:p>
            <a:pPr marL="0" indent="0">
              <a:buNone/>
            </a:pPr>
            <a:endParaRPr lang="en-US" sz="900" dirty="0"/>
          </a:p>
          <a:p>
            <a:r>
              <a:rPr lang="en-US" dirty="0" smtClean="0"/>
              <a:t>Define Inference:</a:t>
            </a:r>
          </a:p>
          <a:p>
            <a:pPr marL="0" indent="0">
              <a:buNone/>
            </a:pPr>
            <a:r>
              <a:rPr lang="en-US" dirty="0" smtClean="0">
                <a:solidFill>
                  <a:srgbClr val="FFFF00"/>
                </a:solidFill>
              </a:rPr>
              <a:t>An inference is an attempt to explain observations or experimental results</a:t>
            </a:r>
          </a:p>
          <a:p>
            <a:pPr marL="0" indent="0">
              <a:buNone/>
            </a:pPr>
            <a:endParaRPr lang="en-US" sz="900" dirty="0"/>
          </a:p>
          <a:p>
            <a:r>
              <a:rPr lang="en-US" dirty="0" smtClean="0"/>
              <a:t>What must scientists construct before formulating a hypothesis but after making observations?</a:t>
            </a:r>
          </a:p>
          <a:p>
            <a:pPr marL="0" indent="0">
              <a:buNone/>
            </a:pPr>
            <a:r>
              <a:rPr lang="en-US" dirty="0" smtClean="0">
                <a:solidFill>
                  <a:srgbClr val="FFFF00"/>
                </a:solidFill>
              </a:rPr>
              <a:t>A question that can produce a quantifiable answer – a testable question </a:t>
            </a:r>
            <a:endParaRPr lang="en-US" dirty="0">
              <a:solidFill>
                <a:srgbClr val="FFFF00"/>
              </a:solidFill>
            </a:endParaRPr>
          </a:p>
        </p:txBody>
      </p:sp>
    </p:spTree>
    <p:extLst>
      <p:ext uri="{BB962C8B-B14F-4D97-AF65-F5344CB8AC3E}">
        <p14:creationId xmlns:p14="http://schemas.microsoft.com/office/powerpoint/2010/main" val="183969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Opening Question</a:t>
            </a:r>
            <a:endParaRPr lang="en-US" dirty="0"/>
          </a:p>
        </p:txBody>
      </p:sp>
      <p:sp>
        <p:nvSpPr>
          <p:cNvPr id="3" name="Content Placeholder 2"/>
          <p:cNvSpPr>
            <a:spLocks noGrp="1"/>
          </p:cNvSpPr>
          <p:nvPr>
            <p:ph idx="1"/>
          </p:nvPr>
        </p:nvSpPr>
        <p:spPr/>
        <p:txBody>
          <a:bodyPr/>
          <a:lstStyle/>
          <a:p>
            <a:pPr marL="0" indent="0" algn="ctr">
              <a:buNone/>
            </a:pPr>
            <a:r>
              <a:rPr lang="en-US" dirty="0" smtClean="0"/>
              <a:t>Can I prove that the tooth fairy doesn’t exist?</a:t>
            </a:r>
          </a:p>
          <a:p>
            <a:pPr marL="0" indent="0" algn="ctr">
              <a:buNone/>
            </a:pPr>
            <a:endParaRPr lang="en-US" dirty="0"/>
          </a:p>
          <a:p>
            <a:pPr marL="0" indent="0" algn="ctr">
              <a:buNone/>
            </a:pPr>
            <a:r>
              <a:rPr lang="en-US" dirty="0" smtClean="0"/>
              <a:t>Warning this next section contains spoilers…..</a:t>
            </a:r>
          </a:p>
          <a:p>
            <a:pPr marL="0" indent="0" algn="ctr">
              <a:buNone/>
            </a:pPr>
            <a:endParaRPr lang="en-US" dirty="0"/>
          </a:p>
          <a:p>
            <a:pPr marL="0" indent="0" algn="ctr">
              <a:buNone/>
            </a:pPr>
            <a:r>
              <a:rPr lang="en-US" sz="4800" dirty="0" smtClean="0">
                <a:solidFill>
                  <a:srgbClr val="FFFF00"/>
                </a:solidFill>
              </a:rPr>
              <a:t>YOU CAN’T PROVE A NEGATIVE</a:t>
            </a:r>
            <a:endParaRPr lang="en-US" sz="4800" dirty="0">
              <a:solidFill>
                <a:srgbClr val="FFFF00"/>
              </a:solidFill>
            </a:endParaRPr>
          </a:p>
        </p:txBody>
      </p:sp>
    </p:spTree>
    <p:extLst>
      <p:ext uri="{BB962C8B-B14F-4D97-AF65-F5344CB8AC3E}">
        <p14:creationId xmlns:p14="http://schemas.microsoft.com/office/powerpoint/2010/main" val="192201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Knowledge </a:t>
            </a:r>
            <a:r>
              <a:rPr lang="en-US" dirty="0" smtClean="0"/>
              <a:t>and </a:t>
            </a:r>
            <a:r>
              <a:rPr lang="en-US" dirty="0" smtClean="0">
                <a:solidFill>
                  <a:srgbClr val="FFFF00"/>
                </a:solidFill>
              </a:rPr>
              <a:t>Understanding</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How is the term theory used differently in science than in regular conversations?</a:t>
            </a:r>
          </a:p>
          <a:p>
            <a:pPr marL="0" indent="0">
              <a:buNone/>
            </a:pPr>
            <a:endParaRPr lang="en-US" sz="800" dirty="0" smtClean="0"/>
          </a:p>
          <a:p>
            <a:pPr marL="0" indent="0">
              <a:buNone/>
            </a:pPr>
            <a:r>
              <a:rPr lang="en-US" dirty="0" smtClean="0">
                <a:solidFill>
                  <a:srgbClr val="FFFF00"/>
                </a:solidFill>
              </a:rPr>
              <a:t>In science a theory means a concept that is well established and understood. Conversationally we tend to use theory as a way of saying a guess.</a:t>
            </a:r>
          </a:p>
          <a:p>
            <a:pPr marL="0" indent="0">
              <a:buNone/>
            </a:pPr>
            <a:endParaRPr lang="en-US" sz="800" dirty="0"/>
          </a:p>
          <a:p>
            <a:pPr marL="0" indent="0">
              <a:buNone/>
            </a:pPr>
            <a:r>
              <a:rPr lang="en-US" dirty="0" smtClean="0"/>
              <a:t>What is the difference between a scientific theory and a scientific law?</a:t>
            </a:r>
          </a:p>
          <a:p>
            <a:pPr marL="0" indent="0">
              <a:buNone/>
            </a:pPr>
            <a:endParaRPr lang="en-US" sz="900" dirty="0"/>
          </a:p>
          <a:p>
            <a:pPr marL="0" indent="0">
              <a:buNone/>
            </a:pPr>
            <a:r>
              <a:rPr lang="en-US" dirty="0" smtClean="0">
                <a:solidFill>
                  <a:srgbClr val="FFFF00"/>
                </a:solidFill>
              </a:rPr>
              <a:t>A scientific theory explains how something works.</a:t>
            </a:r>
          </a:p>
          <a:p>
            <a:pPr marL="0" indent="0">
              <a:buNone/>
            </a:pPr>
            <a:endParaRPr lang="en-US" sz="900" dirty="0">
              <a:solidFill>
                <a:srgbClr val="FFFF00"/>
              </a:solidFill>
            </a:endParaRPr>
          </a:p>
          <a:p>
            <a:pPr marL="0" indent="0">
              <a:buNone/>
            </a:pPr>
            <a:r>
              <a:rPr lang="en-US" dirty="0" smtClean="0">
                <a:solidFill>
                  <a:srgbClr val="FFFF00"/>
                </a:solidFill>
              </a:rPr>
              <a:t>A Scientific law describes an observable phenomena.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1947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Goal of Science</a:t>
            </a:r>
            <a:endParaRPr lang="en-US" dirty="0"/>
          </a:p>
        </p:txBody>
      </p:sp>
      <p:sp>
        <p:nvSpPr>
          <p:cNvPr id="3" name="Content Placeholder 2"/>
          <p:cNvSpPr>
            <a:spLocks noGrp="1"/>
          </p:cNvSpPr>
          <p:nvPr>
            <p:ph idx="1"/>
          </p:nvPr>
        </p:nvSpPr>
        <p:spPr/>
        <p:txBody>
          <a:bodyPr>
            <a:normAutofit/>
          </a:bodyPr>
          <a:lstStyle/>
          <a:p>
            <a:r>
              <a:rPr lang="en-US" sz="3600" dirty="0" smtClean="0"/>
              <a:t>The goal of science is to </a:t>
            </a:r>
            <a:r>
              <a:rPr lang="en-US" sz="3600" dirty="0" smtClean="0">
                <a:solidFill>
                  <a:srgbClr val="FFFF00"/>
                </a:solidFill>
              </a:rPr>
              <a:t>investigate </a:t>
            </a:r>
            <a:r>
              <a:rPr lang="en-US" sz="3600" dirty="0" smtClean="0"/>
              <a:t>and </a:t>
            </a:r>
            <a:r>
              <a:rPr lang="en-US" sz="3600" dirty="0" smtClean="0">
                <a:solidFill>
                  <a:schemeClr val="accent1">
                    <a:lumMod val="75000"/>
                  </a:schemeClr>
                </a:solidFill>
              </a:rPr>
              <a:t>understand</a:t>
            </a:r>
            <a:r>
              <a:rPr lang="en-US" sz="3600" dirty="0" smtClean="0">
                <a:solidFill>
                  <a:srgbClr val="FFFF00"/>
                </a:solidFill>
              </a:rPr>
              <a:t> </a:t>
            </a:r>
            <a:r>
              <a:rPr lang="en-US" sz="3600" dirty="0" smtClean="0"/>
              <a:t>the natural world, to explain events in the natural world, and to use those explanations to make useful </a:t>
            </a:r>
            <a:r>
              <a:rPr lang="en-US" sz="3600" dirty="0" smtClean="0">
                <a:solidFill>
                  <a:srgbClr val="FF0000"/>
                </a:solidFill>
              </a:rPr>
              <a:t>predictions</a:t>
            </a:r>
            <a:r>
              <a:rPr lang="en-US" sz="3600" dirty="0" smtClean="0"/>
              <a:t>. </a:t>
            </a:r>
            <a:endParaRPr lang="en-US" sz="3600" dirty="0"/>
          </a:p>
        </p:txBody>
      </p:sp>
    </p:spTree>
    <p:extLst>
      <p:ext uri="{BB962C8B-B14F-4D97-AF65-F5344CB8AC3E}">
        <p14:creationId xmlns:p14="http://schemas.microsoft.com/office/powerpoint/2010/main" val="2858815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Scientific Inquiry</a:t>
            </a:r>
            <a:endParaRPr lang="en-US" dirty="0">
              <a:solidFill>
                <a:schemeClr val="bg1"/>
              </a:solidFill>
            </a:endParaRPr>
          </a:p>
        </p:txBody>
      </p:sp>
      <p:sp>
        <p:nvSpPr>
          <p:cNvPr id="3" name="Content Placeholder 2"/>
          <p:cNvSpPr>
            <a:spLocks noGrp="1"/>
          </p:cNvSpPr>
          <p:nvPr>
            <p:ph idx="1"/>
          </p:nvPr>
        </p:nvSpPr>
        <p:spPr>
          <a:xfrm>
            <a:off x="583676" y="1690688"/>
            <a:ext cx="4164926" cy="4637103"/>
          </a:xfrm>
        </p:spPr>
        <p:txBody>
          <a:bodyPr>
            <a:normAutofit/>
          </a:bodyPr>
          <a:lstStyle/>
          <a:p>
            <a:pPr marL="0" indent="0">
              <a:buNone/>
            </a:pPr>
            <a:r>
              <a:rPr lang="en-US" sz="3200" dirty="0" smtClean="0">
                <a:solidFill>
                  <a:srgbClr val="FFFF00"/>
                </a:solidFill>
              </a:rPr>
              <a:t>Scientific</a:t>
            </a:r>
            <a:r>
              <a:rPr lang="en-US" sz="3200" dirty="0" smtClean="0">
                <a:solidFill>
                  <a:srgbClr val="FF0000"/>
                </a:solidFill>
              </a:rPr>
              <a:t> </a:t>
            </a:r>
            <a:r>
              <a:rPr lang="en-US" sz="3200" dirty="0" smtClean="0">
                <a:solidFill>
                  <a:srgbClr val="FFFF00"/>
                </a:solidFill>
              </a:rPr>
              <a:t>Inquiry</a:t>
            </a:r>
            <a:r>
              <a:rPr lang="en-US" sz="3200" dirty="0" smtClean="0">
                <a:solidFill>
                  <a:srgbClr val="FF0000"/>
                </a:solidFill>
              </a:rPr>
              <a:t> </a:t>
            </a:r>
            <a:r>
              <a:rPr lang="en-US" sz="3200" dirty="0" smtClean="0"/>
              <a:t>refers to the diverse ways in which scientists study the natural world and propose explanations based on the evidence they gather. </a:t>
            </a:r>
            <a:endParaRPr lang="en-US" sz="3200" dirty="0"/>
          </a:p>
        </p:txBody>
      </p:sp>
      <p:sp>
        <p:nvSpPr>
          <p:cNvPr id="11" name="Rectangle 10"/>
          <p:cNvSpPr/>
          <p:nvPr/>
        </p:nvSpPr>
        <p:spPr>
          <a:xfrm>
            <a:off x="9282927" y="5043340"/>
            <a:ext cx="549230" cy="254523"/>
          </a:xfrm>
          <a:prstGeom prst="rect">
            <a:avLst/>
          </a:prstGeom>
          <a:solidFill>
            <a:srgbClr val="A88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050491" y="5234232"/>
            <a:ext cx="1706251" cy="278091"/>
          </a:xfrm>
          <a:prstGeom prst="rect">
            <a:avLst/>
          </a:prstGeom>
          <a:solidFill>
            <a:srgbClr val="B17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406703" y="121341"/>
            <a:ext cx="2083323" cy="6221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Observations</a:t>
            </a:r>
            <a:endParaRPr lang="en-US" dirty="0"/>
          </a:p>
        </p:txBody>
      </p:sp>
      <p:cxnSp>
        <p:nvCxnSpPr>
          <p:cNvPr id="18" name="Straight Arrow Connector 17"/>
          <p:cNvCxnSpPr>
            <a:stCxn id="16" idx="4"/>
          </p:cNvCxnSpPr>
          <p:nvPr/>
        </p:nvCxnSpPr>
        <p:spPr>
          <a:xfrm flipH="1">
            <a:off x="8448364" y="743510"/>
            <a:ext cx="1" cy="1991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Oval 18"/>
          <p:cNvSpPr/>
          <p:nvPr/>
        </p:nvSpPr>
        <p:spPr>
          <a:xfrm>
            <a:off x="7377621" y="5961797"/>
            <a:ext cx="2181158" cy="62216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Develop Theory</a:t>
            </a:r>
            <a:endParaRPr lang="en-US" dirty="0"/>
          </a:p>
        </p:txBody>
      </p:sp>
      <p:grpSp>
        <p:nvGrpSpPr>
          <p:cNvPr id="25" name="Group 24"/>
          <p:cNvGrpSpPr/>
          <p:nvPr/>
        </p:nvGrpSpPr>
        <p:grpSpPr>
          <a:xfrm>
            <a:off x="5392133" y="75414"/>
            <a:ext cx="6722850" cy="6697744"/>
            <a:chOff x="5392133" y="75414"/>
            <a:chExt cx="6722850" cy="6697744"/>
          </a:xfrm>
        </p:grpSpPr>
        <p:grpSp>
          <p:nvGrpSpPr>
            <p:cNvPr id="15" name="Group 14"/>
            <p:cNvGrpSpPr/>
            <p:nvPr/>
          </p:nvGrpSpPr>
          <p:grpSpPr>
            <a:xfrm>
              <a:off x="5392133" y="75414"/>
              <a:ext cx="6722850" cy="6697744"/>
              <a:chOff x="5354425" y="160256"/>
              <a:chExt cx="6722850" cy="6697744"/>
            </a:xfrm>
            <a:solidFill>
              <a:schemeClr val="bg1"/>
            </a:solidFill>
          </p:grpSpPr>
          <p:sp>
            <p:nvSpPr>
              <p:cNvPr id="14" name="Rectangle 13"/>
              <p:cNvSpPr/>
              <p:nvPr/>
            </p:nvSpPr>
            <p:spPr>
              <a:xfrm>
                <a:off x="5354425" y="160256"/>
                <a:ext cx="6721311" cy="669774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6096000" y="947814"/>
                <a:ext cx="5981275" cy="5749955"/>
                <a:chOff x="5372525" y="649826"/>
                <a:chExt cx="5981275" cy="5749955"/>
              </a:xfrm>
              <a:grpFill/>
            </p:grpSpPr>
            <p:pic>
              <p:nvPicPr>
                <p:cNvPr id="1026" name="Picture 2" descr="https://slvsef.org/images/site/scientific_method.gif?13811800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525" y="649826"/>
                  <a:ext cx="5981275" cy="574995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pic>
            <p:sp>
              <p:nvSpPr>
                <p:cNvPr id="8" name="Rectangle 7"/>
                <p:cNvSpPr/>
                <p:nvPr/>
              </p:nvSpPr>
              <p:spPr>
                <a:xfrm>
                  <a:off x="5454192" y="4920792"/>
                  <a:ext cx="2232990" cy="62216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Hypothesis is Accepted</a:t>
                  </a:r>
                  <a:endParaRPr lang="en-US" dirty="0"/>
                </a:p>
              </p:txBody>
            </p:sp>
            <p:sp>
              <p:nvSpPr>
                <p:cNvPr id="10" name="Rectangle 9"/>
                <p:cNvSpPr/>
                <p:nvPr/>
              </p:nvSpPr>
              <p:spPr>
                <a:xfrm>
                  <a:off x="7761284" y="4920792"/>
                  <a:ext cx="2240555" cy="6221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Hypothesis is Rejected</a:t>
                  </a:r>
                  <a:endParaRPr lang="en-US" dirty="0"/>
                </a:p>
              </p:txBody>
            </p:sp>
          </p:grpSp>
        </p:grpSp>
        <p:sp>
          <p:nvSpPr>
            <p:cNvPr id="22" name="Rectangle 21"/>
            <p:cNvSpPr/>
            <p:nvPr/>
          </p:nvSpPr>
          <p:spPr>
            <a:xfrm>
              <a:off x="5825765" y="743510"/>
              <a:ext cx="389610" cy="5977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20570" y="6583966"/>
              <a:ext cx="6092873" cy="137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133708" y="843095"/>
              <a:ext cx="597973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Arrow Connector 20"/>
          <p:cNvCxnSpPr/>
          <p:nvPr/>
        </p:nvCxnSpPr>
        <p:spPr>
          <a:xfrm flipV="1">
            <a:off x="8448364" y="744718"/>
            <a:ext cx="9427" cy="1979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Oval 25"/>
          <p:cNvSpPr/>
          <p:nvPr/>
        </p:nvSpPr>
        <p:spPr>
          <a:xfrm>
            <a:off x="7331870" y="121341"/>
            <a:ext cx="2310874" cy="6221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Observations</a:t>
            </a:r>
            <a:endParaRPr lang="en-US" dirty="0"/>
          </a:p>
        </p:txBody>
      </p:sp>
      <p:cxnSp>
        <p:nvCxnSpPr>
          <p:cNvPr id="28" name="Straight Arrow Connector 27"/>
          <p:cNvCxnSpPr/>
          <p:nvPr/>
        </p:nvCxnSpPr>
        <p:spPr>
          <a:xfrm>
            <a:off x="8457791" y="743510"/>
            <a:ext cx="0" cy="2308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 name="Oval 3"/>
          <p:cNvSpPr/>
          <p:nvPr/>
        </p:nvSpPr>
        <p:spPr>
          <a:xfrm>
            <a:off x="7383135" y="5945981"/>
            <a:ext cx="2175644" cy="69286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Update Theory</a:t>
            </a:r>
            <a:endParaRPr lang="en-US" dirty="0"/>
          </a:p>
        </p:txBody>
      </p:sp>
    </p:spTree>
    <p:extLst>
      <p:ext uri="{BB962C8B-B14F-4D97-AF65-F5344CB8AC3E}">
        <p14:creationId xmlns:p14="http://schemas.microsoft.com/office/powerpoint/2010/main" val="1650910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6114395" cy="6848950"/>
          </a:xfrm>
          <a:prstGeom prst="rect">
            <a:avLst/>
          </a:prstGeom>
        </p:spPr>
      </p:pic>
      <p:sp>
        <p:nvSpPr>
          <p:cNvPr id="2" name="Rectangle 1"/>
          <p:cNvSpPr/>
          <p:nvPr/>
        </p:nvSpPr>
        <p:spPr>
          <a:xfrm>
            <a:off x="6114395" y="0"/>
            <a:ext cx="6077605" cy="68489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074" name="Picture 2" descr="http://www.berkeley.edu/news/media/releases/2009/01/images/underst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4395" y="224075"/>
            <a:ext cx="6086007" cy="6400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3348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Posing Questions</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Scientific inquiry usually begins with a </a:t>
            </a:r>
            <a:r>
              <a:rPr lang="en-US" sz="3600" dirty="0" smtClean="0">
                <a:solidFill>
                  <a:srgbClr val="FFFF00"/>
                </a:solidFill>
              </a:rPr>
              <a:t>problem </a:t>
            </a:r>
            <a:r>
              <a:rPr lang="en-US" sz="3600" dirty="0" smtClean="0"/>
              <a:t>or </a:t>
            </a:r>
            <a:r>
              <a:rPr lang="en-US" sz="3600" dirty="0" smtClean="0">
                <a:solidFill>
                  <a:srgbClr val="FFFF00"/>
                </a:solidFill>
              </a:rPr>
              <a:t>question </a:t>
            </a:r>
            <a:r>
              <a:rPr lang="en-US" sz="3600" dirty="0" smtClean="0"/>
              <a:t>about an observation.</a:t>
            </a:r>
          </a:p>
          <a:p>
            <a:pPr marL="0" indent="0">
              <a:buNone/>
            </a:pPr>
            <a:endParaRPr lang="en-US" sz="2000" dirty="0"/>
          </a:p>
          <a:p>
            <a:pPr marL="0" indent="0">
              <a:buNone/>
            </a:pPr>
            <a:r>
              <a:rPr lang="en-US" sz="3600" dirty="0" smtClean="0"/>
              <a:t>Questions come from </a:t>
            </a:r>
            <a:r>
              <a:rPr lang="en-US" sz="3600" dirty="0" smtClean="0">
                <a:solidFill>
                  <a:srgbClr val="FFFF00"/>
                </a:solidFill>
              </a:rPr>
              <a:t>experience</a:t>
            </a:r>
            <a:r>
              <a:rPr lang="en-US" sz="3600" dirty="0" smtClean="0"/>
              <a:t>, </a:t>
            </a:r>
            <a:r>
              <a:rPr lang="en-US" sz="3600" dirty="0" smtClean="0">
                <a:solidFill>
                  <a:srgbClr val="FFFF00"/>
                </a:solidFill>
              </a:rPr>
              <a:t>observations </a:t>
            </a:r>
            <a:r>
              <a:rPr lang="en-US" sz="3600" dirty="0" smtClean="0"/>
              <a:t>and </a:t>
            </a:r>
            <a:r>
              <a:rPr lang="en-US" sz="3600" dirty="0" smtClean="0">
                <a:solidFill>
                  <a:srgbClr val="FFFF00"/>
                </a:solidFill>
              </a:rPr>
              <a:t>inferences </a:t>
            </a:r>
            <a:r>
              <a:rPr lang="en-US" sz="3600" dirty="0" smtClean="0"/>
              <a:t>that you make. </a:t>
            </a:r>
          </a:p>
          <a:p>
            <a:pPr marL="0" indent="0">
              <a:buNone/>
            </a:pPr>
            <a:endParaRPr lang="en-US" sz="2000" dirty="0"/>
          </a:p>
          <a:p>
            <a:pPr marL="0" indent="0">
              <a:buNone/>
            </a:pPr>
            <a:r>
              <a:rPr lang="en-US" sz="3600" dirty="0" smtClean="0">
                <a:solidFill>
                  <a:srgbClr val="FFFF00"/>
                </a:solidFill>
              </a:rPr>
              <a:t>Curiosity </a:t>
            </a:r>
            <a:r>
              <a:rPr lang="en-US" sz="3600" dirty="0" smtClean="0"/>
              <a:t>plays a large role as well. </a:t>
            </a:r>
            <a:endParaRPr lang="en-US" sz="3600" dirty="0"/>
          </a:p>
        </p:txBody>
      </p:sp>
    </p:spTree>
    <p:extLst>
      <p:ext uri="{BB962C8B-B14F-4D97-AF65-F5344CB8AC3E}">
        <p14:creationId xmlns:p14="http://schemas.microsoft.com/office/powerpoint/2010/main" val="2001594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Scientific </a:t>
            </a:r>
            <a:r>
              <a:rPr lang="en-US" dirty="0" smtClean="0"/>
              <a:t>Questions vs </a:t>
            </a:r>
            <a:r>
              <a:rPr lang="en-US" dirty="0" smtClean="0">
                <a:solidFill>
                  <a:srgbClr val="FFFF00"/>
                </a:solidFill>
              </a:rPr>
              <a:t>Opinion </a:t>
            </a:r>
            <a:r>
              <a:rPr lang="en-US" dirty="0" smtClean="0"/>
              <a:t>Questions</a:t>
            </a:r>
            <a:endParaRPr lang="en-US" dirty="0"/>
          </a:p>
        </p:txBody>
      </p:sp>
      <p:sp>
        <p:nvSpPr>
          <p:cNvPr id="3" name="Content Placeholder 2"/>
          <p:cNvSpPr>
            <a:spLocks noGrp="1"/>
          </p:cNvSpPr>
          <p:nvPr>
            <p:ph idx="1"/>
          </p:nvPr>
        </p:nvSpPr>
        <p:spPr/>
        <p:txBody>
          <a:bodyPr/>
          <a:lstStyle/>
          <a:p>
            <a:r>
              <a:rPr lang="en-US" dirty="0" smtClean="0"/>
              <a:t>Why has my MP3 player stopped working?</a:t>
            </a:r>
          </a:p>
          <a:p>
            <a:endParaRPr lang="en-US" dirty="0"/>
          </a:p>
          <a:p>
            <a:r>
              <a:rPr lang="en-US" dirty="0" smtClean="0"/>
              <a:t>What kind of music should I listen to on my MP3 player?</a:t>
            </a:r>
            <a:endParaRPr lang="en-US" dirty="0"/>
          </a:p>
        </p:txBody>
      </p:sp>
      <p:pic>
        <p:nvPicPr>
          <p:cNvPr id="4" name="Picture 3"/>
          <p:cNvPicPr>
            <a:picLocks noChangeAspect="1"/>
          </p:cNvPicPr>
          <p:nvPr/>
        </p:nvPicPr>
        <p:blipFill>
          <a:blip r:embed="rId2"/>
          <a:stretch>
            <a:fillRect/>
          </a:stretch>
        </p:blipFill>
        <p:spPr>
          <a:xfrm>
            <a:off x="7210425" y="4122875"/>
            <a:ext cx="3028950" cy="1514475"/>
          </a:xfrm>
          <a:prstGeom prst="rect">
            <a:avLst/>
          </a:prstGeom>
        </p:spPr>
      </p:pic>
      <p:pic>
        <p:nvPicPr>
          <p:cNvPr id="5" name="Picture 4"/>
          <p:cNvPicPr>
            <a:picLocks noChangeAspect="1"/>
          </p:cNvPicPr>
          <p:nvPr/>
        </p:nvPicPr>
        <p:blipFill>
          <a:blip r:embed="rId3"/>
          <a:stretch>
            <a:fillRect/>
          </a:stretch>
        </p:blipFill>
        <p:spPr>
          <a:xfrm>
            <a:off x="3114675" y="4122875"/>
            <a:ext cx="2981325" cy="1514475"/>
          </a:xfrm>
          <a:prstGeom prst="rect">
            <a:avLst/>
          </a:prstGeom>
        </p:spPr>
      </p:pic>
    </p:spTree>
    <p:extLst>
      <p:ext uri="{BB962C8B-B14F-4D97-AF65-F5344CB8AC3E}">
        <p14:creationId xmlns:p14="http://schemas.microsoft.com/office/powerpoint/2010/main" val="2311345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 Hypothesis</a:t>
            </a:r>
            <a:endParaRPr lang="en-US" dirty="0"/>
          </a:p>
        </p:txBody>
      </p:sp>
      <p:sp>
        <p:nvSpPr>
          <p:cNvPr id="3" name="Content Placeholder 2"/>
          <p:cNvSpPr>
            <a:spLocks noGrp="1"/>
          </p:cNvSpPr>
          <p:nvPr>
            <p:ph idx="1"/>
          </p:nvPr>
        </p:nvSpPr>
        <p:spPr>
          <a:xfrm>
            <a:off x="838200" y="1690688"/>
            <a:ext cx="10515600" cy="4486275"/>
          </a:xfrm>
        </p:spPr>
        <p:txBody>
          <a:bodyPr>
            <a:normAutofit lnSpcReduction="10000"/>
          </a:bodyPr>
          <a:lstStyle/>
          <a:p>
            <a:r>
              <a:rPr lang="en-US" sz="3200" dirty="0" smtClean="0"/>
              <a:t>When we try to answer a scientific question we are in fact developing a </a:t>
            </a:r>
            <a:r>
              <a:rPr lang="en-US" sz="3200" dirty="0" smtClean="0">
                <a:solidFill>
                  <a:srgbClr val="FFFF00"/>
                </a:solidFill>
              </a:rPr>
              <a:t>hypothesis</a:t>
            </a:r>
            <a:r>
              <a:rPr lang="en-US" sz="3200" dirty="0" smtClean="0"/>
              <a:t>. </a:t>
            </a:r>
          </a:p>
          <a:p>
            <a:endParaRPr lang="en-US" sz="1700" dirty="0"/>
          </a:p>
          <a:p>
            <a:r>
              <a:rPr lang="en-US" sz="3200" dirty="0" smtClean="0"/>
              <a:t>A hypothesis is a possible explanation for a set of observations or an answer to a scientific question.</a:t>
            </a:r>
          </a:p>
          <a:p>
            <a:endParaRPr lang="en-US" sz="1700" dirty="0"/>
          </a:p>
          <a:p>
            <a:r>
              <a:rPr lang="en-US" sz="3200" dirty="0" smtClean="0"/>
              <a:t>In science a hypothesis must be </a:t>
            </a:r>
            <a:r>
              <a:rPr lang="en-US" sz="3200" dirty="0" smtClean="0">
                <a:solidFill>
                  <a:srgbClr val="FFFF00"/>
                </a:solidFill>
              </a:rPr>
              <a:t>testable</a:t>
            </a:r>
            <a:r>
              <a:rPr lang="en-US" sz="3200" dirty="0" smtClean="0"/>
              <a:t>. This means that researchers must be able to carry out investigations and gather evidence that will support (</a:t>
            </a:r>
            <a:r>
              <a:rPr lang="en-US" sz="3200" dirty="0" smtClean="0">
                <a:solidFill>
                  <a:srgbClr val="FFFF00"/>
                </a:solidFill>
              </a:rPr>
              <a:t>accept</a:t>
            </a:r>
            <a:r>
              <a:rPr lang="en-US" sz="3200" dirty="0" smtClean="0"/>
              <a:t>) or disprove (</a:t>
            </a:r>
            <a:r>
              <a:rPr lang="en-US" sz="3200" dirty="0" smtClean="0">
                <a:solidFill>
                  <a:srgbClr val="FFFF00"/>
                </a:solidFill>
              </a:rPr>
              <a:t>reject</a:t>
            </a:r>
            <a:r>
              <a:rPr lang="en-US" sz="3200" dirty="0" smtClean="0"/>
              <a:t>) the hypothesis.  </a:t>
            </a:r>
            <a:endParaRPr lang="en-US" sz="3200" dirty="0"/>
          </a:p>
        </p:txBody>
      </p:sp>
    </p:spTree>
    <p:extLst>
      <p:ext uri="{BB962C8B-B14F-4D97-AF65-F5344CB8AC3E}">
        <p14:creationId xmlns:p14="http://schemas.microsoft.com/office/powerpoint/2010/main" val="423357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2604</TotalTime>
  <Words>1243</Words>
  <Application>Microsoft Office PowerPoint</Application>
  <PresentationFormat>Widescreen</PresentationFormat>
  <Paragraphs>145</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Scientific Inquiry</vt:lpstr>
      <vt:lpstr>Gullible vs. Skeptical</vt:lpstr>
      <vt:lpstr>Opening Question</vt:lpstr>
      <vt:lpstr>The Goal of Science</vt:lpstr>
      <vt:lpstr>Scientific Inquiry</vt:lpstr>
      <vt:lpstr>PowerPoint Presentation</vt:lpstr>
      <vt:lpstr>Posing Questions</vt:lpstr>
      <vt:lpstr>Scientific Questions vs Opinion Questions</vt:lpstr>
      <vt:lpstr>Developing a Hypothesis</vt:lpstr>
      <vt:lpstr>Designing an Experiment</vt:lpstr>
      <vt:lpstr>Setting Up a Controlled Experiment. </vt:lpstr>
      <vt:lpstr>Why Control Variables?</vt:lpstr>
      <vt:lpstr>Forming Operational Definitions</vt:lpstr>
      <vt:lpstr>Collecting and Interpreting Data</vt:lpstr>
      <vt:lpstr>PowerPoint Presentation</vt:lpstr>
      <vt:lpstr>PowerPoint Presentation</vt:lpstr>
      <vt:lpstr>Drawing a Conclusions</vt:lpstr>
      <vt:lpstr>Inquiry leads to Inquiry</vt:lpstr>
      <vt:lpstr>Communicating</vt:lpstr>
      <vt:lpstr>PowerPoint Presentation</vt:lpstr>
      <vt:lpstr>Scientific Theories and Laws</vt:lpstr>
      <vt:lpstr>Scientific Theories and Laws</vt:lpstr>
      <vt:lpstr>PowerPoint Presentation</vt:lpstr>
      <vt:lpstr>What makes a hypothesis or theory?</vt:lpstr>
      <vt:lpstr>Scientific Theories</vt:lpstr>
      <vt:lpstr>Scientific Laws</vt:lpstr>
      <vt:lpstr>Knowledge and Understanding</vt:lpstr>
      <vt:lpstr>Penicillum</vt:lpstr>
      <vt:lpstr>Knowledge and Understanding</vt:lpstr>
      <vt:lpstr>Knowledge and Understanding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Enquiry</dc:title>
  <dc:creator>Andrew McLean</dc:creator>
  <cp:lastModifiedBy>Andrew McLean</cp:lastModifiedBy>
  <cp:revision>55</cp:revision>
  <dcterms:created xsi:type="dcterms:W3CDTF">2014-05-30T15:41:01Z</dcterms:created>
  <dcterms:modified xsi:type="dcterms:W3CDTF">2015-09-15T14:01:00Z</dcterms:modified>
</cp:coreProperties>
</file>