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2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7A63-CECD-42E9-AD05-058E5B5ADE3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231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Thinking Like a Scientist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786" y="2689831"/>
            <a:ext cx="6312816" cy="1655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Chapter 1 </a:t>
            </a:r>
            <a:r>
              <a:rPr lang="en-US" dirty="0" smtClean="0">
                <a:solidFill>
                  <a:schemeClr val="bg1"/>
                </a:solidFill>
              </a:rPr>
              <a:t>Section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1768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inference is when you use </a:t>
            </a:r>
            <a:r>
              <a:rPr lang="en-US" dirty="0" smtClean="0">
                <a:solidFill>
                  <a:srgbClr val="FF0000"/>
                </a:solidFill>
              </a:rPr>
              <a:t>clues</a:t>
            </a:r>
            <a:r>
              <a:rPr lang="en-US" dirty="0" smtClean="0"/>
              <a:t> from data and experiments to explain a  phenomenon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26144" y="1690688"/>
            <a:ext cx="6174557" cy="3780149"/>
            <a:chOff x="5326144" y="1690688"/>
            <a:chExt cx="6174557" cy="3780149"/>
          </a:xfrm>
        </p:grpSpPr>
        <p:grpSp>
          <p:nvGrpSpPr>
            <p:cNvPr id="6" name="Group 5"/>
            <p:cNvGrpSpPr/>
            <p:nvPr/>
          </p:nvGrpSpPr>
          <p:grpSpPr>
            <a:xfrm>
              <a:off x="5326144" y="1690688"/>
              <a:ext cx="6174557" cy="3780149"/>
              <a:chOff x="4025245" y="2724346"/>
              <a:chExt cx="6174557" cy="378014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025245" y="2724346"/>
                <a:ext cx="6174557" cy="378014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81536" y="2882986"/>
                <a:ext cx="5560047" cy="3293977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5410986" y="1825624"/>
              <a:ext cx="1923068" cy="10336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60676" y="2479249"/>
              <a:ext cx="631596" cy="3800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cdn2.arkive.org/media/B5/B51B3BD2-173E-4E65-8CD6-054110BF05CE/Presentation.Large/Lowland-tapir-footprint-in-san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25238" r="41156"/>
            <a:stretch/>
          </p:blipFill>
          <p:spPr bwMode="auto">
            <a:xfrm>
              <a:off x="5759778" y="2860650"/>
              <a:ext cx="2403835" cy="228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12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66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prediction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FF00"/>
                </a:solidFill>
              </a:rPr>
              <a:t>forecast</a:t>
            </a:r>
            <a:r>
              <a:rPr lang="en-US" dirty="0" smtClean="0"/>
              <a:t> of what will happen.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Based </a:t>
            </a:r>
            <a:r>
              <a:rPr lang="en-US" dirty="0" smtClean="0"/>
              <a:t>on the size of its feet we </a:t>
            </a:r>
            <a:r>
              <a:rPr lang="en-US" dirty="0" smtClean="0">
                <a:solidFill>
                  <a:srgbClr val="FF0000"/>
                </a:solidFill>
              </a:rPr>
              <a:t>predict</a:t>
            </a:r>
            <a:r>
              <a:rPr lang="en-US" dirty="0" smtClean="0"/>
              <a:t> that t</a:t>
            </a:r>
            <a:r>
              <a:rPr lang="en-US" dirty="0" smtClean="0"/>
              <a:t>he </a:t>
            </a:r>
            <a:r>
              <a:rPr lang="en-US" dirty="0" smtClean="0"/>
              <a:t>giant </a:t>
            </a:r>
            <a:r>
              <a:rPr lang="en-US" dirty="0" smtClean="0"/>
              <a:t>frog will </a:t>
            </a:r>
            <a:r>
              <a:rPr lang="en-US" dirty="0" smtClean="0"/>
              <a:t>move at 3 m/s. This will be 1 m/s faster than the non-giant variety.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32" y="283314"/>
            <a:ext cx="4316441" cy="62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Classifying</a:t>
            </a:r>
            <a:r>
              <a:rPr lang="en-US" dirty="0" smtClean="0"/>
              <a:t>: the process of grouping together items that are alike in some way.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974" y="1820554"/>
            <a:ext cx="2371725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21" y="1820553"/>
            <a:ext cx="2619375" cy="19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214" b="4979"/>
          <a:stretch/>
        </p:blipFill>
        <p:spPr>
          <a:xfrm>
            <a:off x="1968974" y="3883995"/>
            <a:ext cx="2371725" cy="2054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21" y="3883996"/>
            <a:ext cx="2619375" cy="20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Making Models</a:t>
            </a:r>
            <a:r>
              <a:rPr lang="en-US" dirty="0" smtClean="0"/>
              <a:t>: involves creating representations of complex processes or objects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283" y="2051614"/>
            <a:ext cx="303847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11" y="2051615"/>
            <a:ext cx="2486025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83" y="4000696"/>
            <a:ext cx="184785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589" y="4000696"/>
            <a:ext cx="3728547" cy="24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4" y="365125"/>
            <a:ext cx="11585542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Scientific Attitudes</a:t>
            </a:r>
            <a:r>
              <a:rPr lang="en-US" dirty="0" smtClean="0"/>
              <a:t>: successful scientists possess certain attitudes or habits.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Curiosity</a:t>
            </a:r>
          </a:p>
          <a:p>
            <a:endParaRPr lang="en-US" dirty="0"/>
          </a:p>
          <a:p>
            <a:r>
              <a:rPr lang="en-US" dirty="0" smtClean="0"/>
              <a:t>Honesty</a:t>
            </a:r>
          </a:p>
          <a:p>
            <a:endParaRPr lang="en-US" dirty="0"/>
          </a:p>
          <a:p>
            <a:r>
              <a:rPr lang="en-US" dirty="0" smtClean="0"/>
              <a:t>Open-Mindedness and Skepticism</a:t>
            </a:r>
          </a:p>
          <a:p>
            <a:endParaRPr lang="en-US" dirty="0"/>
          </a:p>
          <a:p>
            <a:r>
              <a:rPr lang="en-US" dirty="0" smtClean="0"/>
              <a:t>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Like a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96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Scientists use skills like </a:t>
            </a:r>
            <a:r>
              <a:rPr lang="en-US" sz="3600" dirty="0" smtClean="0">
                <a:solidFill>
                  <a:srgbClr val="FFFF00"/>
                </a:solidFill>
              </a:rPr>
              <a:t>observing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inferring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FF00"/>
                </a:solidFill>
              </a:rPr>
              <a:t>predicting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classifying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to learn more about the world.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36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8" y="236866"/>
            <a:ext cx="1165153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Observing</a:t>
            </a:r>
            <a:r>
              <a:rPr lang="en-US" dirty="0" smtClean="0">
                <a:solidFill>
                  <a:schemeClr val="bg1"/>
                </a:solidFill>
              </a:rPr>
              <a:t>: Using one or more of your senses to gather information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019" y="1562429"/>
            <a:ext cx="7437586" cy="4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6198"/>
            <a:ext cx="4487944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Descriptive </a:t>
            </a:r>
            <a:r>
              <a:rPr lang="en-US" dirty="0" smtClean="0"/>
              <a:t>details about an observation. May include details about color shape, taste, feel or other subjective measures.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58" y="1690688"/>
            <a:ext cx="6322422" cy="40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625" cy="4351338"/>
          </a:xfrm>
        </p:spPr>
        <p:txBody>
          <a:bodyPr/>
          <a:lstStyle/>
          <a:p>
            <a:r>
              <a:rPr lang="en-US" dirty="0" smtClean="0"/>
              <a:t>Details about an observation that </a:t>
            </a:r>
            <a:r>
              <a:rPr lang="en-US" dirty="0" smtClean="0">
                <a:solidFill>
                  <a:srgbClr val="FFFF00"/>
                </a:solidFill>
              </a:rPr>
              <a:t>quantify </a:t>
            </a:r>
            <a:r>
              <a:rPr lang="en-US" dirty="0" smtClean="0"/>
              <a:t>the observation using numbers. For example; measurement, quantity, density.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35" y="1371572"/>
            <a:ext cx="3773963" cy="50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Quant</a:t>
            </a:r>
            <a:r>
              <a:rPr lang="en-US" dirty="0" smtClean="0"/>
              <a:t>itative vs </a:t>
            </a:r>
            <a:r>
              <a:rPr lang="en-US" dirty="0" smtClean="0">
                <a:solidFill>
                  <a:srgbClr val="FFFF00"/>
                </a:solidFill>
              </a:rPr>
              <a:t>Qualit</a:t>
            </a:r>
            <a:r>
              <a:rPr lang="en-US" dirty="0" smtClean="0"/>
              <a:t>ative</a:t>
            </a:r>
            <a:endParaRPr lang="en-US" dirty="0"/>
          </a:p>
        </p:txBody>
      </p:sp>
      <p:pic>
        <p:nvPicPr>
          <p:cNvPr id="1026" name="Picture 2" descr="http://www.mymarketresearchmethods.com/wp-content/uploads/2011/10/quantitative-vs-qualitative-resear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41" y="1779741"/>
            <a:ext cx="8107052" cy="43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365125"/>
            <a:ext cx="11042715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Inferring</a:t>
            </a:r>
            <a:r>
              <a:rPr lang="en-US" dirty="0" smtClean="0"/>
              <a:t>: explaining or interpreting things you observe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250757" cy="4351338"/>
          </a:xfrm>
        </p:spPr>
        <p:txBody>
          <a:bodyPr/>
          <a:lstStyle/>
          <a:p>
            <a:r>
              <a:rPr lang="en-US" dirty="0" smtClean="0"/>
              <a:t>Inferring is like being a detective. Using what you see and what you know to understand the world.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2" y="3439506"/>
            <a:ext cx="3905426" cy="22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65125"/>
            <a:ext cx="11792932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Predicting</a:t>
            </a:r>
            <a:r>
              <a:rPr lang="en-US" dirty="0" smtClean="0"/>
              <a:t>: making a forecast of what will happen in the future, based on past experience or evidence.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374" y="1953325"/>
            <a:ext cx="5621996" cy="3727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891752"/>
            <a:ext cx="1027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What is a scientific prediction and what isn’t?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9" y="1953325"/>
            <a:ext cx="5523314" cy="37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Prediction </a:t>
            </a:r>
            <a:r>
              <a:rPr lang="en-US" dirty="0" smtClean="0"/>
              <a:t>vs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107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Prediction and inference are similar.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prediction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FF0000"/>
                </a:solidFill>
              </a:rPr>
              <a:t>forecast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what will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inference </a:t>
            </a:r>
            <a:r>
              <a:rPr lang="en-US" dirty="0" smtClean="0"/>
              <a:t>is an </a:t>
            </a:r>
            <a:r>
              <a:rPr lang="en-US" dirty="0" smtClean="0">
                <a:solidFill>
                  <a:srgbClr val="FF0000"/>
                </a:solidFill>
              </a:rPr>
              <a:t>explanation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what has happened.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275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Thinking Like a Scientist</vt:lpstr>
      <vt:lpstr>Thinking Like a Scientist</vt:lpstr>
      <vt:lpstr>Observing: Using one or more of your senses to gather information</vt:lpstr>
      <vt:lpstr>Qualitative Observations</vt:lpstr>
      <vt:lpstr>Quantitative Observations</vt:lpstr>
      <vt:lpstr>Quantitative vs Qualitative</vt:lpstr>
      <vt:lpstr>Inferring: explaining or interpreting things you observe</vt:lpstr>
      <vt:lpstr>Predicting: making a forecast of what will happen in the future, based on past experience or evidence.</vt:lpstr>
      <vt:lpstr>Prediction vs Inference</vt:lpstr>
      <vt:lpstr>Inferences</vt:lpstr>
      <vt:lpstr>Prediction</vt:lpstr>
      <vt:lpstr>Classifying: the process of grouping together items that are alike in some way.</vt:lpstr>
      <vt:lpstr>Making Models: involves creating representations of complex processes or objects</vt:lpstr>
      <vt:lpstr>Scientific Attitudes: successful scientists possess certain attitudes or habits.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Like a Scientist</dc:title>
  <dc:creator>Andrew McLean</dc:creator>
  <cp:lastModifiedBy>Andrew McLean</cp:lastModifiedBy>
  <cp:revision>20</cp:revision>
  <dcterms:created xsi:type="dcterms:W3CDTF">2014-05-30T13:28:15Z</dcterms:created>
  <dcterms:modified xsi:type="dcterms:W3CDTF">2015-09-04T17:06:03Z</dcterms:modified>
</cp:coreProperties>
</file>