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A63-CECD-42E9-AD05-058E5B5ADE35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916A-3735-4B92-ACC4-EB5B709F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2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A63-CECD-42E9-AD05-058E5B5ADE35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916A-3735-4B92-ACC4-EB5B709F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6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A63-CECD-42E9-AD05-058E5B5ADE35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916A-3735-4B92-ACC4-EB5B709F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9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A63-CECD-42E9-AD05-058E5B5ADE35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916A-3735-4B92-ACC4-EB5B709F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8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A63-CECD-42E9-AD05-058E5B5ADE35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916A-3735-4B92-ACC4-EB5B709F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4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A63-CECD-42E9-AD05-058E5B5ADE35}" type="datetimeFigureOut">
              <a:rPr lang="en-US" smtClean="0"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916A-3735-4B92-ACC4-EB5B709F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A63-CECD-42E9-AD05-058E5B5ADE35}" type="datetimeFigureOut">
              <a:rPr lang="en-US" smtClean="0"/>
              <a:t>9/8/17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916A-3735-4B92-ACC4-EB5B709F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7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A63-CECD-42E9-AD05-058E5B5ADE35}" type="datetimeFigureOut">
              <a:rPr lang="en-US" smtClean="0"/>
              <a:t>9/8/17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916A-3735-4B92-ACC4-EB5B709F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3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A63-CECD-42E9-AD05-058E5B5ADE35}" type="datetimeFigureOut">
              <a:rPr lang="en-US" smtClean="0"/>
              <a:t>9/8/17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916A-3735-4B92-ACC4-EB5B709F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0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A63-CECD-42E9-AD05-058E5B5ADE35}" type="datetimeFigureOut">
              <a:rPr lang="en-US" smtClean="0"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916A-3735-4B92-ACC4-EB5B709F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7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7A63-CECD-42E9-AD05-058E5B5ADE35}" type="datetimeFigureOut">
              <a:rPr lang="en-US" smtClean="0"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E916A-3735-4B92-ACC4-EB5B709F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8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87A63-CECD-42E9-AD05-058E5B5ADE35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E916A-3735-4B92-ACC4-EB5B709F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6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223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000000"/>
                </a:solidFill>
              </a:rPr>
              <a:t>Thinking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7200" dirty="0" smtClean="0">
                <a:solidFill>
                  <a:srgbClr val="000000"/>
                </a:solidFill>
              </a:rPr>
              <a:t>Like a Scientist</a:t>
            </a:r>
            <a:endParaRPr lang="en-US" sz="72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786" y="2689831"/>
            <a:ext cx="6312816" cy="16557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Mr. McLean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0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Inferences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88559"/>
            <a:ext cx="41768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An inference is when you use clues from data and experiments to explain a  phenomenon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26144" y="1690688"/>
            <a:ext cx="6174557" cy="3780149"/>
            <a:chOff x="5326144" y="1690688"/>
            <a:chExt cx="6174557" cy="3780149"/>
          </a:xfrm>
        </p:grpSpPr>
        <p:grpSp>
          <p:nvGrpSpPr>
            <p:cNvPr id="6" name="Group 5"/>
            <p:cNvGrpSpPr/>
            <p:nvPr/>
          </p:nvGrpSpPr>
          <p:grpSpPr>
            <a:xfrm>
              <a:off x="5326144" y="1690688"/>
              <a:ext cx="6174557" cy="3780149"/>
              <a:chOff x="4025245" y="2724346"/>
              <a:chExt cx="6174557" cy="378014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025245" y="2724346"/>
                <a:ext cx="6174557" cy="378014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81536" y="2882986"/>
                <a:ext cx="5560047" cy="3293977"/>
              </a:xfrm>
              <a:prstGeom prst="rect">
                <a:avLst/>
              </a:prstGeom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5410986" y="1825624"/>
              <a:ext cx="1923068" cy="103365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60676" y="2479249"/>
              <a:ext cx="631596" cy="3800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cdn2.arkive.org/media/B5/B51B3BD2-173E-4E65-8CD6-054110BF05CE/Presentation.Large/Lowland-tapir-footprint-in-sand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8" t="25238" r="41156"/>
            <a:stretch/>
          </p:blipFill>
          <p:spPr bwMode="auto">
            <a:xfrm>
              <a:off x="5759778" y="2860650"/>
              <a:ext cx="2403835" cy="2281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t="18901"/>
          <a:stretch/>
        </p:blipFill>
        <p:spPr>
          <a:xfrm>
            <a:off x="1979343" y="3572759"/>
            <a:ext cx="1991109" cy="297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0000"/>
                </a:solidFill>
              </a:rPr>
              <a:t>Prediction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296" y="1825625"/>
            <a:ext cx="6332571" cy="4351338"/>
          </a:xfrm>
          <a:solidFill>
            <a:srgbClr val="FFFFFF">
              <a:alpha val="65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A prediction is a forecast of what will happen. </a:t>
            </a: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Too many giant frogs will result in a decrease in rodent num</a:t>
            </a:r>
            <a:r>
              <a:rPr lang="en-US" sz="3600" dirty="0" smtClean="0"/>
              <a:t>bers. </a:t>
            </a:r>
            <a:endParaRPr lang="en-US" sz="3600" dirty="0"/>
          </a:p>
        </p:txBody>
      </p:sp>
      <p:pic>
        <p:nvPicPr>
          <p:cNvPr id="5" name="Picture 2" descr="Image result for man holding giant fro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8525" l="0" r="98545">
                        <a14:foregroundMark x1="15273" y1="84699" x2="15273" y2="84699"/>
                        <a14:foregroundMark x1="4364" y1="77049" x2="4364" y2="77049"/>
                        <a14:backgroundMark x1="4727" y1="6011" x2="4727" y2="60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42" y="1832499"/>
            <a:ext cx="5414492" cy="360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89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Classifying: the process of grouping together items that are alike in some way.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974" y="1820554"/>
            <a:ext cx="2371725" cy="1933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921" y="1820553"/>
            <a:ext cx="2619375" cy="1933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4214" b="4979"/>
          <a:stretch/>
        </p:blipFill>
        <p:spPr>
          <a:xfrm>
            <a:off x="1968974" y="3883995"/>
            <a:ext cx="2371725" cy="2054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921" y="3883996"/>
            <a:ext cx="2619375" cy="20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0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Making Models: involves creating representations of complex processes or objects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283" y="2051614"/>
            <a:ext cx="3038475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111" y="2051615"/>
            <a:ext cx="2486025" cy="183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283" y="4000696"/>
            <a:ext cx="1847850" cy="247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589" y="4000696"/>
            <a:ext cx="3728547" cy="24836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23611" y="2044421"/>
            <a:ext cx="4728755" cy="4432775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Model</a:t>
            </a:r>
            <a:r>
              <a:rPr lang="en-US" sz="2400" dirty="0">
                <a:solidFill>
                  <a:srgbClr val="000000"/>
                </a:solidFill>
              </a:rPr>
              <a:t>. (</a:t>
            </a:r>
            <a:r>
              <a:rPr lang="en-US" sz="2400" dirty="0" err="1">
                <a:solidFill>
                  <a:srgbClr val="000000"/>
                </a:solidFill>
              </a:rPr>
              <a:t>mŏd'l</a:t>
            </a:r>
            <a:r>
              <a:rPr lang="en-US" sz="2400" dirty="0">
                <a:solidFill>
                  <a:srgbClr val="000000"/>
                </a:solidFill>
              </a:rPr>
              <a:t>) A systematic description of an object or phenomenon that shares important characteristics with the object or phenomenon. 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400" b="1" dirty="0" smtClean="0">
                <a:solidFill>
                  <a:srgbClr val="000000"/>
                </a:solidFill>
              </a:rPr>
              <a:t>Scientific </a:t>
            </a:r>
            <a:r>
              <a:rPr lang="en-US" sz="2400" b="1" dirty="0">
                <a:solidFill>
                  <a:srgbClr val="000000"/>
                </a:solidFill>
              </a:rPr>
              <a:t>models</a:t>
            </a:r>
            <a:r>
              <a:rPr lang="en-US" sz="2400" dirty="0">
                <a:solidFill>
                  <a:srgbClr val="000000"/>
                </a:solidFill>
              </a:rPr>
              <a:t> can be material, visual, mathematical, or computational and are often used in the construction of </a:t>
            </a:r>
            <a:r>
              <a:rPr lang="en-US" sz="2400" b="1" dirty="0">
                <a:solidFill>
                  <a:srgbClr val="000000"/>
                </a:solidFill>
              </a:rPr>
              <a:t>scientific</a:t>
            </a:r>
            <a:r>
              <a:rPr lang="en-US" sz="2400" dirty="0">
                <a:solidFill>
                  <a:srgbClr val="000000"/>
                </a:solidFill>
              </a:rPr>
              <a:t> theories</a:t>
            </a:r>
          </a:p>
        </p:txBody>
      </p:sp>
    </p:spTree>
    <p:extLst>
      <p:ext uri="{BB962C8B-B14F-4D97-AF65-F5344CB8AC3E}">
        <p14:creationId xmlns:p14="http://schemas.microsoft.com/office/powerpoint/2010/main" val="1296709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65" y="365125"/>
            <a:ext cx="10515601" cy="13255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Scientific Attitudes: successful scientists possess certain attitudes or habits.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65000"/>
            </a:srgbClr>
          </a:solidFill>
        </p:spPr>
        <p:txBody>
          <a:bodyPr>
            <a:norm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3900" dirty="0" smtClean="0">
                <a:solidFill>
                  <a:srgbClr val="000000"/>
                </a:solidFill>
              </a:rPr>
              <a:t>Curiosity</a:t>
            </a:r>
          </a:p>
          <a:p>
            <a:endParaRPr lang="en-US" sz="900" dirty="0">
              <a:solidFill>
                <a:srgbClr val="000000"/>
              </a:solidFill>
            </a:endParaRPr>
          </a:p>
          <a:p>
            <a:r>
              <a:rPr lang="en-US" sz="3900" dirty="0" smtClean="0">
                <a:solidFill>
                  <a:srgbClr val="000000"/>
                </a:solidFill>
              </a:rPr>
              <a:t>Honesty</a:t>
            </a:r>
          </a:p>
          <a:p>
            <a:endParaRPr lang="en-US" sz="900" dirty="0">
              <a:solidFill>
                <a:srgbClr val="000000"/>
              </a:solidFill>
            </a:endParaRPr>
          </a:p>
          <a:p>
            <a:r>
              <a:rPr lang="en-US" sz="3900" dirty="0" smtClean="0">
                <a:solidFill>
                  <a:srgbClr val="000000"/>
                </a:solidFill>
              </a:rPr>
              <a:t>Open-Mindedness and Skepticism</a:t>
            </a:r>
          </a:p>
          <a:p>
            <a:endParaRPr lang="en-US" sz="800" dirty="0">
              <a:solidFill>
                <a:srgbClr val="000000"/>
              </a:solidFill>
            </a:endParaRPr>
          </a:p>
          <a:p>
            <a:r>
              <a:rPr lang="en-US" sz="3900" dirty="0" smtClean="0">
                <a:solidFill>
                  <a:srgbClr val="000000"/>
                </a:solidFill>
              </a:rPr>
              <a:t>Creativity</a:t>
            </a:r>
            <a:endParaRPr lang="en-US" sz="3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61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Thinking Like a Scientist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6961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Scientists use skills </a:t>
            </a:r>
            <a:r>
              <a:rPr lang="en-US" sz="3600" dirty="0" smtClean="0">
                <a:solidFill>
                  <a:srgbClr val="000000"/>
                </a:solidFill>
              </a:rPr>
              <a:t>like;</a:t>
            </a:r>
          </a:p>
          <a:p>
            <a:pPr marL="0" indent="0">
              <a:buNone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observing</a:t>
            </a:r>
            <a:r>
              <a:rPr lang="en-US" sz="3600" dirty="0" smtClean="0">
                <a:solidFill>
                  <a:srgbClr val="000000"/>
                </a:solidFill>
              </a:rPr>
              <a:t>, </a:t>
            </a:r>
            <a:endParaRPr lang="en-US" sz="3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inferring</a:t>
            </a:r>
            <a:r>
              <a:rPr lang="en-US" sz="3600" dirty="0" smtClean="0">
                <a:solidFill>
                  <a:srgbClr val="000000"/>
                </a:solidFill>
              </a:rPr>
              <a:t>, </a:t>
            </a:r>
            <a:endParaRPr lang="en-US" sz="3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predicting </a:t>
            </a:r>
            <a:r>
              <a:rPr lang="en-US" sz="3600" dirty="0" smtClean="0">
                <a:solidFill>
                  <a:srgbClr val="000000"/>
                </a:solidFill>
              </a:rPr>
              <a:t>and </a:t>
            </a:r>
            <a:endParaRPr lang="en-US" sz="3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classifying </a:t>
            </a:r>
          </a:p>
          <a:p>
            <a:pPr marL="0" indent="0">
              <a:buNone/>
            </a:pPr>
            <a:endParaRPr lang="en-US" sz="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to </a:t>
            </a:r>
            <a:r>
              <a:rPr lang="en-US" sz="3600" dirty="0" smtClean="0">
                <a:solidFill>
                  <a:srgbClr val="000000"/>
                </a:solidFill>
              </a:rPr>
              <a:t>learn more about the world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4" b="100000" l="7336" r="89575">
                        <a14:foregroundMark x1="60232" y1="96392" x2="60232" y2="96392"/>
                        <a14:backgroundMark x1="59073" y1="46392" x2="59073" y2="46392"/>
                        <a14:backgroundMark x1="31274" y1="45361" x2="31274" y2="45361"/>
                      </a14:backgroundRemoval>
                    </a14:imgEffect>
                  </a14:imgLayer>
                </a14:imgProps>
              </a:ext>
            </a:extLst>
          </a:blip>
          <a:srcRect l="10948" r="15880"/>
          <a:stretch/>
        </p:blipFill>
        <p:spPr>
          <a:xfrm>
            <a:off x="6702936" y="1435099"/>
            <a:ext cx="5297486" cy="54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9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78" y="236866"/>
            <a:ext cx="11651530" cy="13255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Observing: Using one or more of your senses to gather information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7019" y="1562429"/>
            <a:ext cx="7437586" cy="464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2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267" y="34819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Qualitative Observations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6198"/>
            <a:ext cx="44879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Descriptive details about an observation. </a:t>
            </a:r>
          </a:p>
          <a:p>
            <a:endParaRPr lang="en-US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May include details about color shape, taste, feel or other subjective measures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74" b="89744" l="0" r="996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7558" y="928688"/>
            <a:ext cx="6912783" cy="481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1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Quantitative Observations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3062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0000"/>
                </a:solidFill>
              </a:rPr>
              <a:t>Details about an observation that quantify the observation using numbers. </a:t>
            </a:r>
          </a:p>
          <a:p>
            <a:pPr marL="0" indent="0">
              <a:buNone/>
            </a:pPr>
            <a:endParaRPr lang="en-US" sz="4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000000"/>
                </a:solidFill>
              </a:rPr>
              <a:t>For example; measurement, quantity, density. 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935" y="1371572"/>
            <a:ext cx="3773963" cy="503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Quantitative vs Qualitative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www.mymarketresearchmethods.com/wp-content/uploads/2011/10/quantitative-vs-qualitative-researc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66" y="1779740"/>
            <a:ext cx="9059333" cy="481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94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85" y="365125"/>
            <a:ext cx="11542248" cy="13255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Inferring: explaining or interpreting things you observe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9355667" cy="43513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Inferring is like being a detective. Using what you see and what you know to understand the world. 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982" y="3439506"/>
            <a:ext cx="3905426" cy="223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6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" y="365125"/>
            <a:ext cx="11792932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Predicting: making a forecast of what will happen in the future, based on past experience or evidence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3374" y="1953325"/>
            <a:ext cx="5621996" cy="3727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891752"/>
            <a:ext cx="10270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What is a scientific prediction and what isn’t?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9" y="1953325"/>
            <a:ext cx="5523314" cy="372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5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Prediction vs Inference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295" y="1825625"/>
            <a:ext cx="11090837" cy="4351338"/>
          </a:xfrm>
          <a:solidFill>
            <a:schemeClr val="bg1">
              <a:alpha val="6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000000"/>
                </a:solidFill>
              </a:rPr>
              <a:t>Prediction and inference are similar.</a:t>
            </a:r>
          </a:p>
          <a:p>
            <a:pPr marL="0" indent="0">
              <a:buNone/>
            </a:pPr>
            <a:endParaRPr lang="en-US" sz="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000000"/>
                </a:solidFill>
              </a:rPr>
              <a:t>A prediction is a forecast of what will happen</a:t>
            </a:r>
          </a:p>
          <a:p>
            <a:pPr marL="0" indent="0">
              <a:buNone/>
            </a:pPr>
            <a:endParaRPr lang="en-US" sz="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000000"/>
                </a:solidFill>
              </a:rPr>
              <a:t>An inference is an explanation of what has happened.</a:t>
            </a:r>
            <a:endParaRPr lang="en-US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7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283</Words>
  <Application>Microsoft Macintosh PowerPoint</Application>
  <PresentationFormat>Custom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Thinking Like a Scientist</vt:lpstr>
      <vt:lpstr>Thinking Like a Scientist</vt:lpstr>
      <vt:lpstr>Observing: Using one or more of your senses to gather information</vt:lpstr>
      <vt:lpstr>Qualitative Observations</vt:lpstr>
      <vt:lpstr>Quantitative Observations</vt:lpstr>
      <vt:lpstr>Quantitative vs Qualitative</vt:lpstr>
      <vt:lpstr>Inferring: explaining or interpreting things you observe</vt:lpstr>
      <vt:lpstr>Predicting: making a forecast of what will happen in the future, based on past experience or evidence.</vt:lpstr>
      <vt:lpstr>Prediction vs Inference</vt:lpstr>
      <vt:lpstr>Inferences</vt:lpstr>
      <vt:lpstr>Prediction</vt:lpstr>
      <vt:lpstr>Classifying: the process of grouping together items that are alike in some way.</vt:lpstr>
      <vt:lpstr>Making Models: involves creating representations of complex processes or objects</vt:lpstr>
      <vt:lpstr>Scientific Attitudes: successful scientists possess certain attitudes or habits.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Thinking Like a Scientist</dc:title>
  <dc:creator>Andrew McLean</dc:creator>
  <cp:lastModifiedBy>Andrew McLean</cp:lastModifiedBy>
  <cp:revision>28</cp:revision>
  <dcterms:created xsi:type="dcterms:W3CDTF">2014-05-30T13:28:15Z</dcterms:created>
  <dcterms:modified xsi:type="dcterms:W3CDTF">2017-09-08T13:07:58Z</dcterms:modified>
</cp:coreProperties>
</file>