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6" r:id="rId3"/>
    <p:sldId id="278" r:id="rId4"/>
    <p:sldId id="277" r:id="rId5"/>
    <p:sldId id="257" r:id="rId6"/>
    <p:sldId id="276" r:id="rId7"/>
    <p:sldId id="258" r:id="rId8"/>
    <p:sldId id="259" r:id="rId9"/>
    <p:sldId id="260" r:id="rId10"/>
    <p:sldId id="261" r:id="rId11"/>
    <p:sldId id="290" r:id="rId12"/>
    <p:sldId id="297" r:id="rId13"/>
    <p:sldId id="292" r:id="rId14"/>
    <p:sldId id="263" r:id="rId15"/>
    <p:sldId id="289" r:id="rId16"/>
    <p:sldId id="262" r:id="rId17"/>
    <p:sldId id="296" r:id="rId18"/>
    <p:sldId id="264" r:id="rId19"/>
    <p:sldId id="265" r:id="rId20"/>
    <p:sldId id="269" r:id="rId21"/>
    <p:sldId id="270" r:id="rId22"/>
    <p:sldId id="266" r:id="rId23"/>
    <p:sldId id="272" r:id="rId24"/>
    <p:sldId id="281" r:id="rId25"/>
    <p:sldId id="267" r:id="rId26"/>
    <p:sldId id="268" r:id="rId27"/>
    <p:sldId id="282" r:id="rId28"/>
    <p:sldId id="284" r:id="rId29"/>
    <p:sldId id="283" r:id="rId30"/>
    <p:sldId id="273" r:id="rId31"/>
    <p:sldId id="275" r:id="rId32"/>
    <p:sldId id="294" r:id="rId33"/>
    <p:sldId id="288" r:id="rId34"/>
    <p:sldId id="295" r:id="rId35"/>
    <p:sldId id="271" r:id="rId36"/>
    <p:sldId id="285" r:id="rId37"/>
    <p:sldId id="279" r:id="rId38"/>
    <p:sldId id="27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McLean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FA4"/>
    <a:srgbClr val="B977AB"/>
    <a:srgbClr val="A8889B"/>
    <a:srgbClr val="BE7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07" autoAdjust="0"/>
  </p:normalViewPr>
  <p:slideViewPr>
    <p:cSldViewPr snapToGrid="0">
      <p:cViewPr varScale="1">
        <p:scale>
          <a:sx n="55" d="100"/>
          <a:sy n="55" d="100"/>
        </p:scale>
        <p:origin x="-11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10T08:06:42.821" idx="1">
    <p:pos x="7680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7D50B-B76F-459E-AFAE-A9297B6190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0953-A8A2-4A72-AF44-19559D7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DCCE-1AE3-A848-96A6-414AD3141509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7E12C-AA25-2D48-9DBA-6DFD01C21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cynic refuses to trust.</a:t>
            </a:r>
          </a:p>
          <a:p>
            <a:endParaRPr lang="en-US" dirty="0" smtClean="0"/>
          </a:p>
          <a:p>
            <a:r>
              <a:rPr lang="en-US" dirty="0" smtClean="0"/>
              <a:t>The skeptic asks questions before trusting.</a:t>
            </a:r>
          </a:p>
          <a:p>
            <a:endParaRPr lang="en-US" dirty="0" smtClean="0"/>
          </a:p>
          <a:p>
            <a:r>
              <a:rPr lang="en-US" dirty="0" smtClean="0"/>
              <a:t>The gullible trust when there are</a:t>
            </a:r>
            <a:r>
              <a:rPr lang="en-US" baseline="0" dirty="0" smtClean="0"/>
              <a:t> meaningful reasons not to.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Opening question/attention grabber.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E12C-AA25-2D48-9DBA-6DFD01C214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E12C-AA25-2D48-9DBA-6DFD01C214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8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4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4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9633-C6AD-48A2-A3A3-E7DF0E741BCF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B1C4-615D-4CD4-90DD-DB1BDE25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1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comments" Target="../comments/commen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7811"/>
            <a:ext cx="9964865" cy="1875645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0000"/>
                </a:solidFill>
              </a:rPr>
              <a:t>Scientific Inquiry</a:t>
            </a:r>
            <a:endParaRPr lang="en-US" sz="8800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1417" y="2449112"/>
            <a:ext cx="3710609" cy="1655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Mr. McLean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189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99" y="50059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Designing an Experiment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2" y="2096559"/>
            <a:ext cx="11650133" cy="4033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After you state your hypothesis you need to design an experiment to test it.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To do this you need to control all variables or factors that might change in an experiment. </a:t>
            </a:r>
          </a:p>
          <a:p>
            <a:endParaRPr lang="en-US" sz="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0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Designing an Experiment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272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dirty="0">
                <a:solidFill>
                  <a:srgbClr val="000000"/>
                </a:solidFill>
              </a:rPr>
              <a:t>In any experiment one variable will be purposefully changed. This is known as the manipulated variable or independent variable. </a:t>
            </a:r>
          </a:p>
          <a:p>
            <a:endParaRPr lang="en-US" sz="5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024" y="1893454"/>
            <a:ext cx="5321173" cy="392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94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Dependent Variable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The factor that may change in response to the independent variable is known as the responding variable or the dependent variable.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4" y="3641456"/>
            <a:ext cx="6954761" cy="30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Controlled Variables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37758"/>
            <a:ext cx="111760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Controlled variables </a:t>
            </a:r>
            <a:r>
              <a:rPr lang="en-US" sz="4400" dirty="0" smtClean="0">
                <a:solidFill>
                  <a:srgbClr val="000000"/>
                </a:solidFill>
              </a:rPr>
              <a:t>are variables that must be kept constant in order to make an accurate comparison and to determine the affect of the independent variable. 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Variables that are not properly controlled are known as </a:t>
            </a:r>
            <a:r>
              <a:rPr lang="en-US" sz="4400" b="1" dirty="0" smtClean="0">
                <a:solidFill>
                  <a:srgbClr val="000000"/>
                </a:solidFill>
              </a:rPr>
              <a:t>extraneous variables</a:t>
            </a:r>
            <a:r>
              <a:rPr lang="en-US" sz="4400" dirty="0" smtClean="0">
                <a:solidFill>
                  <a:srgbClr val="000000"/>
                </a:solidFill>
              </a:rPr>
              <a:t>.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7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Control Variables?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We control experiments so that we know which variable is responsible for certain changes.</a:t>
            </a:r>
          </a:p>
          <a:p>
            <a:endParaRPr lang="en-US" sz="11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This way we can eliminate factors that to not affect the outcome or which may alter the outcome of an experiment in unexpected ways.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978" y="4290483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747" b="5747"/>
          <a:stretch>
            <a:fillRect/>
          </a:stretch>
        </p:blipFill>
        <p:spPr>
          <a:xfrm>
            <a:off x="787400" y="1791759"/>
            <a:ext cx="1051560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564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1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Setting Up a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ontrolled 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xperiment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541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A controlled experiment is when only one variable (the independent variable) is manipulated at a time.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A control group can help scientists fully identify the effects of the independent variable. 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512" y="1524000"/>
            <a:ext cx="5137869" cy="46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7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plan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r="5390"/>
          <a:stretch>
            <a:fillRect/>
          </a:stretch>
        </p:blipFill>
        <p:spPr>
          <a:xfrm>
            <a:off x="276690" y="1016000"/>
            <a:ext cx="11746738" cy="4860781"/>
          </a:xfrm>
        </p:spPr>
      </p:pic>
    </p:spTree>
    <p:extLst>
      <p:ext uri="{BB962C8B-B14F-4D97-AF65-F5344CB8AC3E}">
        <p14:creationId xmlns:p14="http://schemas.microsoft.com/office/powerpoint/2010/main" val="1498637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Forming Operational Definitions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825625"/>
            <a:ext cx="11463866" cy="4795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An operational definition is a statement that describes how to measure a particular variable or define a particular term. 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Sometimes this is easy for example when measuring weight or height. </a:t>
            </a:r>
          </a:p>
          <a:p>
            <a:endParaRPr lang="en-US" sz="11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Other variables need more defining for example counting the “chirps” from a cricket – what constitutes a chirp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859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Collecting and Interpreting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Organizing data: before you begin experimenting it is important to create a table to collect your data. Data are the facts, figures, and other evidence gathered through your observations. 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Graphing your results: We will discuss graphing in more detail later but graphs can help us make sense of data and reveal patterns.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0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508" y="144950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000000"/>
                </a:solidFill>
              </a:rPr>
              <a:t>Gullible vs. Skeptical</a:t>
            </a:r>
            <a:endParaRPr lang="en-US" sz="9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155" y="3917461"/>
            <a:ext cx="10564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How do we reach the right amount of skepticism?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9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5214730" cy="307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49" y="365125"/>
            <a:ext cx="5429250" cy="6234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71752"/>
            <a:ext cx="5214730" cy="302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6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thgoodies.com/lessons/graphs/images/line_exampl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68" y="365125"/>
            <a:ext cx="6903141" cy="60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1331" y="6429300"/>
            <a:ext cx="31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variable X axis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71060" y="2862469"/>
            <a:ext cx="370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Dependent variable Y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7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32" y="1860750"/>
            <a:ext cx="10515600" cy="46970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Once you have gathered and interpreted data you are free to draw conclusions about your hypothesis. 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Does the data support your hypothesis?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Did you collect enough data?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Did anything happen that might have affected your results?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These questions should be addressed in your summary which should state whether your hypothesis is accepted or rejected?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81" y="295081"/>
            <a:ext cx="3091992" cy="14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9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Inquiry leads to Inquiry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58" y="0"/>
            <a:ext cx="2746342" cy="18163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Once an experiment is done scientific inquiry usually doesn’t end.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Often scientific enquiry leads to more scientific inquiry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other variables effect the experiment?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Was the experiment just a fluke?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These questions can lead to new hypotheses and new experiments. Some questions may require different approaches. Scientific inquiry has many paths and is not a rigid set of steps.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3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7287" y="5637144"/>
            <a:ext cx="958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disconnect between scientists and the general public. Scientists are very bad at communicating their ideas and results. This leads to </a:t>
            </a:r>
            <a:r>
              <a:rPr lang="en-US" smtClean="0"/>
              <a:t>confusion and misconceptions </a:t>
            </a:r>
            <a:r>
              <a:rPr lang="en-US" dirty="0" smtClean="0"/>
              <a:t>of important concepts.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3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Communicating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Communicating is the sharing of ideas and experimental findings through writing and speaking.</a:t>
            </a: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Scientists share their ideas in many ways:</a:t>
            </a:r>
          </a:p>
          <a:p>
            <a:pPr marL="0" indent="0">
              <a:buNone/>
            </a:pPr>
            <a:endParaRPr lang="en-US" sz="900" dirty="0" smtClean="0">
              <a:solidFill>
                <a:srgbClr val="000000"/>
              </a:solidFill>
            </a:endParaRP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Scientific talks</a:t>
            </a: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Exchange of information on the internet</a:t>
            </a: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Published articles in scientific journals. </a:t>
            </a:r>
          </a:p>
          <a:p>
            <a:pPr marL="914400" lvl="2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pPr marL="0" lvl="2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When scientists communicate their research they describe their procedures in full detail so that others can replicate their experiments.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09" r="96691"/>
                    </a14:imgEffect>
                  </a14:imgLayer>
                </a14:imgProps>
              </a:ext>
            </a:extLst>
          </a:blip>
          <a:srcRect r="13113"/>
          <a:stretch/>
        </p:blipFill>
        <p:spPr>
          <a:xfrm>
            <a:off x="8690460" y="1930400"/>
            <a:ext cx="3366073" cy="26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6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</a:t>
            </a:r>
            <a:r>
              <a:rPr lang="en-US" dirty="0" smtClean="0">
                <a:solidFill>
                  <a:srgbClr val="FFFF00"/>
                </a:solidFill>
              </a:rPr>
              <a:t>Theories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Laws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body of knowledge is built up slowly and cautiously. A hypothesis is not just accepted after one successful experiment. It is repeated many times as other scientists try to apply it to their own work.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31" y="3099542"/>
            <a:ext cx="3940944" cy="3588775"/>
          </a:xfrm>
          <a:prstGeom prst="rect">
            <a:avLst/>
          </a:prstGeom>
        </p:spPr>
      </p:pic>
      <p:pic>
        <p:nvPicPr>
          <p:cNvPr id="3074" name="Picture 2" descr="Image result for scientific 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37" y="3099541"/>
            <a:ext cx="3588775" cy="35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1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</a:t>
            </a:r>
            <a:r>
              <a:rPr lang="en-US" dirty="0">
                <a:solidFill>
                  <a:srgbClr val="FFFF00"/>
                </a:solidFill>
              </a:rPr>
              <a:t>Theories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8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Sometimes a large set of related observations can be connected by a single explanation. This leads to the development of a </a:t>
            </a:r>
            <a:r>
              <a:rPr lang="en-US" sz="3200" dirty="0">
                <a:solidFill>
                  <a:srgbClr val="FFFF00"/>
                </a:solidFill>
              </a:rPr>
              <a:t>scientific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theory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3200" dirty="0"/>
              <a:t>A scientific theory is a well-tested explanation for a wide range of observations or experimental results. </a:t>
            </a:r>
          </a:p>
          <a:p>
            <a:endParaRPr lang="en-US" dirty="0"/>
          </a:p>
        </p:txBody>
      </p:sp>
      <p:pic>
        <p:nvPicPr>
          <p:cNvPr id="1026" name="Picture 2" descr="http://www.sheppardsoftware.com/content/animals/images/evolution_fin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67" y="4131138"/>
            <a:ext cx="4551755" cy="25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485907" y="4131138"/>
            <a:ext cx="3889478" cy="2594013"/>
            <a:chOff x="4443817" y="4165005"/>
            <a:chExt cx="3889478" cy="2594013"/>
          </a:xfrm>
        </p:grpSpPr>
        <p:sp>
          <p:nvSpPr>
            <p:cNvPr id="8" name="Rectangle 7"/>
            <p:cNvSpPr/>
            <p:nvPr/>
          </p:nvSpPr>
          <p:spPr>
            <a:xfrm>
              <a:off x="4443817" y="4165005"/>
              <a:ext cx="3889478" cy="25940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645" y="4277071"/>
              <a:ext cx="3710369" cy="229115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394" r="20182"/>
          <a:stretch/>
        </p:blipFill>
        <p:spPr>
          <a:xfrm>
            <a:off x="9461637" y="4148696"/>
            <a:ext cx="1799855" cy="1266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637" y="5497644"/>
            <a:ext cx="1799855" cy="13603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9600" y="5862914"/>
            <a:ext cx="206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Evolutionary Theory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76851" y="5044473"/>
            <a:ext cx="1553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Atomic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4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82" y="365125"/>
            <a:ext cx="11637818" cy="1325563"/>
          </a:xfrm>
        </p:spPr>
        <p:txBody>
          <a:bodyPr/>
          <a:lstStyle/>
          <a:p>
            <a:r>
              <a:rPr lang="en-US" dirty="0" smtClean="0"/>
              <a:t>What makes a hypothesis or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82" y="1825625"/>
            <a:ext cx="116378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A theory or even a single hypothesis must be falsifiable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dirty="0"/>
              <a:t>statement is called </a:t>
            </a:r>
            <a:r>
              <a:rPr lang="en-US" sz="3600" b="1" dirty="0">
                <a:solidFill>
                  <a:srgbClr val="FF0000"/>
                </a:solidFill>
              </a:rPr>
              <a:t>falsifiable</a:t>
            </a:r>
            <a:r>
              <a:rPr lang="en-US" sz="3600" dirty="0"/>
              <a:t> if it is possible to conceive an observation or an argument which proves the statement in question to be false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In </a:t>
            </a:r>
            <a:r>
              <a:rPr lang="en-US" sz="3600" dirty="0"/>
              <a:t>this sense, falsify is synonymous with nullify, meaning not "to commit fraud" but "show to be false".</a:t>
            </a:r>
          </a:p>
        </p:txBody>
      </p:sp>
    </p:spTree>
    <p:extLst>
      <p:ext uri="{BB962C8B-B14F-4D97-AF65-F5344CB8AC3E}">
        <p14:creationId xmlns:p14="http://schemas.microsoft.com/office/powerpoint/2010/main" val="91670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7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Opening Question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Can I prove that the tooth fairy doesn’t exist?</a:t>
            </a:r>
          </a:p>
          <a:p>
            <a:pPr marL="0" indent="0" algn="ctr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Warning this next section contains spoilers…..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YOU CAN’T PROVE A NEGATIVE</a:t>
            </a:r>
            <a:endParaRPr 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1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Scientific Theories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The Theory of Evolution: all life on earth has evolved from a common ancestor. This draws on scientific knowledge form many areas including the age of the Earth, the fossil record, radioactive carbon dating, anatomy and physiology and DNA technology.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Atomic Theory: all substances are composed of tiny particles called atoms. This theory helps us explain many observations, such as why ice melts at a particular temperature and why nails rust.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6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Scientific Laws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When scientists </a:t>
            </a:r>
            <a:r>
              <a:rPr lang="en-US" sz="3600" dirty="0">
                <a:solidFill>
                  <a:srgbClr val="000000"/>
                </a:solidFill>
              </a:rPr>
              <a:t>a</a:t>
            </a:r>
            <a:r>
              <a:rPr lang="en-US" sz="3600" dirty="0" smtClean="0">
                <a:solidFill>
                  <a:srgbClr val="000000"/>
                </a:solidFill>
              </a:rPr>
              <a:t>chieve the same results in specific circumstances they arrive at a scientific law.</a:t>
            </a: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A scientific law is a statement that describes what scientists expect to happen every time under a particular set of conditions. 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://fieldlinesdotorg.files.wordpress.com/2012/02/feature-image-the-arrogant-humility-of-scientific-inquir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831" y="5173220"/>
            <a:ext cx="3274243" cy="136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24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What’s the Difference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09" y="1604771"/>
            <a:ext cx="5732918" cy="4634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Unlike a theory a scientific law describes an observed pattern in nature without attempting to explain it</a:t>
            </a:r>
            <a:r>
              <a:rPr lang="en-US" sz="4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For </a:t>
            </a:r>
            <a:r>
              <a:rPr lang="en-US" sz="4000" dirty="0">
                <a:solidFill>
                  <a:srgbClr val="000000"/>
                </a:solidFill>
              </a:rPr>
              <a:t>example the law of gravity states that all objects in the universe attract each other.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79085" y="1601197"/>
            <a:ext cx="5503541" cy="4435499"/>
            <a:chOff x="6479085" y="1601197"/>
            <a:chExt cx="5503541" cy="4435499"/>
          </a:xfrm>
        </p:grpSpPr>
        <p:sp>
          <p:nvSpPr>
            <p:cNvPr id="5" name="Rectangle 4"/>
            <p:cNvSpPr/>
            <p:nvPr/>
          </p:nvSpPr>
          <p:spPr>
            <a:xfrm>
              <a:off x="6479085" y="1601197"/>
              <a:ext cx="5503541" cy="44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0778" y="2239822"/>
              <a:ext cx="4874831" cy="2803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856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09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Theories and Laws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000000"/>
                </a:solidFill>
              </a:rPr>
              <a:t>A Theory explains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Evolution explains how life evolved from a single common ancestor through mutations to organisms DNA.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000000"/>
                </a:solidFill>
              </a:rPr>
              <a:t>A Law describes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law of gravity describes how matter is attracted to other matter. It describes the velocity with which objects move together but not why.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3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03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Theory </a:t>
            </a:r>
            <a:r>
              <a:rPr lang="en-US" dirty="0" err="1" smtClean="0">
                <a:solidFill>
                  <a:srgbClr val="000000"/>
                </a:solidFill>
              </a:rPr>
              <a:t>vs</a:t>
            </a:r>
            <a:r>
              <a:rPr lang="en-US" dirty="0" smtClean="0">
                <a:solidFill>
                  <a:srgbClr val="000000"/>
                </a:solidFill>
              </a:rPr>
              <a:t> Law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430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A law describes (summarizes) what happens.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A Theory (model) tries to explain why something happens. 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937" y="369311"/>
            <a:ext cx="4665836" cy="2861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554" y="3417327"/>
            <a:ext cx="4646898" cy="32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78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Knowledge and Understanding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Do you think it is better to have an experiment that accepts or rejects a hypothesis? </a:t>
            </a:r>
          </a:p>
          <a:p>
            <a:pPr marL="0" indent="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Should it matter to a scientist if their hypothesis is rejected or accepted?</a:t>
            </a:r>
            <a:r>
              <a:rPr lang="en-US" dirty="0">
                <a:solidFill>
                  <a:srgbClr val="000000"/>
                </a:solidFill>
              </a:rPr>
              <a:t> Give reasons for your </a:t>
            </a:r>
            <a:r>
              <a:rPr lang="en-US" dirty="0" smtClean="0">
                <a:solidFill>
                  <a:srgbClr val="000000"/>
                </a:solidFill>
              </a:rPr>
              <a:t>answers.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Scientists can gain as much insight from an experiment with a positive result as they can from a negative result.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If scientists are being truly objective they should not care in what direction a result goes.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3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Penicillin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199" y="1690687"/>
            <a:ext cx="5242089" cy="4389601"/>
            <a:chOff x="838200" y="1690688"/>
            <a:chExt cx="4876800" cy="4036458"/>
          </a:xfrm>
        </p:grpSpPr>
        <p:pic>
          <p:nvPicPr>
            <p:cNvPr id="2050" name="Picture 2" descr="https://upload.wikimedia.org/wikipedia/commons/4/4c/Alexander_Flemi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4876800" cy="366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073897" y="5357814"/>
              <a:ext cx="21070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Alexander </a:t>
              </a:r>
              <a:r>
                <a:rPr lang="en-US" dirty="0" err="1" smtClean="0"/>
                <a:t>Flemming</a:t>
              </a:r>
              <a:endParaRPr lang="en-US" dirty="0"/>
            </a:p>
          </p:txBody>
        </p:sp>
      </p:grpSp>
      <p:pic>
        <p:nvPicPr>
          <p:cNvPr id="2052" name="Picture 4" descr="https://upload.wikimedia.org/wikipedia/commons/a/a8/Sample_of_penicillin_mould_presented_by_Alexander_Fleming_to_Douglas_Macleod,_1935_(9672239344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53" y="129455"/>
            <a:ext cx="4375866" cy="35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53" y="3766959"/>
            <a:ext cx="4375866" cy="30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Knowledge and Understanding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 Observation: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Things you see, hear, touch, or smell using all your senses</a:t>
            </a:r>
          </a:p>
          <a:p>
            <a:pPr marL="0" indent="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Define Inference: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An inference is an attempt to explain observations or experimental results</a:t>
            </a:r>
          </a:p>
          <a:p>
            <a:pPr marL="0" indent="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must scientists construct before formulating a hypothesis but after making observations?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 question that can produce a quantifiable answer – a testable question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9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Knowledge and Understanding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How is the term theory used differently in science than in regular conversations?</a:t>
            </a:r>
          </a:p>
          <a:p>
            <a:pPr marL="0" indent="0"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In science a theory means a concept that is well established and understood. Conversationally we tend to use theory as a way of saying a guess.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the difference between a scientific theory and a scientific law?</a:t>
            </a:r>
          </a:p>
          <a:p>
            <a:pPr marL="0" indent="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 scientific theory explains how something works.</a:t>
            </a:r>
          </a:p>
          <a:p>
            <a:pPr marL="0" indent="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 Scientific law describes an observable phenomena.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7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Goal of Science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The goal of science is to investigate and understand the natural world.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To explain events in the natural world, and to use those explanations to make useful predictions. 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1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4" y="38205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Scientific Inquiry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76" y="1690688"/>
            <a:ext cx="4164926" cy="4637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Scientific Inquiry refers to the diverse ways in which scientists study the natural world and propose explanations based on the evidence they gather.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2927" y="5043340"/>
            <a:ext cx="549230" cy="254523"/>
          </a:xfrm>
          <a:prstGeom prst="rect">
            <a:avLst/>
          </a:prstGeom>
          <a:solidFill>
            <a:srgbClr val="A88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0491" y="5234232"/>
            <a:ext cx="1706251" cy="278091"/>
          </a:xfrm>
          <a:prstGeom prst="rect">
            <a:avLst/>
          </a:prstGeom>
          <a:solidFill>
            <a:srgbClr val="B17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06703" y="121341"/>
            <a:ext cx="2083323" cy="62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4"/>
          </p:cNvCxnSpPr>
          <p:nvPr/>
        </p:nvCxnSpPr>
        <p:spPr>
          <a:xfrm flipH="1">
            <a:off x="8448364" y="743510"/>
            <a:ext cx="1" cy="199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77621" y="5961797"/>
            <a:ext cx="2181158" cy="62216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Theory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392133" y="75414"/>
            <a:ext cx="6722850" cy="6697744"/>
            <a:chOff x="5392133" y="75414"/>
            <a:chExt cx="6722850" cy="6697744"/>
          </a:xfrm>
        </p:grpSpPr>
        <p:grpSp>
          <p:nvGrpSpPr>
            <p:cNvPr id="15" name="Group 14"/>
            <p:cNvGrpSpPr/>
            <p:nvPr/>
          </p:nvGrpSpPr>
          <p:grpSpPr>
            <a:xfrm>
              <a:off x="5392133" y="75414"/>
              <a:ext cx="6722850" cy="6697744"/>
              <a:chOff x="5354425" y="160256"/>
              <a:chExt cx="6722850" cy="6697744"/>
            </a:xfrm>
            <a:solidFill>
              <a:schemeClr val="bg1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5354425" y="160256"/>
                <a:ext cx="6721311" cy="66977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096000" y="947814"/>
                <a:ext cx="5981275" cy="5749955"/>
                <a:chOff x="5372525" y="649826"/>
                <a:chExt cx="5981275" cy="5749955"/>
              </a:xfrm>
              <a:grpFill/>
            </p:grpSpPr>
            <p:pic>
              <p:nvPicPr>
                <p:cNvPr id="1026" name="Picture 2" descr="https://slvsef.org/images/site/scientific_method.gif?138118004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2525" y="649826"/>
                  <a:ext cx="5981275" cy="574995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pic>
            <p:sp>
              <p:nvSpPr>
                <p:cNvPr id="8" name="Rectangle 7"/>
                <p:cNvSpPr/>
                <p:nvPr/>
              </p:nvSpPr>
              <p:spPr>
                <a:xfrm>
                  <a:off x="5454192" y="4920792"/>
                  <a:ext cx="2232990" cy="62216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Hypothesis is Accepted</a:t>
                  </a:r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7761284" y="4920792"/>
                  <a:ext cx="2240555" cy="62216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Hypothesis is Rejected</a:t>
                  </a:r>
                  <a:endParaRPr lang="en-US" dirty="0"/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5825765" y="743510"/>
              <a:ext cx="389610" cy="5977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20570" y="6583966"/>
              <a:ext cx="6092873" cy="137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33708" y="843095"/>
              <a:ext cx="59797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8448364" y="744718"/>
            <a:ext cx="9427" cy="197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331870" y="121341"/>
            <a:ext cx="2310874" cy="62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457791" y="743510"/>
            <a:ext cx="0" cy="230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383135" y="5945981"/>
            <a:ext cx="2175644" cy="69286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1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14395" cy="6848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4395" y="0"/>
            <a:ext cx="6077605" cy="6848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berkeley.edu/news/media/releases/2009/01/images/underst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95" y="224075"/>
            <a:ext cx="608600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Posing Questions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Scientific inquiry usually begins with a problem or question about an observation.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Questions come from experience, observations and inferences that you make.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Curiosity plays a large role as well. 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9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Scientific Questions vs Opinion Qu</a:t>
            </a:r>
            <a:r>
              <a:rPr lang="en-US" dirty="0" smtClean="0"/>
              <a:t>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9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Why has my MP3 player stopped working?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What kind of music should I listen to on </a:t>
            </a:r>
            <a:r>
              <a:rPr lang="en-US" sz="3600" dirty="0" smtClean="0">
                <a:solidFill>
                  <a:srgbClr val="000000"/>
                </a:solidFill>
              </a:rPr>
              <a:t>my </a:t>
            </a:r>
            <a:r>
              <a:rPr lang="en-US" sz="3600" dirty="0" err="1" smtClean="0">
                <a:solidFill>
                  <a:srgbClr val="000000"/>
                </a:solidFill>
              </a:rPr>
              <a:t>iphone</a:t>
            </a:r>
            <a:r>
              <a:rPr lang="en-US" sz="3600" dirty="0" smtClean="0">
                <a:solidFill>
                  <a:srgbClr val="000000"/>
                </a:solidFill>
              </a:rPr>
              <a:t>?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>
                        <a14:foregroundMark x1="34667" y1="6222" x2="34667" y2="6222"/>
                        <a14:foregroundMark x1="60889" y1="5778" x2="60889" y2="5778"/>
                        <a14:foregroundMark x1="67111" y1="6667" x2="67111" y2="6667"/>
                        <a14:foregroundMark x1="70222" y1="8889" x2="70222" y2="8889"/>
                        <a14:foregroundMark x1="64000" y1="93333" x2="64000" y2="93333"/>
                        <a14:foregroundMark x1="39556" y1="96889" x2="39556" y2="96889"/>
                        <a14:foregroundMark x1="32444" y1="95111" x2="32444" y2="95111"/>
                      </a14:backgroundRemoval>
                    </a14:imgEffect>
                  </a14:imgLayer>
                </a14:imgProps>
              </a:ext>
            </a:extLst>
          </a:blip>
          <a:srcRect t="1414"/>
          <a:stretch/>
        </p:blipFill>
        <p:spPr>
          <a:xfrm rot="2031317">
            <a:off x="6839857" y="3943048"/>
            <a:ext cx="2565399" cy="2529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90" b="89071" l="2545" r="97091">
                        <a14:foregroundMark x1="84000" y1="26776" x2="84000" y2="26776"/>
                        <a14:foregroundMark x1="88364" y1="55738" x2="88364" y2="55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582" y="3422119"/>
            <a:ext cx="4800600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4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Developing a Hypothesis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When we try to answer a scientific question we are in fact </a:t>
            </a:r>
            <a:r>
              <a:rPr lang="en-US" sz="3200" dirty="0" smtClean="0">
                <a:solidFill>
                  <a:srgbClr val="000000"/>
                </a:solidFill>
              </a:rPr>
              <a:t>developing a hypothesis. 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A hypothesis is a possible explanation for a set of observations or an answer to a scientific question.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In science a hypothesis must be testable. This means that researchers must be able to carry out investigations and gather evidence that will support (accept) or disprove (reject) the hypothesis. 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7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1406</Words>
  <Application>Microsoft Macintosh PowerPoint</Application>
  <PresentationFormat>Custom</PresentationFormat>
  <Paragraphs>178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Scientific Inquiry</vt:lpstr>
      <vt:lpstr>Gullible vs. Skeptical</vt:lpstr>
      <vt:lpstr>Opening Question</vt:lpstr>
      <vt:lpstr>The Goal of Science</vt:lpstr>
      <vt:lpstr>Scientific Inquiry</vt:lpstr>
      <vt:lpstr>PowerPoint Presentation</vt:lpstr>
      <vt:lpstr>Posing Questions</vt:lpstr>
      <vt:lpstr>Scientific Questions vs Opinion Questions</vt:lpstr>
      <vt:lpstr>Developing a Hypothesis</vt:lpstr>
      <vt:lpstr>Designing an Experiment</vt:lpstr>
      <vt:lpstr>Designing an Experiment</vt:lpstr>
      <vt:lpstr>Dependent Variable</vt:lpstr>
      <vt:lpstr>Controlled Variables</vt:lpstr>
      <vt:lpstr>Why Control Variables?</vt:lpstr>
      <vt:lpstr>PowerPoint Presentation</vt:lpstr>
      <vt:lpstr>Setting Up a Controlled Experiment. </vt:lpstr>
      <vt:lpstr>PowerPoint Presentation</vt:lpstr>
      <vt:lpstr>Forming Operational Definitions</vt:lpstr>
      <vt:lpstr>Collecting and Interpreting Data</vt:lpstr>
      <vt:lpstr>PowerPoint Presentation</vt:lpstr>
      <vt:lpstr>PowerPoint Presentation</vt:lpstr>
      <vt:lpstr>Drawing a Conclusions</vt:lpstr>
      <vt:lpstr>Inquiry leads to Inquiry</vt:lpstr>
      <vt:lpstr>PowerPoint Presentation</vt:lpstr>
      <vt:lpstr>Communicating</vt:lpstr>
      <vt:lpstr>Scientific Theories and Laws</vt:lpstr>
      <vt:lpstr>Scientific Theories and Laws</vt:lpstr>
      <vt:lpstr>What makes a hypothesis or theory?</vt:lpstr>
      <vt:lpstr>PowerPoint Presentation</vt:lpstr>
      <vt:lpstr>Scientific Theories</vt:lpstr>
      <vt:lpstr>Scientific Laws</vt:lpstr>
      <vt:lpstr>What’s the Difference</vt:lpstr>
      <vt:lpstr>Theories and Laws</vt:lpstr>
      <vt:lpstr>Theory vs Law</vt:lpstr>
      <vt:lpstr>Knowledge and Understanding</vt:lpstr>
      <vt:lpstr>Penicillin</vt:lpstr>
      <vt:lpstr>Knowledge and Understanding</vt:lpstr>
      <vt:lpstr>Knowledge and Understanding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Enquiry</dc:title>
  <dc:creator>Andrew McLean</dc:creator>
  <cp:lastModifiedBy>Andrew McLean</cp:lastModifiedBy>
  <cp:revision>87</cp:revision>
  <dcterms:created xsi:type="dcterms:W3CDTF">2014-05-30T15:41:01Z</dcterms:created>
  <dcterms:modified xsi:type="dcterms:W3CDTF">2017-09-08T12:37:06Z</dcterms:modified>
</cp:coreProperties>
</file>