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0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7" r:id="rId12"/>
    <p:sldId id="281" r:id="rId13"/>
    <p:sldId id="269" r:id="rId14"/>
    <p:sldId id="268" r:id="rId15"/>
    <p:sldId id="270" r:id="rId16"/>
    <p:sldId id="282" r:id="rId17"/>
    <p:sldId id="271" r:id="rId18"/>
    <p:sldId id="283" r:id="rId19"/>
    <p:sldId id="272" r:id="rId20"/>
    <p:sldId id="273" r:id="rId21"/>
    <p:sldId id="274" r:id="rId22"/>
    <p:sldId id="260" r:id="rId23"/>
    <p:sldId id="259" r:id="rId24"/>
    <p:sldId id="275" r:id="rId25"/>
    <p:sldId id="276" r:id="rId26"/>
    <p:sldId id="277" r:id="rId27"/>
    <p:sldId id="284" r:id="rId28"/>
    <p:sldId id="278" r:id="rId29"/>
    <p:sldId id="285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0866" y="365125"/>
            <a:ext cx="9922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0866" y="1825625"/>
            <a:ext cx="9922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099F-811A-4934-85EF-EB9B962D8150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C8A9-CCC8-4BA9-A54D-BDBB2E2DBB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782733"/>
            <a:ext cx="1367048" cy="1075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749800"/>
            <a:ext cx="1366650" cy="103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733800"/>
            <a:ext cx="1361649" cy="10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641600"/>
            <a:ext cx="1363892" cy="109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329266"/>
            <a:ext cx="1361649" cy="1307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" y="0"/>
            <a:ext cx="1358386" cy="13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Evolutionary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18.2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2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67599" y="905256"/>
            <a:ext cx="1133856" cy="10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559938" y="905256"/>
            <a:ext cx="1133856" cy="1088136"/>
            <a:chOff x="2813304" y="822960"/>
            <a:chExt cx="1133856" cy="1088136"/>
          </a:xfrm>
        </p:grpSpPr>
        <p:sp>
          <p:nvSpPr>
            <p:cNvPr id="7" name="Oval 6"/>
            <p:cNvSpPr/>
            <p:nvPr/>
          </p:nvSpPr>
          <p:spPr>
            <a:xfrm>
              <a:off x="2813304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26664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86912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92196" y="118872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35680" y="121158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37878" y="905256"/>
            <a:ext cx="1133856" cy="1088136"/>
            <a:chOff x="4770120" y="822960"/>
            <a:chExt cx="1133856" cy="1088136"/>
          </a:xfrm>
        </p:grpSpPr>
        <p:sp>
          <p:nvSpPr>
            <p:cNvPr id="8" name="Oval 7"/>
            <p:cNvSpPr/>
            <p:nvPr/>
          </p:nvSpPr>
          <p:spPr>
            <a:xfrm>
              <a:off x="4770120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4451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74208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085411" y="1513332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27499" y="1193292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09083" y="1207008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98152" y="905256"/>
            <a:ext cx="1133856" cy="1088136"/>
            <a:chOff x="6800088" y="822960"/>
            <a:chExt cx="1133856" cy="1088136"/>
          </a:xfrm>
        </p:grpSpPr>
        <p:sp>
          <p:nvSpPr>
            <p:cNvPr id="6" name="Oval 5"/>
            <p:cNvSpPr/>
            <p:nvPr/>
          </p:nvSpPr>
          <p:spPr>
            <a:xfrm>
              <a:off x="6800088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2112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76744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15379" y="1513332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056900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76744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291596" y="1207008"/>
              <a:ext cx="118872" cy="265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87338" y="310893"/>
            <a:ext cx="1133856" cy="1682502"/>
            <a:chOff x="9140952" y="228594"/>
            <a:chExt cx="1133856" cy="1682502"/>
          </a:xfrm>
        </p:grpSpPr>
        <p:sp>
          <p:nvSpPr>
            <p:cNvPr id="25" name="Freeform 24"/>
            <p:cNvSpPr/>
            <p:nvPr/>
          </p:nvSpPr>
          <p:spPr>
            <a:xfrm>
              <a:off x="9462124" y="228594"/>
              <a:ext cx="574160" cy="841254"/>
            </a:xfrm>
            <a:custGeom>
              <a:avLst/>
              <a:gdLst>
                <a:gd name="connsiteX0" fmla="*/ 45720 w 574160"/>
                <a:gd name="connsiteY0" fmla="*/ 797514 h 841254"/>
                <a:gd name="connsiteX1" fmla="*/ 36576 w 574160"/>
                <a:gd name="connsiteY1" fmla="*/ 184866 h 841254"/>
                <a:gd name="connsiteX2" fmla="*/ 27432 w 574160"/>
                <a:gd name="connsiteY2" fmla="*/ 157434 h 841254"/>
                <a:gd name="connsiteX3" fmla="*/ 0 w 574160"/>
                <a:gd name="connsiteY3" fmla="*/ 47706 h 841254"/>
                <a:gd name="connsiteX4" fmla="*/ 9144 w 574160"/>
                <a:gd name="connsiteY4" fmla="*/ 11130 h 841254"/>
                <a:gd name="connsiteX5" fmla="*/ 45720 w 574160"/>
                <a:gd name="connsiteY5" fmla="*/ 65994 h 841254"/>
                <a:gd name="connsiteX6" fmla="*/ 109728 w 574160"/>
                <a:gd name="connsiteY6" fmla="*/ 175722 h 841254"/>
                <a:gd name="connsiteX7" fmla="*/ 182880 w 574160"/>
                <a:gd name="connsiteY7" fmla="*/ 276306 h 841254"/>
                <a:gd name="connsiteX8" fmla="*/ 228600 w 574160"/>
                <a:gd name="connsiteY8" fmla="*/ 340314 h 841254"/>
                <a:gd name="connsiteX9" fmla="*/ 274320 w 574160"/>
                <a:gd name="connsiteY9" fmla="*/ 395178 h 841254"/>
                <a:gd name="connsiteX10" fmla="*/ 283464 w 574160"/>
                <a:gd name="connsiteY10" fmla="*/ 440898 h 841254"/>
                <a:gd name="connsiteX11" fmla="*/ 320040 w 574160"/>
                <a:gd name="connsiteY11" fmla="*/ 550626 h 841254"/>
                <a:gd name="connsiteX12" fmla="*/ 329184 w 574160"/>
                <a:gd name="connsiteY12" fmla="*/ 523194 h 841254"/>
                <a:gd name="connsiteX13" fmla="*/ 338328 w 574160"/>
                <a:gd name="connsiteY13" fmla="*/ 459186 h 841254"/>
                <a:gd name="connsiteX14" fmla="*/ 356616 w 574160"/>
                <a:gd name="connsiteY14" fmla="*/ 413466 h 841254"/>
                <a:gd name="connsiteX15" fmla="*/ 365760 w 574160"/>
                <a:gd name="connsiteY15" fmla="*/ 312882 h 841254"/>
                <a:gd name="connsiteX16" fmla="*/ 374904 w 574160"/>
                <a:gd name="connsiteY16" fmla="*/ 285450 h 841254"/>
                <a:gd name="connsiteX17" fmla="*/ 402336 w 574160"/>
                <a:gd name="connsiteY17" fmla="*/ 102570 h 841254"/>
                <a:gd name="connsiteX18" fmla="*/ 411480 w 574160"/>
                <a:gd name="connsiteY18" fmla="*/ 29418 h 841254"/>
                <a:gd name="connsiteX19" fmla="*/ 420624 w 574160"/>
                <a:gd name="connsiteY19" fmla="*/ 1986 h 841254"/>
                <a:gd name="connsiteX20" fmla="*/ 429768 w 574160"/>
                <a:gd name="connsiteY20" fmla="*/ 166578 h 841254"/>
                <a:gd name="connsiteX21" fmla="*/ 448056 w 574160"/>
                <a:gd name="connsiteY21" fmla="*/ 651210 h 841254"/>
                <a:gd name="connsiteX22" fmla="*/ 466344 w 574160"/>
                <a:gd name="connsiteY22" fmla="*/ 587202 h 841254"/>
                <a:gd name="connsiteX23" fmla="*/ 484632 w 574160"/>
                <a:gd name="connsiteY23" fmla="*/ 559770 h 841254"/>
                <a:gd name="connsiteX24" fmla="*/ 557784 w 574160"/>
                <a:gd name="connsiteY24" fmla="*/ 422610 h 841254"/>
                <a:gd name="connsiteX25" fmla="*/ 557784 w 574160"/>
                <a:gd name="connsiteY25" fmla="*/ 632922 h 841254"/>
                <a:gd name="connsiteX26" fmla="*/ 548640 w 574160"/>
                <a:gd name="connsiteY26" fmla="*/ 660354 h 841254"/>
                <a:gd name="connsiteX27" fmla="*/ 539496 w 574160"/>
                <a:gd name="connsiteY27" fmla="*/ 706074 h 841254"/>
                <a:gd name="connsiteX28" fmla="*/ 521208 w 574160"/>
                <a:gd name="connsiteY28" fmla="*/ 760938 h 841254"/>
                <a:gd name="connsiteX29" fmla="*/ 512064 w 574160"/>
                <a:gd name="connsiteY29" fmla="*/ 788370 h 841254"/>
                <a:gd name="connsiteX30" fmla="*/ 502920 w 574160"/>
                <a:gd name="connsiteY30" fmla="*/ 824946 h 841254"/>
                <a:gd name="connsiteX31" fmla="*/ 457200 w 574160"/>
                <a:gd name="connsiteY31" fmla="*/ 815802 h 841254"/>
                <a:gd name="connsiteX32" fmla="*/ 374904 w 574160"/>
                <a:gd name="connsiteY32" fmla="*/ 788370 h 841254"/>
                <a:gd name="connsiteX33" fmla="*/ 338328 w 574160"/>
                <a:gd name="connsiteY33" fmla="*/ 779226 h 841254"/>
                <a:gd name="connsiteX34" fmla="*/ 182880 w 574160"/>
                <a:gd name="connsiteY34" fmla="*/ 770082 h 841254"/>
                <a:gd name="connsiteX35" fmla="*/ 82296 w 574160"/>
                <a:gd name="connsiteY35" fmla="*/ 779226 h 841254"/>
                <a:gd name="connsiteX36" fmla="*/ 45720 w 574160"/>
                <a:gd name="connsiteY36" fmla="*/ 797514 h 84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160" h="841254">
                  <a:moveTo>
                    <a:pt x="45720" y="797514"/>
                  </a:moveTo>
                  <a:cubicBezTo>
                    <a:pt x="38100" y="698454"/>
                    <a:pt x="68094" y="458023"/>
                    <a:pt x="36576" y="184866"/>
                  </a:cubicBezTo>
                  <a:cubicBezTo>
                    <a:pt x="35471" y="175291"/>
                    <a:pt x="29916" y="166747"/>
                    <a:pt x="27432" y="157434"/>
                  </a:cubicBezTo>
                  <a:cubicBezTo>
                    <a:pt x="17718" y="121005"/>
                    <a:pt x="9144" y="84282"/>
                    <a:pt x="0" y="47706"/>
                  </a:cubicBezTo>
                  <a:cubicBezTo>
                    <a:pt x="3048" y="35514"/>
                    <a:pt x="-2524" y="6463"/>
                    <a:pt x="9144" y="11130"/>
                  </a:cubicBezTo>
                  <a:cubicBezTo>
                    <a:pt x="29551" y="19293"/>
                    <a:pt x="33528" y="47706"/>
                    <a:pt x="45720" y="65994"/>
                  </a:cubicBezTo>
                  <a:cubicBezTo>
                    <a:pt x="88567" y="130265"/>
                    <a:pt x="38248" y="53185"/>
                    <a:pt x="109728" y="175722"/>
                  </a:cubicBezTo>
                  <a:cubicBezTo>
                    <a:pt x="125416" y="202616"/>
                    <a:pt x="175526" y="266194"/>
                    <a:pt x="182880" y="276306"/>
                  </a:cubicBezTo>
                  <a:cubicBezTo>
                    <a:pt x="206038" y="308148"/>
                    <a:pt x="199544" y="306416"/>
                    <a:pt x="228600" y="340314"/>
                  </a:cubicBezTo>
                  <a:cubicBezTo>
                    <a:pt x="281404" y="401919"/>
                    <a:pt x="233900" y="334549"/>
                    <a:pt x="274320" y="395178"/>
                  </a:cubicBezTo>
                  <a:cubicBezTo>
                    <a:pt x="277368" y="410418"/>
                    <a:pt x="278893" y="426043"/>
                    <a:pt x="283464" y="440898"/>
                  </a:cubicBezTo>
                  <a:cubicBezTo>
                    <a:pt x="340077" y="624889"/>
                    <a:pt x="292627" y="440976"/>
                    <a:pt x="320040" y="550626"/>
                  </a:cubicBezTo>
                  <a:cubicBezTo>
                    <a:pt x="323088" y="541482"/>
                    <a:pt x="327294" y="532645"/>
                    <a:pt x="329184" y="523194"/>
                  </a:cubicBezTo>
                  <a:cubicBezTo>
                    <a:pt x="333411" y="502060"/>
                    <a:pt x="333101" y="480095"/>
                    <a:pt x="338328" y="459186"/>
                  </a:cubicBezTo>
                  <a:cubicBezTo>
                    <a:pt x="342309" y="443262"/>
                    <a:pt x="350520" y="428706"/>
                    <a:pt x="356616" y="413466"/>
                  </a:cubicBezTo>
                  <a:cubicBezTo>
                    <a:pt x="359664" y="379938"/>
                    <a:pt x="360999" y="346210"/>
                    <a:pt x="365760" y="312882"/>
                  </a:cubicBezTo>
                  <a:cubicBezTo>
                    <a:pt x="367123" y="303340"/>
                    <a:pt x="373474" y="294982"/>
                    <a:pt x="374904" y="285450"/>
                  </a:cubicBezTo>
                  <a:cubicBezTo>
                    <a:pt x="404025" y="91308"/>
                    <a:pt x="374900" y="184878"/>
                    <a:pt x="402336" y="102570"/>
                  </a:cubicBezTo>
                  <a:cubicBezTo>
                    <a:pt x="405384" y="78186"/>
                    <a:pt x="407084" y="53595"/>
                    <a:pt x="411480" y="29418"/>
                  </a:cubicBezTo>
                  <a:cubicBezTo>
                    <a:pt x="413204" y="19935"/>
                    <a:pt x="419350" y="-7568"/>
                    <a:pt x="420624" y="1986"/>
                  </a:cubicBezTo>
                  <a:cubicBezTo>
                    <a:pt x="427886" y="56453"/>
                    <a:pt x="427024" y="111698"/>
                    <a:pt x="429768" y="166578"/>
                  </a:cubicBezTo>
                  <a:cubicBezTo>
                    <a:pt x="440762" y="386451"/>
                    <a:pt x="440188" y="407317"/>
                    <a:pt x="448056" y="651210"/>
                  </a:cubicBezTo>
                  <a:cubicBezTo>
                    <a:pt x="450986" y="639491"/>
                    <a:pt x="459785" y="600320"/>
                    <a:pt x="466344" y="587202"/>
                  </a:cubicBezTo>
                  <a:cubicBezTo>
                    <a:pt x="471259" y="577372"/>
                    <a:pt x="479422" y="569446"/>
                    <a:pt x="484632" y="559770"/>
                  </a:cubicBezTo>
                  <a:cubicBezTo>
                    <a:pt x="578551" y="385348"/>
                    <a:pt x="491827" y="532539"/>
                    <a:pt x="557784" y="422610"/>
                  </a:cubicBezTo>
                  <a:cubicBezTo>
                    <a:pt x="585338" y="505273"/>
                    <a:pt x="573052" y="457343"/>
                    <a:pt x="557784" y="632922"/>
                  </a:cubicBezTo>
                  <a:cubicBezTo>
                    <a:pt x="556949" y="642524"/>
                    <a:pt x="550978" y="651003"/>
                    <a:pt x="548640" y="660354"/>
                  </a:cubicBezTo>
                  <a:cubicBezTo>
                    <a:pt x="544871" y="675432"/>
                    <a:pt x="543585" y="691080"/>
                    <a:pt x="539496" y="706074"/>
                  </a:cubicBezTo>
                  <a:cubicBezTo>
                    <a:pt x="534424" y="724672"/>
                    <a:pt x="527304" y="742650"/>
                    <a:pt x="521208" y="760938"/>
                  </a:cubicBezTo>
                  <a:cubicBezTo>
                    <a:pt x="518160" y="770082"/>
                    <a:pt x="514402" y="779019"/>
                    <a:pt x="512064" y="788370"/>
                  </a:cubicBezTo>
                  <a:lnTo>
                    <a:pt x="502920" y="824946"/>
                  </a:lnTo>
                  <a:cubicBezTo>
                    <a:pt x="487680" y="821898"/>
                    <a:pt x="472144" y="820072"/>
                    <a:pt x="457200" y="815802"/>
                  </a:cubicBezTo>
                  <a:cubicBezTo>
                    <a:pt x="429397" y="807858"/>
                    <a:pt x="402957" y="795383"/>
                    <a:pt x="374904" y="788370"/>
                  </a:cubicBezTo>
                  <a:cubicBezTo>
                    <a:pt x="362712" y="785322"/>
                    <a:pt x="350839" y="780417"/>
                    <a:pt x="338328" y="779226"/>
                  </a:cubicBezTo>
                  <a:cubicBezTo>
                    <a:pt x="286656" y="774305"/>
                    <a:pt x="234696" y="773130"/>
                    <a:pt x="182880" y="770082"/>
                  </a:cubicBezTo>
                  <a:cubicBezTo>
                    <a:pt x="149352" y="773130"/>
                    <a:pt x="115215" y="772172"/>
                    <a:pt x="82296" y="779226"/>
                  </a:cubicBezTo>
                  <a:cubicBezTo>
                    <a:pt x="-10938" y="799205"/>
                    <a:pt x="53340" y="896574"/>
                    <a:pt x="45720" y="79751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140952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78696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54184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497568" y="1538478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443836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885017" y="121158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660460" y="1193292"/>
              <a:ext cx="118872" cy="265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08503" y="2290575"/>
            <a:ext cx="9520429" cy="4480560"/>
            <a:chOff x="2508503" y="2290575"/>
            <a:chExt cx="9520429" cy="4480560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508503" y="3278127"/>
              <a:ext cx="9520429" cy="34930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3363467" y="5244090"/>
              <a:ext cx="573025" cy="987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5295369" y="4530855"/>
              <a:ext cx="573025" cy="987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7181086" y="3842010"/>
              <a:ext cx="573025" cy="987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9217151" y="3119634"/>
              <a:ext cx="573025" cy="987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11455907" y="2290575"/>
              <a:ext cx="573025" cy="987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37760" y="5775439"/>
            <a:ext cx="13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6662" y="5059424"/>
            <a:ext cx="12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0521" y="4346189"/>
            <a:ext cx="136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873740" y="3624084"/>
            <a:ext cx="151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Mohawk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40481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543 0.36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6146 0.2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10234 0.15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43919 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derived character </a:t>
            </a:r>
            <a:r>
              <a:rPr lang="en-US" dirty="0" smtClean="0"/>
              <a:t>is a trait that emerged from a common ancestor and was passed along to its descendants.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All organisms that share that derived character are descended from an ancestor that had that characteristic.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49" y="4218433"/>
            <a:ext cx="3162598" cy="2131568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T-1QFjL3ri8_68B6JyACYqoXmug5gctb6w1T2wBR3jmFz4xy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00" y="4180332"/>
            <a:ext cx="3092931" cy="21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connection.s3.amazonaws.com/294/flashcards/723294/jpg/middleear1348970102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41" y="4180332"/>
            <a:ext cx="2874281" cy="2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example all members of the </a:t>
            </a:r>
            <a:r>
              <a:rPr lang="en-US" i="1" dirty="0"/>
              <a:t>clade </a:t>
            </a:r>
            <a:r>
              <a:rPr lang="en-US" i="1" dirty="0" err="1"/>
              <a:t>carnivora</a:t>
            </a:r>
            <a:r>
              <a:rPr lang="en-US" i="1" dirty="0"/>
              <a:t> </a:t>
            </a:r>
            <a:r>
              <a:rPr lang="en-US" dirty="0"/>
              <a:t>have specialized sheering teeth – as these were inherited from a common ancestor.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/>
              <a:t>Retractable claws are found in Lions but not </a:t>
            </a:r>
            <a:r>
              <a:rPr lang="en-US" dirty="0" smtClean="0"/>
              <a:t>coyotes </a:t>
            </a:r>
            <a:r>
              <a:rPr lang="en-US" dirty="0"/>
              <a:t>– retractable claws are a derived character in the lineage leading to the cat family.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24" y="4411980"/>
            <a:ext cx="3734916" cy="2098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152" y="4411980"/>
            <a:ext cx="2458784" cy="2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lowest </a:t>
            </a:r>
            <a:r>
              <a:rPr lang="en-US" b="1" dirty="0" smtClean="0"/>
              <a:t>node</a:t>
            </a:r>
            <a:r>
              <a:rPr lang="en-US" dirty="0" smtClean="0"/>
              <a:t> on a </a:t>
            </a:r>
            <a:r>
              <a:rPr lang="en-US" dirty="0" err="1" smtClean="0"/>
              <a:t>cladogram</a:t>
            </a:r>
            <a:r>
              <a:rPr lang="en-US" dirty="0" smtClean="0"/>
              <a:t> represents the last common ancestor.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forks represent the order in which various groups branched off from the largest clade over the course of evolution.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series of derived characteristics is listed along the main trunk of the </a:t>
            </a:r>
            <a:r>
              <a:rPr lang="en-US" dirty="0" err="1" smtClean="0"/>
              <a:t>cladogram</a:t>
            </a:r>
            <a:r>
              <a:rPr lang="en-US" dirty="0"/>
              <a:t> </a:t>
            </a:r>
            <a:r>
              <a:rPr lang="en-US" dirty="0" smtClean="0"/>
              <a:t>– showing the order in which they arose.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Notice how the smaller clades are nestled within the bigger ones.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5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30866" y="1690688"/>
            <a:ext cx="10312527" cy="51554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36788" y="1984443"/>
            <a:ext cx="8777035" cy="45214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1405" y="2081399"/>
            <a:ext cx="6816651" cy="426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189049" y="2462344"/>
            <a:ext cx="5126914" cy="373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68384" y="2557090"/>
            <a:ext cx="3255245" cy="12967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20985" y="2945314"/>
            <a:ext cx="7902394" cy="256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54385" y="3052734"/>
            <a:ext cx="563880" cy="2075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09680" y="3162504"/>
            <a:ext cx="570331" cy="1397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446608" y="3122817"/>
            <a:ext cx="428468" cy="9876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5430" y="1663380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 </a:t>
            </a:r>
            <a:r>
              <a:rPr lang="en-US" dirty="0" err="1" smtClean="0">
                <a:solidFill>
                  <a:srgbClr val="FF0000"/>
                </a:solidFill>
              </a:rPr>
              <a:t>Tetrapoda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20985" y="5370982"/>
            <a:ext cx="171596" cy="2368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68643" y="5619891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Limbs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68821" y="1966290"/>
            <a:ext cx="2081719" cy="37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 </a:t>
            </a:r>
            <a:r>
              <a:rPr lang="en-US" dirty="0" err="1" smtClean="0">
                <a:solidFill>
                  <a:srgbClr val="FF0000"/>
                </a:solidFill>
              </a:rPr>
              <a:t>Amniota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4989" y="2045770"/>
            <a:ext cx="23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ammalia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0425" y="2436757"/>
            <a:ext cx="18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 </a:t>
            </a:r>
            <a:r>
              <a:rPr lang="en-US" dirty="0" err="1" smtClean="0">
                <a:solidFill>
                  <a:srgbClr val="FF0000"/>
                </a:solidFill>
              </a:rPr>
              <a:t>Carnivora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8468" y="2525219"/>
            <a:ext cx="18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 </a:t>
            </a:r>
            <a:r>
              <a:rPr lang="en-US" dirty="0" err="1" smtClean="0">
                <a:solidFill>
                  <a:srgbClr val="FF0000"/>
                </a:solidFill>
              </a:rPr>
              <a:t>Felidae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77356" y="2630721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30866" y="2703092"/>
            <a:ext cx="128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95929" y="2703394"/>
            <a:ext cx="106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171234" y="3247310"/>
            <a:ext cx="184826" cy="1746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293884" y="3247310"/>
            <a:ext cx="202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Retractable claws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03057" y="2700371"/>
            <a:ext cx="127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Marsupials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6900039" y="3098930"/>
            <a:ext cx="288170" cy="6111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44508" y="2740794"/>
            <a:ext cx="12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193788" y="4854102"/>
            <a:ext cx="204281" cy="1945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29741" y="5098048"/>
            <a:ext cx="128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Amniotic egg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008411" y="4268420"/>
            <a:ext cx="204281" cy="1945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016705" y="4559929"/>
            <a:ext cx="85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483864" y="3803515"/>
            <a:ext cx="204281" cy="1945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93592" y="4067409"/>
            <a:ext cx="186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Specialized shearing </a:t>
            </a:r>
            <a:r>
              <a:rPr lang="en-US" dirty="0" err="1" smtClean="0"/>
              <a:t>teath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81313" y="459766"/>
            <a:ext cx="481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The chicken or the egg, which came first?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4824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9" grpId="0" animBg="1"/>
      <p:bldP spid="31" grpId="0" animBg="1"/>
      <p:bldP spid="32" grpId="0" animBg="1"/>
      <p:bldP spid="19" grpId="0"/>
      <p:bldP spid="20" grpId="0" animBg="1"/>
      <p:bldP spid="26" grpId="0"/>
      <p:bldP spid="28" grpId="0"/>
      <p:bldP spid="30" grpId="0"/>
      <p:bldP spid="36" grpId="0"/>
      <p:bldP spid="37" grpId="0"/>
      <p:bldP spid="39" grpId="0"/>
      <p:bldP spid="40" grpId="0"/>
      <p:bldP spid="41" grpId="0"/>
      <p:bldP spid="42" grpId="0" animBg="1"/>
      <p:bldP spid="43" grpId="0"/>
      <p:bldP spid="44" grpId="0"/>
      <p:bldP spid="50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Clades and Traditional Taxonomic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4"/>
            <a:ext cx="9922934" cy="4913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Sometimes the clades used in phylogeny correspond to the taxonomic system. </a:t>
            </a:r>
            <a:endParaRPr lang="en-US" sz="3400" dirty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3400" dirty="0" smtClean="0"/>
              <a:t>For example the clade </a:t>
            </a:r>
            <a:r>
              <a:rPr lang="en-US" sz="3400" dirty="0"/>
              <a:t>M</a:t>
            </a:r>
            <a:r>
              <a:rPr lang="en-US" sz="3400" dirty="0" smtClean="0"/>
              <a:t>ammalia corresponds to class </a:t>
            </a:r>
            <a:r>
              <a:rPr lang="en-US" sz="3400" dirty="0"/>
              <a:t>M</a:t>
            </a:r>
            <a:r>
              <a:rPr lang="en-US" sz="3400" dirty="0" smtClean="0"/>
              <a:t>ammalia in Linnaeus’s system – they are all vertebrates with hair, 3 middle ear bones, mammary glands and a neo cortex.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ascd.org/ASCD/images/publications/books/erlauer2003_fig1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4753722"/>
            <a:ext cx="2679318" cy="19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5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Clades and Traditional Taxonomic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Sometimes however it has lead to a revised classification. For example according to the cladistics system we can see that birds are descended from a group of dinosaurs.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Birds are then viewed as a clade within the larger clade that includes dinosaurs. </a:t>
            </a:r>
          </a:p>
          <a:p>
            <a:endParaRPr lang="en-US" dirty="0"/>
          </a:p>
        </p:txBody>
      </p:sp>
      <p:pic>
        <p:nvPicPr>
          <p:cNvPr id="4" name="Picture 2" descr="https://encrypted-tbn1.gstatic.com/images?q=tbn:ANd9GcTFhrsQUryqFY78_IUrYGqMURv9jAe8VvOIPRRDpYlOmOwLG5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75" y="4464031"/>
            <a:ext cx="2624329" cy="21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TLeKn7yftp1cwB1MxhJiRGgRLSZQnBpoPV6OMiHbCHbbHeweEv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23" y="4453996"/>
            <a:ext cx="3255699" cy="21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4"/>
            <a:ext cx="5116238" cy="464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far we have examined cladistics analysis based on physical characteristics.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goal of modern systematics is to understand the evolutionary relationships of all life on Earth.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scitechdaily.com/images/Researchers-Detail-the-Evolutionary-Success-of-Spiny-Rayed-Fis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94" y="1690688"/>
            <a:ext cx="5213897" cy="40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0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new understanding of DNA and RNA has allowed scientists to study specific </a:t>
            </a:r>
            <a:r>
              <a:rPr lang="en-US" b="1" dirty="0"/>
              <a:t>genes as derived characters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more similar the DNA sequences of two species, the more derived characters they share, the more recently they shared a common ancestor.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70" y="4108927"/>
            <a:ext cx="3839337" cy="2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70173" y="1056132"/>
            <a:ext cx="3108960" cy="5719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8963" y="1056132"/>
            <a:ext cx="7278624" cy="57195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963" y="208389"/>
            <a:ext cx="9922933" cy="784343"/>
          </a:xfrm>
        </p:spPr>
        <p:txBody>
          <a:bodyPr/>
          <a:lstStyle/>
          <a:p>
            <a:r>
              <a:rPr lang="en-US" dirty="0" smtClean="0"/>
              <a:t>New Techniques Redraw Old Trees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9120" y="1924431"/>
            <a:ext cx="2267712" cy="2445782"/>
            <a:chOff x="2005774" y="1924431"/>
            <a:chExt cx="2267712" cy="2445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5774" y="1924431"/>
              <a:ext cx="2200275" cy="2076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05774" y="4000881"/>
              <a:ext cx="2267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African vulture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4888" y="1924431"/>
            <a:ext cx="2338248" cy="2672809"/>
            <a:chOff x="6494856" y="1882070"/>
            <a:chExt cx="2338248" cy="26728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296" y="1882070"/>
              <a:ext cx="1615872" cy="23034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94856" y="4185547"/>
              <a:ext cx="233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American vulture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01384" y="1783080"/>
            <a:ext cx="2258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 American vulture and the African vulture were traditionally classified in the same family due to their similar appearances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89142" y="1530833"/>
            <a:ext cx="2328482" cy="2365510"/>
            <a:chOff x="9284398" y="1717929"/>
            <a:chExt cx="2328482" cy="23655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4398" y="1717929"/>
              <a:ext cx="2314575" cy="19716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284398" y="3714107"/>
              <a:ext cx="2328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Storks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70173" y="1098101"/>
            <a:ext cx="276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Family </a:t>
            </a:r>
            <a:r>
              <a:rPr lang="en-US" b="1" dirty="0" err="1" smtClean="0"/>
              <a:t>Ciconiidae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6970" y="1206230"/>
            <a:ext cx="292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</a:t>
            </a:r>
            <a:r>
              <a:rPr lang="en-US" dirty="0" err="1" smtClean="0"/>
              <a:t>Accipitridae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41393 0.2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the Linnaeus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5"/>
            <a:ext cx="82776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Linnaeus classified organisms based on overall similarities and differences – he did this more than a century before Darwin formulated his theory on evolution.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But there were problems. Many organisms were classified in the same family even though they had no real evolutionary relationship.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182" y="3803904"/>
            <a:ext cx="2231898" cy="29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98060" y="1660260"/>
            <a:ext cx="10549698" cy="5044821"/>
            <a:chOff x="1415034" y="1465707"/>
            <a:chExt cx="10549698" cy="5044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034" y="1465707"/>
              <a:ext cx="1749573" cy="11704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613" y="1465707"/>
              <a:ext cx="1595561" cy="11704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097" y="1465707"/>
              <a:ext cx="1638685" cy="11704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8838" y="1465708"/>
              <a:ext cx="1755894" cy="1168468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>
              <a:off x="2289821" y="2636196"/>
              <a:ext cx="4101835" cy="38743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>
              <a:off x="4039394" y="2636196"/>
              <a:ext cx="3255045" cy="31590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2"/>
            </p:cNvCxnSpPr>
            <p:nvPr/>
          </p:nvCxnSpPr>
          <p:spPr>
            <a:xfrm flipH="1">
              <a:off x="6391657" y="2634176"/>
              <a:ext cx="4695128" cy="38763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2"/>
            </p:cNvCxnSpPr>
            <p:nvPr/>
          </p:nvCxnSpPr>
          <p:spPr>
            <a:xfrm>
              <a:off x="5824440" y="2636196"/>
              <a:ext cx="2497232" cy="2286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498060" y="175098"/>
            <a:ext cx="1035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used to think that giant pandas were more closely linked to raccoons and red pandas. DNA analysis showed that giant pandas were more closely related to bears in the family </a:t>
            </a:r>
            <a:r>
              <a:rPr lang="en-US" dirty="0" err="1" smtClean="0"/>
              <a:t>Ursidae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850893" y="1420238"/>
            <a:ext cx="2636878" cy="3904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62236" y="1420238"/>
            <a:ext cx="10907649" cy="5437762"/>
            <a:chOff x="1208151" y="457200"/>
            <a:chExt cx="10907649" cy="5437762"/>
          </a:xfrm>
        </p:grpSpPr>
        <p:sp>
          <p:nvSpPr>
            <p:cNvPr id="12" name="Rectangle 11"/>
            <p:cNvSpPr/>
            <p:nvPr/>
          </p:nvSpPr>
          <p:spPr>
            <a:xfrm>
              <a:off x="1208151" y="457200"/>
              <a:ext cx="2788656" cy="39044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661975" y="457200"/>
              <a:ext cx="5453825" cy="39044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4466" y="1465707"/>
              <a:ext cx="2705100" cy="1809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9840" y="1465707"/>
              <a:ext cx="2466975" cy="1809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8845" y="1465707"/>
              <a:ext cx="2533650" cy="1809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3391" y="1465707"/>
              <a:ext cx="2619375" cy="1743075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>
              <a:off x="2627016" y="3275457"/>
              <a:ext cx="3745804" cy="261950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4114726" y="3275457"/>
              <a:ext cx="1178602" cy="10085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2"/>
            </p:cNvCxnSpPr>
            <p:nvPr/>
          </p:nvCxnSpPr>
          <p:spPr>
            <a:xfrm flipH="1">
              <a:off x="6372820" y="3208782"/>
              <a:ext cx="4370259" cy="26861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</p:cNvCxnSpPr>
            <p:nvPr/>
          </p:nvCxnSpPr>
          <p:spPr>
            <a:xfrm>
              <a:off x="8035670" y="3275457"/>
              <a:ext cx="1019559" cy="9366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79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480" y="656354"/>
            <a:ext cx="9439564" cy="56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973" y="276738"/>
            <a:ext cx="9310255" cy="62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 Tree of Life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Ideas about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Linnaeus's initial system the only known differences were between animals and plants.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Classification systems have changed dramatically since Linnaeus’s time.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52297"/>
              </p:ext>
            </p:extLst>
          </p:nvPr>
        </p:nvGraphicFramePr>
        <p:xfrm>
          <a:off x="1536969" y="4457700"/>
          <a:ext cx="102432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91"/>
                <a:gridCol w="1507787"/>
                <a:gridCol w="1503481"/>
                <a:gridCol w="1304465"/>
                <a:gridCol w="1210964"/>
                <a:gridCol w="1463318"/>
                <a:gridCol w="1463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introduced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Names of Kingdoms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1700s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Animalia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 1800s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Protista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Animalia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1950s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Monera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Protista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Animalia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Eubacteria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Archaebacteria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Protista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Animalia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9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then 3 then 5 then 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5"/>
            <a:ext cx="5710598" cy="4711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 researchers studies life they realized that </a:t>
            </a:r>
            <a:r>
              <a:rPr lang="en-US" b="1" dirty="0" smtClean="0"/>
              <a:t>single cell organisms </a:t>
            </a:r>
            <a:r>
              <a:rPr lang="en-US" dirty="0" smtClean="0"/>
              <a:t>were significantly different from plants and animals and so created a 3</a:t>
            </a:r>
            <a:r>
              <a:rPr lang="en-US" baseline="30000" dirty="0" smtClean="0"/>
              <a:t>rd</a:t>
            </a:r>
            <a:r>
              <a:rPr lang="en-US" dirty="0" smtClean="0"/>
              <a:t> kingdom – </a:t>
            </a:r>
            <a:r>
              <a:rPr lang="en-US" b="1" dirty="0" smtClean="0"/>
              <a:t>Protista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Then researchers realized that some of these single celled organisms such as yeasts and molds were similar to other plant-like organisms so they were placed in their own kingdom – </a:t>
            </a:r>
            <a:r>
              <a:rPr lang="en-US" b="1" dirty="0" smtClean="0"/>
              <a:t>Fungi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472" y="1720185"/>
            <a:ext cx="4236720" cy="49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7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then 3 then 5 then 6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5"/>
            <a:ext cx="561915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Later still scientists started to recognize bacteria and placed them in another kingdom – </a:t>
            </a:r>
            <a:r>
              <a:rPr lang="en-US" b="1" dirty="0" err="1"/>
              <a:t>Monnera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Later scientists recognized that these bacteria were in fact two distinct kingdoms – </a:t>
            </a:r>
            <a:r>
              <a:rPr lang="en-US" b="1" dirty="0"/>
              <a:t>Eubacteria and </a:t>
            </a:r>
            <a:r>
              <a:rPr lang="en-US" b="1" dirty="0" err="1"/>
              <a:t>Archebacteria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15" y="1386268"/>
            <a:ext cx="3881057" cy="2697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03" y="4084251"/>
            <a:ext cx="3149537" cy="27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045" y="1835353"/>
            <a:ext cx="99229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Scientists now use a </a:t>
            </a:r>
            <a:r>
              <a:rPr lang="en-US" b="1" dirty="0" smtClean="0"/>
              <a:t>three-domain</a:t>
            </a:r>
            <a:r>
              <a:rPr lang="en-US" dirty="0" smtClean="0"/>
              <a:t> system to describe life.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7838"/>
              </p:ext>
            </p:extLst>
          </p:nvPr>
        </p:nvGraphicFramePr>
        <p:xfrm>
          <a:off x="833425" y="2706891"/>
          <a:ext cx="11117814" cy="347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14"/>
                <a:gridCol w="1958814"/>
                <a:gridCol w="1848545"/>
                <a:gridCol w="1377710"/>
                <a:gridCol w="1232739"/>
                <a:gridCol w="1251494"/>
                <a:gridCol w="148969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Domain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Archea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Eukarya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Kingdom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Eubacteria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Archaebacteria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Protista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Animalia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5819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Cell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Prokaryote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Prokaryote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Eukaryote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Number of Cells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Unicellular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Unicellular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unicellular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 multicellular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Multicellular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Multicellular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Examples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E.Coli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Holophiles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Amoeba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Yeasts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Mosses, flowering plants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Sponges, fishes,</a:t>
                      </a:r>
                      <a:r>
                        <a:rPr lang="en-US" baseline="0" dirty="0" smtClean="0"/>
                        <a:t> mammals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9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4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the Linnaeus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6" y="1825625"/>
            <a:ext cx="53539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Darwin’s ideas suggested a new way of classifying organisms based on their interrelatedness and a ‘tree of life’ idea – </a:t>
            </a:r>
            <a:r>
              <a:rPr lang="en-US" b="1" dirty="0"/>
              <a:t>how recently they shared a common ancestor.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lead to the study of phylogeny – the study of how living and extinct organisms are related to one another.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42" y="1431830"/>
            <a:ext cx="4751070" cy="53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06.130.100.179/images/Evo_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Phylogenic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in turn lead to a branch of study called </a:t>
            </a:r>
            <a:r>
              <a:rPr lang="en-US" b="1" dirty="0" smtClean="0"/>
              <a:t>phylogenic systematics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goal of </a:t>
            </a:r>
            <a:r>
              <a:rPr lang="en-US" b="1" dirty="0" smtClean="0"/>
              <a:t>phylogenic systematics, or evolutionary classification </a:t>
            </a:r>
            <a:r>
              <a:rPr lang="en-US" dirty="0" smtClean="0"/>
              <a:t>is to </a:t>
            </a:r>
            <a:r>
              <a:rPr lang="en-US" b="1" dirty="0" smtClean="0"/>
              <a:t>group species into larger categories based on evolutionary descent</a:t>
            </a:r>
            <a:r>
              <a:rPr lang="en-US" dirty="0" smtClean="0"/>
              <a:t>, rather than overall similarities and differences.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To do this scientists often utilize modern techniques in DNA and RNA to make more accurate measurements of lines of descent.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19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Ancestors.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Phylogenic systematics places organisms into higher taxa whose members are more closely related to one another than they are to members of any other group.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Species in one genus are more closely related to each other than they are to species in another genus.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That is to say they share a more recent common ancestor than species in another genus.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By classifying organisms in this manner we can place them into groups called </a:t>
            </a:r>
            <a:r>
              <a:rPr lang="en-US" b="1" dirty="0" smtClean="0"/>
              <a:t>clades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clade is a </a:t>
            </a:r>
            <a:r>
              <a:rPr lang="en-US" b="1" dirty="0" smtClean="0"/>
              <a:t>group of species </a:t>
            </a:r>
            <a:r>
              <a:rPr lang="en-US" dirty="0" smtClean="0"/>
              <a:t>that share a single </a:t>
            </a:r>
            <a:r>
              <a:rPr lang="en-US" b="1" dirty="0" smtClean="0"/>
              <a:t>common ancestor </a:t>
            </a:r>
            <a:r>
              <a:rPr lang="en-US" dirty="0" smtClean="0"/>
              <a:t>and all </a:t>
            </a:r>
            <a:r>
              <a:rPr lang="en-US" b="1" dirty="0" smtClean="0"/>
              <a:t>descendants</a:t>
            </a:r>
            <a:r>
              <a:rPr lang="en-US" dirty="0" smtClean="0"/>
              <a:t> of that ancestor – living or extinct.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clade must be </a:t>
            </a:r>
            <a:r>
              <a:rPr lang="en-US" b="1" dirty="0" smtClean="0"/>
              <a:t>monophyletic</a:t>
            </a:r>
            <a:r>
              <a:rPr lang="en-US" dirty="0" smtClean="0"/>
              <a:t>. A monophyletic group </a:t>
            </a:r>
            <a:r>
              <a:rPr lang="en-US" i="1" dirty="0" smtClean="0"/>
              <a:t>must</a:t>
            </a:r>
            <a:r>
              <a:rPr lang="en-US" dirty="0" smtClean="0"/>
              <a:t> include </a:t>
            </a:r>
            <a:r>
              <a:rPr lang="en-US" i="1" dirty="0" smtClean="0"/>
              <a:t>all species </a:t>
            </a:r>
            <a:r>
              <a:rPr lang="en-US" dirty="0" smtClean="0"/>
              <a:t>that are descended from a common ancestor and </a:t>
            </a:r>
            <a:r>
              <a:rPr lang="en-US" i="1" dirty="0" smtClean="0"/>
              <a:t>cannot</a:t>
            </a:r>
            <a:r>
              <a:rPr lang="en-US" dirty="0" smtClean="0"/>
              <a:t> include any species that are not descended from that ancestor.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err="1" smtClean="0"/>
              <a:t>cladogram</a:t>
            </a:r>
            <a:r>
              <a:rPr lang="en-US" dirty="0" smtClean="0"/>
              <a:t> shows how species are related to one another by showing how evolutionary lines, or </a:t>
            </a:r>
            <a:r>
              <a:rPr lang="en-US" b="1" dirty="0" smtClean="0"/>
              <a:t>lineages</a:t>
            </a:r>
            <a:r>
              <a:rPr lang="en-US" dirty="0" smtClean="0"/>
              <a:t>, evolved and branched off from common ancestors over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understand </a:t>
            </a:r>
            <a:r>
              <a:rPr lang="en-US" dirty="0" err="1" smtClean="0"/>
              <a:t>cladograms</a:t>
            </a:r>
            <a:r>
              <a:rPr lang="en-US" dirty="0" smtClean="0"/>
              <a:t> think back to the process of </a:t>
            </a:r>
            <a:r>
              <a:rPr lang="en-US" b="1" dirty="0" smtClean="0"/>
              <a:t>speciation</a:t>
            </a:r>
            <a:r>
              <a:rPr lang="en-US" dirty="0" smtClean="0"/>
              <a:t> we studied earlier.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point where the lineage branches is called a fork, or </a:t>
            </a:r>
            <a:r>
              <a:rPr lang="en-US" b="1" dirty="0" smtClean="0"/>
              <a:t>node</a:t>
            </a:r>
            <a:r>
              <a:rPr lang="en-US" dirty="0" smtClean="0"/>
              <a:t>. Each node represents the last point which the new lineages shared a common ancestor.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0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36192" y="4061513"/>
            <a:ext cx="1097280" cy="19024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33472" y="4061513"/>
            <a:ext cx="3565398" cy="1902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4256" y="795528"/>
            <a:ext cx="339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Cladograms</a:t>
            </a:r>
            <a:r>
              <a:rPr lang="en-US" dirty="0" smtClean="0"/>
              <a:t> are tree diagrams that show how different evolutionary lineages branched off over time.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041904" y="1880616"/>
            <a:ext cx="1109472" cy="652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4256" y="2505456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Speciation event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33472" y="2164080"/>
            <a:ext cx="388238" cy="710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31136" y="3035808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Ancestral lineage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36648" y="938784"/>
            <a:ext cx="905256" cy="932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41904" y="947928"/>
            <a:ext cx="768096" cy="94183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1904" y="1880616"/>
            <a:ext cx="0" cy="2834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053590" y="4061513"/>
            <a:ext cx="4145280" cy="1902423"/>
            <a:chOff x="2053590" y="4061513"/>
            <a:chExt cx="4145280" cy="1902423"/>
          </a:xfrm>
        </p:grpSpPr>
        <p:grpSp>
          <p:nvGrpSpPr>
            <p:cNvPr id="24" name="Group 23"/>
            <p:cNvGrpSpPr/>
            <p:nvPr/>
          </p:nvGrpSpPr>
          <p:grpSpPr>
            <a:xfrm>
              <a:off x="2291334" y="4430846"/>
              <a:ext cx="3460242" cy="1533090"/>
              <a:chOff x="1921002" y="3580454"/>
              <a:chExt cx="3460242" cy="153309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921002" y="3634871"/>
                <a:ext cx="968502" cy="119520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2889504" y="3580454"/>
                <a:ext cx="2491740" cy="1269438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889504" y="4830080"/>
                <a:ext cx="0" cy="283464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flipH="1" flipV="1">
              <a:off x="2775585" y="4485263"/>
              <a:ext cx="744855" cy="10923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374326" y="4485263"/>
              <a:ext cx="580453" cy="85754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918966" y="4430846"/>
              <a:ext cx="415289" cy="74105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548185" y="4430845"/>
              <a:ext cx="290323" cy="48318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53590" y="4177891"/>
              <a:ext cx="52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3278" y="4177891"/>
              <a:ext cx="40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1638" y="4177495"/>
              <a:ext cx="52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8947" y="4127784"/>
              <a:ext cx="52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62158" y="4115931"/>
              <a:ext cx="52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6138" y="4061513"/>
              <a:ext cx="522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98813" y="3322849"/>
            <a:ext cx="4983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bottom of the tree represents the ancestors and the descendants are represented by the top of the tree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98813" y="4525572"/>
            <a:ext cx="50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Red branch numbered 1 represents a clade that descended from a common ancestor.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98813" y="5427436"/>
            <a:ext cx="504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branches represent another more complicated clade descended from the same ancestor.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05377" y="905256"/>
            <a:ext cx="1133856" cy="10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14836" y="905256"/>
            <a:ext cx="1133856" cy="1088136"/>
            <a:chOff x="2813304" y="822960"/>
            <a:chExt cx="1133856" cy="1088136"/>
          </a:xfrm>
        </p:grpSpPr>
        <p:sp>
          <p:nvSpPr>
            <p:cNvPr id="7" name="Oval 6"/>
            <p:cNvSpPr/>
            <p:nvPr/>
          </p:nvSpPr>
          <p:spPr>
            <a:xfrm>
              <a:off x="2813304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26664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86912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92196" y="118872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35680" y="121158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76206" y="905256"/>
            <a:ext cx="1133856" cy="1088136"/>
            <a:chOff x="4770120" y="822960"/>
            <a:chExt cx="1133856" cy="1088136"/>
          </a:xfrm>
        </p:grpSpPr>
        <p:sp>
          <p:nvSpPr>
            <p:cNvPr id="8" name="Oval 7"/>
            <p:cNvSpPr/>
            <p:nvPr/>
          </p:nvSpPr>
          <p:spPr>
            <a:xfrm>
              <a:off x="4770120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4451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74208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085411" y="1513332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27499" y="1193292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09083" y="1207008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98152" y="905256"/>
            <a:ext cx="1133856" cy="1088136"/>
            <a:chOff x="6800088" y="822960"/>
            <a:chExt cx="1133856" cy="1088136"/>
          </a:xfrm>
        </p:grpSpPr>
        <p:sp>
          <p:nvSpPr>
            <p:cNvPr id="6" name="Oval 5"/>
            <p:cNvSpPr/>
            <p:nvPr/>
          </p:nvSpPr>
          <p:spPr>
            <a:xfrm>
              <a:off x="6800088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92112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76744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15379" y="1513332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056900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76744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291596" y="1207008"/>
              <a:ext cx="118872" cy="265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29512" y="310893"/>
            <a:ext cx="1133856" cy="1682502"/>
            <a:chOff x="9140952" y="228594"/>
            <a:chExt cx="1133856" cy="1682502"/>
          </a:xfrm>
        </p:grpSpPr>
        <p:sp>
          <p:nvSpPr>
            <p:cNvPr id="25" name="Freeform 24"/>
            <p:cNvSpPr/>
            <p:nvPr/>
          </p:nvSpPr>
          <p:spPr>
            <a:xfrm>
              <a:off x="9462124" y="228594"/>
              <a:ext cx="574160" cy="841254"/>
            </a:xfrm>
            <a:custGeom>
              <a:avLst/>
              <a:gdLst>
                <a:gd name="connsiteX0" fmla="*/ 45720 w 574160"/>
                <a:gd name="connsiteY0" fmla="*/ 797514 h 841254"/>
                <a:gd name="connsiteX1" fmla="*/ 36576 w 574160"/>
                <a:gd name="connsiteY1" fmla="*/ 184866 h 841254"/>
                <a:gd name="connsiteX2" fmla="*/ 27432 w 574160"/>
                <a:gd name="connsiteY2" fmla="*/ 157434 h 841254"/>
                <a:gd name="connsiteX3" fmla="*/ 0 w 574160"/>
                <a:gd name="connsiteY3" fmla="*/ 47706 h 841254"/>
                <a:gd name="connsiteX4" fmla="*/ 9144 w 574160"/>
                <a:gd name="connsiteY4" fmla="*/ 11130 h 841254"/>
                <a:gd name="connsiteX5" fmla="*/ 45720 w 574160"/>
                <a:gd name="connsiteY5" fmla="*/ 65994 h 841254"/>
                <a:gd name="connsiteX6" fmla="*/ 109728 w 574160"/>
                <a:gd name="connsiteY6" fmla="*/ 175722 h 841254"/>
                <a:gd name="connsiteX7" fmla="*/ 182880 w 574160"/>
                <a:gd name="connsiteY7" fmla="*/ 276306 h 841254"/>
                <a:gd name="connsiteX8" fmla="*/ 228600 w 574160"/>
                <a:gd name="connsiteY8" fmla="*/ 340314 h 841254"/>
                <a:gd name="connsiteX9" fmla="*/ 274320 w 574160"/>
                <a:gd name="connsiteY9" fmla="*/ 395178 h 841254"/>
                <a:gd name="connsiteX10" fmla="*/ 283464 w 574160"/>
                <a:gd name="connsiteY10" fmla="*/ 440898 h 841254"/>
                <a:gd name="connsiteX11" fmla="*/ 320040 w 574160"/>
                <a:gd name="connsiteY11" fmla="*/ 550626 h 841254"/>
                <a:gd name="connsiteX12" fmla="*/ 329184 w 574160"/>
                <a:gd name="connsiteY12" fmla="*/ 523194 h 841254"/>
                <a:gd name="connsiteX13" fmla="*/ 338328 w 574160"/>
                <a:gd name="connsiteY13" fmla="*/ 459186 h 841254"/>
                <a:gd name="connsiteX14" fmla="*/ 356616 w 574160"/>
                <a:gd name="connsiteY14" fmla="*/ 413466 h 841254"/>
                <a:gd name="connsiteX15" fmla="*/ 365760 w 574160"/>
                <a:gd name="connsiteY15" fmla="*/ 312882 h 841254"/>
                <a:gd name="connsiteX16" fmla="*/ 374904 w 574160"/>
                <a:gd name="connsiteY16" fmla="*/ 285450 h 841254"/>
                <a:gd name="connsiteX17" fmla="*/ 402336 w 574160"/>
                <a:gd name="connsiteY17" fmla="*/ 102570 h 841254"/>
                <a:gd name="connsiteX18" fmla="*/ 411480 w 574160"/>
                <a:gd name="connsiteY18" fmla="*/ 29418 h 841254"/>
                <a:gd name="connsiteX19" fmla="*/ 420624 w 574160"/>
                <a:gd name="connsiteY19" fmla="*/ 1986 h 841254"/>
                <a:gd name="connsiteX20" fmla="*/ 429768 w 574160"/>
                <a:gd name="connsiteY20" fmla="*/ 166578 h 841254"/>
                <a:gd name="connsiteX21" fmla="*/ 448056 w 574160"/>
                <a:gd name="connsiteY21" fmla="*/ 651210 h 841254"/>
                <a:gd name="connsiteX22" fmla="*/ 466344 w 574160"/>
                <a:gd name="connsiteY22" fmla="*/ 587202 h 841254"/>
                <a:gd name="connsiteX23" fmla="*/ 484632 w 574160"/>
                <a:gd name="connsiteY23" fmla="*/ 559770 h 841254"/>
                <a:gd name="connsiteX24" fmla="*/ 557784 w 574160"/>
                <a:gd name="connsiteY24" fmla="*/ 422610 h 841254"/>
                <a:gd name="connsiteX25" fmla="*/ 557784 w 574160"/>
                <a:gd name="connsiteY25" fmla="*/ 632922 h 841254"/>
                <a:gd name="connsiteX26" fmla="*/ 548640 w 574160"/>
                <a:gd name="connsiteY26" fmla="*/ 660354 h 841254"/>
                <a:gd name="connsiteX27" fmla="*/ 539496 w 574160"/>
                <a:gd name="connsiteY27" fmla="*/ 706074 h 841254"/>
                <a:gd name="connsiteX28" fmla="*/ 521208 w 574160"/>
                <a:gd name="connsiteY28" fmla="*/ 760938 h 841254"/>
                <a:gd name="connsiteX29" fmla="*/ 512064 w 574160"/>
                <a:gd name="connsiteY29" fmla="*/ 788370 h 841254"/>
                <a:gd name="connsiteX30" fmla="*/ 502920 w 574160"/>
                <a:gd name="connsiteY30" fmla="*/ 824946 h 841254"/>
                <a:gd name="connsiteX31" fmla="*/ 457200 w 574160"/>
                <a:gd name="connsiteY31" fmla="*/ 815802 h 841254"/>
                <a:gd name="connsiteX32" fmla="*/ 374904 w 574160"/>
                <a:gd name="connsiteY32" fmla="*/ 788370 h 841254"/>
                <a:gd name="connsiteX33" fmla="*/ 338328 w 574160"/>
                <a:gd name="connsiteY33" fmla="*/ 779226 h 841254"/>
                <a:gd name="connsiteX34" fmla="*/ 182880 w 574160"/>
                <a:gd name="connsiteY34" fmla="*/ 770082 h 841254"/>
                <a:gd name="connsiteX35" fmla="*/ 82296 w 574160"/>
                <a:gd name="connsiteY35" fmla="*/ 779226 h 841254"/>
                <a:gd name="connsiteX36" fmla="*/ 45720 w 574160"/>
                <a:gd name="connsiteY36" fmla="*/ 797514 h 84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160" h="841254">
                  <a:moveTo>
                    <a:pt x="45720" y="797514"/>
                  </a:moveTo>
                  <a:cubicBezTo>
                    <a:pt x="38100" y="698454"/>
                    <a:pt x="68094" y="458023"/>
                    <a:pt x="36576" y="184866"/>
                  </a:cubicBezTo>
                  <a:cubicBezTo>
                    <a:pt x="35471" y="175291"/>
                    <a:pt x="29916" y="166747"/>
                    <a:pt x="27432" y="157434"/>
                  </a:cubicBezTo>
                  <a:cubicBezTo>
                    <a:pt x="17718" y="121005"/>
                    <a:pt x="9144" y="84282"/>
                    <a:pt x="0" y="47706"/>
                  </a:cubicBezTo>
                  <a:cubicBezTo>
                    <a:pt x="3048" y="35514"/>
                    <a:pt x="-2524" y="6463"/>
                    <a:pt x="9144" y="11130"/>
                  </a:cubicBezTo>
                  <a:cubicBezTo>
                    <a:pt x="29551" y="19293"/>
                    <a:pt x="33528" y="47706"/>
                    <a:pt x="45720" y="65994"/>
                  </a:cubicBezTo>
                  <a:cubicBezTo>
                    <a:pt x="88567" y="130265"/>
                    <a:pt x="38248" y="53185"/>
                    <a:pt x="109728" y="175722"/>
                  </a:cubicBezTo>
                  <a:cubicBezTo>
                    <a:pt x="125416" y="202616"/>
                    <a:pt x="175526" y="266194"/>
                    <a:pt x="182880" y="276306"/>
                  </a:cubicBezTo>
                  <a:cubicBezTo>
                    <a:pt x="206038" y="308148"/>
                    <a:pt x="199544" y="306416"/>
                    <a:pt x="228600" y="340314"/>
                  </a:cubicBezTo>
                  <a:cubicBezTo>
                    <a:pt x="281404" y="401919"/>
                    <a:pt x="233900" y="334549"/>
                    <a:pt x="274320" y="395178"/>
                  </a:cubicBezTo>
                  <a:cubicBezTo>
                    <a:pt x="277368" y="410418"/>
                    <a:pt x="278893" y="426043"/>
                    <a:pt x="283464" y="440898"/>
                  </a:cubicBezTo>
                  <a:cubicBezTo>
                    <a:pt x="340077" y="624889"/>
                    <a:pt x="292627" y="440976"/>
                    <a:pt x="320040" y="550626"/>
                  </a:cubicBezTo>
                  <a:cubicBezTo>
                    <a:pt x="323088" y="541482"/>
                    <a:pt x="327294" y="532645"/>
                    <a:pt x="329184" y="523194"/>
                  </a:cubicBezTo>
                  <a:cubicBezTo>
                    <a:pt x="333411" y="502060"/>
                    <a:pt x="333101" y="480095"/>
                    <a:pt x="338328" y="459186"/>
                  </a:cubicBezTo>
                  <a:cubicBezTo>
                    <a:pt x="342309" y="443262"/>
                    <a:pt x="350520" y="428706"/>
                    <a:pt x="356616" y="413466"/>
                  </a:cubicBezTo>
                  <a:cubicBezTo>
                    <a:pt x="359664" y="379938"/>
                    <a:pt x="360999" y="346210"/>
                    <a:pt x="365760" y="312882"/>
                  </a:cubicBezTo>
                  <a:cubicBezTo>
                    <a:pt x="367123" y="303340"/>
                    <a:pt x="373474" y="294982"/>
                    <a:pt x="374904" y="285450"/>
                  </a:cubicBezTo>
                  <a:cubicBezTo>
                    <a:pt x="404025" y="91308"/>
                    <a:pt x="374900" y="184878"/>
                    <a:pt x="402336" y="102570"/>
                  </a:cubicBezTo>
                  <a:cubicBezTo>
                    <a:pt x="405384" y="78186"/>
                    <a:pt x="407084" y="53595"/>
                    <a:pt x="411480" y="29418"/>
                  </a:cubicBezTo>
                  <a:cubicBezTo>
                    <a:pt x="413204" y="19935"/>
                    <a:pt x="419350" y="-7568"/>
                    <a:pt x="420624" y="1986"/>
                  </a:cubicBezTo>
                  <a:cubicBezTo>
                    <a:pt x="427886" y="56453"/>
                    <a:pt x="427024" y="111698"/>
                    <a:pt x="429768" y="166578"/>
                  </a:cubicBezTo>
                  <a:cubicBezTo>
                    <a:pt x="440762" y="386451"/>
                    <a:pt x="440188" y="407317"/>
                    <a:pt x="448056" y="651210"/>
                  </a:cubicBezTo>
                  <a:cubicBezTo>
                    <a:pt x="450986" y="639491"/>
                    <a:pt x="459785" y="600320"/>
                    <a:pt x="466344" y="587202"/>
                  </a:cubicBezTo>
                  <a:cubicBezTo>
                    <a:pt x="471259" y="577372"/>
                    <a:pt x="479422" y="569446"/>
                    <a:pt x="484632" y="559770"/>
                  </a:cubicBezTo>
                  <a:cubicBezTo>
                    <a:pt x="578551" y="385348"/>
                    <a:pt x="491827" y="532539"/>
                    <a:pt x="557784" y="422610"/>
                  </a:cubicBezTo>
                  <a:cubicBezTo>
                    <a:pt x="585338" y="505273"/>
                    <a:pt x="573052" y="457343"/>
                    <a:pt x="557784" y="632922"/>
                  </a:cubicBezTo>
                  <a:cubicBezTo>
                    <a:pt x="556949" y="642524"/>
                    <a:pt x="550978" y="651003"/>
                    <a:pt x="548640" y="660354"/>
                  </a:cubicBezTo>
                  <a:cubicBezTo>
                    <a:pt x="544871" y="675432"/>
                    <a:pt x="543585" y="691080"/>
                    <a:pt x="539496" y="706074"/>
                  </a:cubicBezTo>
                  <a:cubicBezTo>
                    <a:pt x="534424" y="724672"/>
                    <a:pt x="527304" y="742650"/>
                    <a:pt x="521208" y="760938"/>
                  </a:cubicBezTo>
                  <a:cubicBezTo>
                    <a:pt x="518160" y="770082"/>
                    <a:pt x="514402" y="779019"/>
                    <a:pt x="512064" y="788370"/>
                  </a:cubicBezTo>
                  <a:lnTo>
                    <a:pt x="502920" y="824946"/>
                  </a:lnTo>
                  <a:cubicBezTo>
                    <a:pt x="487680" y="821898"/>
                    <a:pt x="472144" y="820072"/>
                    <a:pt x="457200" y="815802"/>
                  </a:cubicBezTo>
                  <a:cubicBezTo>
                    <a:pt x="429397" y="807858"/>
                    <a:pt x="402957" y="795383"/>
                    <a:pt x="374904" y="788370"/>
                  </a:cubicBezTo>
                  <a:cubicBezTo>
                    <a:pt x="362712" y="785322"/>
                    <a:pt x="350839" y="780417"/>
                    <a:pt x="338328" y="779226"/>
                  </a:cubicBezTo>
                  <a:cubicBezTo>
                    <a:pt x="286656" y="774305"/>
                    <a:pt x="234696" y="773130"/>
                    <a:pt x="182880" y="770082"/>
                  </a:cubicBezTo>
                  <a:cubicBezTo>
                    <a:pt x="149352" y="773130"/>
                    <a:pt x="115215" y="772172"/>
                    <a:pt x="82296" y="779226"/>
                  </a:cubicBezTo>
                  <a:cubicBezTo>
                    <a:pt x="-10938" y="799205"/>
                    <a:pt x="53340" y="896574"/>
                    <a:pt x="45720" y="79751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140952" y="822960"/>
              <a:ext cx="1133856" cy="1088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78696" y="1069848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54184" y="1097280"/>
              <a:ext cx="237744" cy="2194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497568" y="1538478"/>
              <a:ext cx="503273" cy="201168"/>
            </a:xfrm>
            <a:custGeom>
              <a:avLst/>
              <a:gdLst>
                <a:gd name="connsiteX0" fmla="*/ 353 w 1051913"/>
                <a:gd name="connsiteY0" fmla="*/ 45720 h 347472"/>
                <a:gd name="connsiteX1" fmla="*/ 82649 w 1051913"/>
                <a:gd name="connsiteY1" fmla="*/ 100584 h 347472"/>
                <a:gd name="connsiteX2" fmla="*/ 110081 w 1051913"/>
                <a:gd name="connsiteY2" fmla="*/ 118872 h 347472"/>
                <a:gd name="connsiteX3" fmla="*/ 137513 w 1051913"/>
                <a:gd name="connsiteY3" fmla="*/ 128016 h 347472"/>
                <a:gd name="connsiteX4" fmla="*/ 219809 w 1051913"/>
                <a:gd name="connsiteY4" fmla="*/ 192024 h 347472"/>
                <a:gd name="connsiteX5" fmla="*/ 274673 w 1051913"/>
                <a:gd name="connsiteY5" fmla="*/ 219456 h 347472"/>
                <a:gd name="connsiteX6" fmla="*/ 320393 w 1051913"/>
                <a:gd name="connsiteY6" fmla="*/ 237744 h 347472"/>
                <a:gd name="connsiteX7" fmla="*/ 448409 w 1051913"/>
                <a:gd name="connsiteY7" fmla="*/ 310896 h 347472"/>
                <a:gd name="connsiteX8" fmla="*/ 512417 w 1051913"/>
                <a:gd name="connsiteY8" fmla="*/ 329184 h 347472"/>
                <a:gd name="connsiteX9" fmla="*/ 539849 w 1051913"/>
                <a:gd name="connsiteY9" fmla="*/ 338328 h 347472"/>
                <a:gd name="connsiteX10" fmla="*/ 594713 w 1051913"/>
                <a:gd name="connsiteY10" fmla="*/ 347472 h 347472"/>
                <a:gd name="connsiteX11" fmla="*/ 786737 w 1051913"/>
                <a:gd name="connsiteY11" fmla="*/ 329184 h 347472"/>
                <a:gd name="connsiteX12" fmla="*/ 850745 w 1051913"/>
                <a:gd name="connsiteY12" fmla="*/ 301752 h 347472"/>
                <a:gd name="connsiteX13" fmla="*/ 905609 w 1051913"/>
                <a:gd name="connsiteY13" fmla="*/ 274320 h 347472"/>
                <a:gd name="connsiteX14" fmla="*/ 923897 w 1051913"/>
                <a:gd name="connsiteY14" fmla="*/ 246888 h 347472"/>
                <a:gd name="connsiteX15" fmla="*/ 951329 w 1051913"/>
                <a:gd name="connsiteY15" fmla="*/ 228600 h 347472"/>
                <a:gd name="connsiteX16" fmla="*/ 987905 w 1051913"/>
                <a:gd name="connsiteY16" fmla="*/ 182880 h 347472"/>
                <a:gd name="connsiteX17" fmla="*/ 1033625 w 1051913"/>
                <a:gd name="connsiteY17" fmla="*/ 82296 h 347472"/>
                <a:gd name="connsiteX18" fmla="*/ 1051913 w 1051913"/>
                <a:gd name="connsiteY18" fmla="*/ 54864 h 347472"/>
                <a:gd name="connsiteX19" fmla="*/ 823313 w 1051913"/>
                <a:gd name="connsiteY19" fmla="*/ 36576 h 347472"/>
                <a:gd name="connsiteX20" fmla="*/ 786737 w 1051913"/>
                <a:gd name="connsiteY20" fmla="*/ 27432 h 347472"/>
                <a:gd name="connsiteX21" fmla="*/ 741017 w 1051913"/>
                <a:gd name="connsiteY21" fmla="*/ 18288 h 347472"/>
                <a:gd name="connsiteX22" fmla="*/ 631289 w 1051913"/>
                <a:gd name="connsiteY22" fmla="*/ 9144 h 347472"/>
                <a:gd name="connsiteX23" fmla="*/ 192377 w 1051913"/>
                <a:gd name="connsiteY23" fmla="*/ 0 h 347472"/>
                <a:gd name="connsiteX24" fmla="*/ 55217 w 1051913"/>
                <a:gd name="connsiteY24" fmla="*/ 9144 h 347472"/>
                <a:gd name="connsiteX25" fmla="*/ 353 w 1051913"/>
                <a:gd name="connsiteY25" fmla="*/ 4572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913" h="347472">
                  <a:moveTo>
                    <a:pt x="353" y="45720"/>
                  </a:moveTo>
                  <a:cubicBezTo>
                    <a:pt x="4925" y="60960"/>
                    <a:pt x="55217" y="82296"/>
                    <a:pt x="82649" y="100584"/>
                  </a:cubicBezTo>
                  <a:cubicBezTo>
                    <a:pt x="91793" y="106680"/>
                    <a:pt x="99655" y="115397"/>
                    <a:pt x="110081" y="118872"/>
                  </a:cubicBezTo>
                  <a:lnTo>
                    <a:pt x="137513" y="128016"/>
                  </a:lnTo>
                  <a:cubicBezTo>
                    <a:pt x="164945" y="149352"/>
                    <a:pt x="188725" y="176482"/>
                    <a:pt x="219809" y="192024"/>
                  </a:cubicBezTo>
                  <a:cubicBezTo>
                    <a:pt x="238097" y="201168"/>
                    <a:pt x="256059" y="210995"/>
                    <a:pt x="274673" y="219456"/>
                  </a:cubicBezTo>
                  <a:cubicBezTo>
                    <a:pt x="289616" y="226248"/>
                    <a:pt x="305983" y="229884"/>
                    <a:pt x="320393" y="237744"/>
                  </a:cubicBezTo>
                  <a:cubicBezTo>
                    <a:pt x="383461" y="272145"/>
                    <a:pt x="373558" y="285946"/>
                    <a:pt x="448409" y="310896"/>
                  </a:cubicBezTo>
                  <a:cubicBezTo>
                    <a:pt x="514182" y="332820"/>
                    <a:pt x="432045" y="306221"/>
                    <a:pt x="512417" y="329184"/>
                  </a:cubicBezTo>
                  <a:cubicBezTo>
                    <a:pt x="521685" y="331832"/>
                    <a:pt x="530440" y="336237"/>
                    <a:pt x="539849" y="338328"/>
                  </a:cubicBezTo>
                  <a:cubicBezTo>
                    <a:pt x="557948" y="342350"/>
                    <a:pt x="576425" y="344424"/>
                    <a:pt x="594713" y="347472"/>
                  </a:cubicBezTo>
                  <a:cubicBezTo>
                    <a:pt x="650397" y="343495"/>
                    <a:pt x="727649" y="341002"/>
                    <a:pt x="786737" y="329184"/>
                  </a:cubicBezTo>
                  <a:cubicBezTo>
                    <a:pt x="813542" y="323823"/>
                    <a:pt x="824722" y="312905"/>
                    <a:pt x="850745" y="301752"/>
                  </a:cubicBezTo>
                  <a:cubicBezTo>
                    <a:pt x="903746" y="279037"/>
                    <a:pt x="852891" y="309465"/>
                    <a:pt x="905609" y="274320"/>
                  </a:cubicBezTo>
                  <a:cubicBezTo>
                    <a:pt x="911705" y="265176"/>
                    <a:pt x="916126" y="254659"/>
                    <a:pt x="923897" y="246888"/>
                  </a:cubicBezTo>
                  <a:cubicBezTo>
                    <a:pt x="931668" y="239117"/>
                    <a:pt x="944464" y="237182"/>
                    <a:pt x="951329" y="228600"/>
                  </a:cubicBezTo>
                  <a:cubicBezTo>
                    <a:pt x="1001806" y="165504"/>
                    <a:pt x="909289" y="235291"/>
                    <a:pt x="987905" y="182880"/>
                  </a:cubicBezTo>
                  <a:cubicBezTo>
                    <a:pt x="1001360" y="115607"/>
                    <a:pt x="988428" y="150092"/>
                    <a:pt x="1033625" y="82296"/>
                  </a:cubicBezTo>
                  <a:lnTo>
                    <a:pt x="1051913" y="54864"/>
                  </a:lnTo>
                  <a:cubicBezTo>
                    <a:pt x="945528" y="28268"/>
                    <a:pt x="1066857" y="56060"/>
                    <a:pt x="823313" y="36576"/>
                  </a:cubicBezTo>
                  <a:cubicBezTo>
                    <a:pt x="810786" y="35574"/>
                    <a:pt x="799005" y="30158"/>
                    <a:pt x="786737" y="27432"/>
                  </a:cubicBezTo>
                  <a:cubicBezTo>
                    <a:pt x="771565" y="24061"/>
                    <a:pt x="756452" y="20104"/>
                    <a:pt x="741017" y="18288"/>
                  </a:cubicBezTo>
                  <a:cubicBezTo>
                    <a:pt x="704566" y="14000"/>
                    <a:pt x="667971" y="10367"/>
                    <a:pt x="631289" y="9144"/>
                  </a:cubicBezTo>
                  <a:cubicBezTo>
                    <a:pt x="485034" y="4269"/>
                    <a:pt x="338681" y="3048"/>
                    <a:pt x="192377" y="0"/>
                  </a:cubicBezTo>
                  <a:cubicBezTo>
                    <a:pt x="146657" y="3048"/>
                    <a:pt x="100832" y="4800"/>
                    <a:pt x="55217" y="9144"/>
                  </a:cubicBezTo>
                  <a:cubicBezTo>
                    <a:pt x="36760" y="10902"/>
                    <a:pt x="-4219" y="30480"/>
                    <a:pt x="353" y="4572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443836" y="1175004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885017" y="1211580"/>
              <a:ext cx="115824" cy="1005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660460" y="1193292"/>
              <a:ext cx="118872" cy="265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8196" y="2679192"/>
            <a:ext cx="590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Cladograms</a:t>
            </a:r>
            <a:r>
              <a:rPr lang="en-US" sz="2400" dirty="0" smtClean="0"/>
              <a:t> track the lineage of an organism. They represent a hypothesis as to the way in which an organism has evolved and where certain traits emerged.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72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1167</Words>
  <Application>Microsoft Macintosh PowerPoint</Application>
  <PresentationFormat>Custom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Modern Evolutionary Classification</vt:lpstr>
      <vt:lpstr>The Problem with the Linnaeus System</vt:lpstr>
      <vt:lpstr>The Problem with the Linnaeus System</vt:lpstr>
      <vt:lpstr>Phylogenic Systematics</vt:lpstr>
      <vt:lpstr>Common Ancestors. </vt:lpstr>
      <vt:lpstr>Clades</vt:lpstr>
      <vt:lpstr>Cladograms</vt:lpstr>
      <vt:lpstr>PowerPoint Presentation</vt:lpstr>
      <vt:lpstr>PowerPoint Presentation</vt:lpstr>
      <vt:lpstr>PowerPoint Presentation</vt:lpstr>
      <vt:lpstr>Derived Characters</vt:lpstr>
      <vt:lpstr>Derived Characters</vt:lpstr>
      <vt:lpstr>Reading Cladograms</vt:lpstr>
      <vt:lpstr>Reading Cladograms</vt:lpstr>
      <vt:lpstr>Clades and Traditional Taxonomic Groups</vt:lpstr>
      <vt:lpstr>Clades and Traditional Taxonomic Groups</vt:lpstr>
      <vt:lpstr>DNA in Classification</vt:lpstr>
      <vt:lpstr>DNA in Classification</vt:lpstr>
      <vt:lpstr>New Techniques Redraw Old Trees</vt:lpstr>
      <vt:lpstr>PowerPoint Presentation</vt:lpstr>
      <vt:lpstr>PowerPoint Presentation</vt:lpstr>
      <vt:lpstr>PowerPoint Presentation</vt:lpstr>
      <vt:lpstr>PowerPoint Presentation</vt:lpstr>
      <vt:lpstr>Building the Tree of Life</vt:lpstr>
      <vt:lpstr>Changing Ideas about Kingdoms</vt:lpstr>
      <vt:lpstr>2 then 3 then 5 then 6 Kingdoms</vt:lpstr>
      <vt:lpstr>2 then 3 then 5 then 6 Kingdoms</vt:lpstr>
      <vt:lpstr>Tree of Life</vt:lpstr>
      <vt:lpstr>PowerPoint Presentation</vt:lpstr>
      <vt:lpstr>Tree of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42</cp:revision>
  <dcterms:created xsi:type="dcterms:W3CDTF">2014-03-16T13:11:02Z</dcterms:created>
  <dcterms:modified xsi:type="dcterms:W3CDTF">2014-04-09T11:12:27Z</dcterms:modified>
</cp:coreProperties>
</file>