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4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1477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1067"/>
            <a:ext cx="1813255" cy="120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03334"/>
            <a:ext cx="1808549" cy="1354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946401"/>
            <a:ext cx="1808549" cy="13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365125"/>
            <a:ext cx="9448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825625"/>
            <a:ext cx="9448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BC39-AA3F-406F-9876-FCD35D06057A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81B3-D2C3-4A53-835C-671B614BA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301067"/>
            <a:ext cx="1813255" cy="120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503334"/>
            <a:ext cx="1808549" cy="1354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2946401"/>
            <a:ext cx="1808549" cy="1354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0"/>
            <a:ext cx="1808550" cy="1354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1353610"/>
            <a:ext cx="1808549" cy="15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Finding Order in Diversity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Chapter 18.1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0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Several different classes make up the phylum. A phylum includes several different orders and classes that share important characteristics. In this case the phylum </a:t>
            </a:r>
            <a:r>
              <a:rPr lang="en-US" dirty="0" err="1" smtClean="0"/>
              <a:t>chordata</a:t>
            </a:r>
            <a:r>
              <a:rPr lang="en-US" dirty="0" smtClean="0"/>
              <a:t> all share similar body plans.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3392" y="4082058"/>
            <a:ext cx="2587390" cy="1490369"/>
            <a:chOff x="2721720" y="3258233"/>
            <a:chExt cx="2587390" cy="14903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5272" y="3258233"/>
              <a:ext cx="593218" cy="4443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9504" y="3264699"/>
              <a:ext cx="559605" cy="447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1401" y="3264699"/>
              <a:ext cx="591750" cy="4432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2758" y="3261217"/>
              <a:ext cx="676277" cy="4443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1720" y="3747627"/>
              <a:ext cx="677317" cy="5073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9620" y="3747627"/>
              <a:ext cx="597207" cy="4419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1402" y="3762631"/>
              <a:ext cx="591749" cy="4419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9504" y="3762631"/>
              <a:ext cx="559605" cy="4419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72758" y="4264937"/>
              <a:ext cx="676277" cy="477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83609" y="4254961"/>
              <a:ext cx="593218" cy="4773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31399" y="4264937"/>
              <a:ext cx="599184" cy="4836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5156" y="4264936"/>
              <a:ext cx="523954" cy="47732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993392" y="3584448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Chordata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7189" y="4088080"/>
            <a:ext cx="1115919" cy="730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35354" y="4846411"/>
            <a:ext cx="1116839" cy="709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9516" y="4088079"/>
            <a:ext cx="975825" cy="730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5560" y="4846411"/>
            <a:ext cx="960803" cy="719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83889" y="4001294"/>
            <a:ext cx="302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 – class Aves	</a:t>
            </a:r>
          </a:p>
          <a:p>
            <a:r>
              <a:rPr lang="en-US" dirty="0" smtClean="0"/>
              <a:t>Amphibians – class </a:t>
            </a:r>
            <a:r>
              <a:rPr lang="en-US" dirty="0" err="1" smtClean="0"/>
              <a:t>Amphibia</a:t>
            </a:r>
            <a:endParaRPr lang="en-US" dirty="0" smtClean="0"/>
          </a:p>
          <a:p>
            <a:r>
              <a:rPr lang="en-US" dirty="0" smtClean="0"/>
              <a:t>Reptiles – class </a:t>
            </a:r>
            <a:r>
              <a:rPr lang="en-US" dirty="0" err="1" smtClean="0"/>
              <a:t>Reptilia</a:t>
            </a:r>
            <a:endParaRPr lang="en-US" dirty="0" smtClean="0"/>
          </a:p>
          <a:p>
            <a:r>
              <a:rPr lang="en-US" dirty="0" smtClean="0"/>
              <a:t>All classes of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0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kingdom is the largest and most inclusive of Linnaeus’s taxonomic categories. </a:t>
            </a:r>
            <a:r>
              <a:rPr lang="en-US" dirty="0" err="1" smtClean="0"/>
              <a:t>Laneus</a:t>
            </a:r>
            <a:r>
              <a:rPr lang="en-US" dirty="0" smtClean="0"/>
              <a:t> named 2 kingdoms – plants and animals.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now have six – bacteria, </a:t>
            </a:r>
            <a:r>
              <a:rPr lang="en-US" dirty="0" err="1" smtClean="0"/>
              <a:t>archea</a:t>
            </a:r>
            <a:r>
              <a:rPr lang="en-US" dirty="0" smtClean="0"/>
              <a:t>, </a:t>
            </a:r>
            <a:r>
              <a:rPr lang="en-US" dirty="0" err="1" smtClean="0"/>
              <a:t>protista</a:t>
            </a:r>
            <a:r>
              <a:rPr lang="en-US" dirty="0" smtClean="0"/>
              <a:t>, plants, fungi and animals.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 Kingdom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056" y="1966036"/>
            <a:ext cx="5564471" cy="41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Although this system took many years to develop scientists have now discovered that it is fundamentally flawed and we are in the process of updating and improving 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 it continues to be in common use today.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problem with this system is that it is based on assumptions and the reality is that two organisms who may look similar could have completely different evolutionary histories.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2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classify wings?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901" y="4680878"/>
            <a:ext cx="4147169" cy="1866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901" y="1962182"/>
            <a:ext cx="4050033" cy="239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962182"/>
            <a:ext cx="3456432" cy="27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Classify?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To study the diversity of life, biologists use a classification system to name organisms and group them in a logical manner.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In the scientific discipline of taxonomy, scientists classify organisms and assign them a universally accepted name.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62" y="4806886"/>
            <a:ext cx="2628900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976" y="4901184"/>
            <a:ext cx="224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animal is this?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6096" y="459028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Mountain lion or cougar?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99248" y="5276088"/>
            <a:ext cx="319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I would have accepted puma or panther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25059">
            <a:off x="7840980" y="4547908"/>
            <a:ext cx="29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WRONG! WRONG! WRONG!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6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Linnaeus’s System of Classification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Carolus</a:t>
            </a:r>
            <a:r>
              <a:rPr lang="en-US" b="1" dirty="0" smtClean="0"/>
              <a:t> Linnaeus </a:t>
            </a:r>
            <a:r>
              <a:rPr lang="en-US" dirty="0" smtClean="0"/>
              <a:t>(1707-1778) brought order to the process of naming species and classifying them into groups.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His hierarchical system of classification includes seven levels.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different levels are: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Kingdom, phylum, class, order, family, genus, and species. Each level is known as a </a:t>
            </a:r>
            <a:r>
              <a:rPr lang="en-US" b="1" dirty="0" smtClean="0"/>
              <a:t>taxon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7808" y="1611833"/>
            <a:ext cx="3429000" cy="47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oelevenncuevas.files.wordpress.com/2012/10/01_14classifyinglif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2" y="237744"/>
            <a:ext cx="7278497" cy="64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6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35" y="1857013"/>
            <a:ext cx="9988361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K</a:t>
            </a:r>
            <a:r>
              <a:rPr lang="en-US" dirty="0" smtClean="0"/>
              <a:t>eep </a:t>
            </a:r>
            <a:r>
              <a:rPr lang="en-US" sz="5400" b="1" dirty="0" smtClean="0"/>
              <a:t>P</a:t>
            </a:r>
            <a:r>
              <a:rPr lang="en-US" dirty="0" smtClean="0"/>
              <a:t>ond </a:t>
            </a:r>
            <a:r>
              <a:rPr lang="en-US" sz="5400" b="1" dirty="0" smtClean="0"/>
              <a:t>C</a:t>
            </a:r>
            <a:r>
              <a:rPr lang="en-US" dirty="0" smtClean="0"/>
              <a:t>lean or </a:t>
            </a:r>
            <a:r>
              <a:rPr lang="en-US" sz="5400" b="1" dirty="0" err="1" smtClean="0"/>
              <a:t>F</a:t>
            </a:r>
            <a:r>
              <a:rPr lang="en-US" dirty="0" err="1" smtClean="0"/>
              <a:t>roggy</a:t>
            </a:r>
            <a:r>
              <a:rPr lang="en-US" dirty="0" smtClean="0"/>
              <a:t> </a:t>
            </a:r>
            <a:r>
              <a:rPr lang="en-US" sz="5400" b="1" dirty="0" smtClean="0"/>
              <a:t>G</a:t>
            </a:r>
            <a:r>
              <a:rPr lang="en-US" dirty="0" smtClean="0"/>
              <a:t>ets </a:t>
            </a:r>
            <a:r>
              <a:rPr lang="en-US" sz="5400" b="1" dirty="0" smtClean="0"/>
              <a:t>S</a:t>
            </a:r>
            <a:r>
              <a:rPr lang="en-US" dirty="0" smtClean="0"/>
              <a:t>ick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4934" y="2829956"/>
            <a:ext cx="61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</a:p>
          <a:p>
            <a:r>
              <a:rPr lang="en-US" sz="2400" dirty="0" smtClean="0"/>
              <a:t>N</a:t>
            </a:r>
          </a:p>
          <a:p>
            <a:r>
              <a:rPr lang="en-US" sz="2400" dirty="0" smtClean="0"/>
              <a:t>G</a:t>
            </a:r>
          </a:p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O</a:t>
            </a:r>
          </a:p>
          <a:p>
            <a:r>
              <a:rPr lang="en-US" sz="2400" dirty="0"/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5057" y="2829956"/>
            <a:ext cx="484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</a:p>
          <a:p>
            <a:r>
              <a:rPr lang="en-US" sz="2400" dirty="0" smtClean="0"/>
              <a:t>Y</a:t>
            </a:r>
          </a:p>
          <a:p>
            <a:r>
              <a:rPr lang="en-US" sz="2400" dirty="0" smtClean="0"/>
              <a:t>L</a:t>
            </a:r>
          </a:p>
          <a:p>
            <a:r>
              <a:rPr lang="en-US" sz="2400" dirty="0" smtClean="0"/>
              <a:t>U</a:t>
            </a:r>
          </a:p>
          <a:p>
            <a:r>
              <a:rPr lang="en-US" sz="2400" dirty="0"/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0033" y="2896802"/>
            <a:ext cx="38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S</a:t>
            </a:r>
          </a:p>
          <a:p>
            <a:r>
              <a:rPr lang="en-US" sz="2400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9696" y="2880090"/>
            <a:ext cx="73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M</a:t>
            </a:r>
          </a:p>
          <a:p>
            <a:r>
              <a:rPr lang="en-US" sz="2400" dirty="0" smtClean="0"/>
              <a:t>I</a:t>
            </a:r>
          </a:p>
          <a:p>
            <a:r>
              <a:rPr lang="en-US" sz="2400" dirty="0" smtClean="0"/>
              <a:t>L</a:t>
            </a:r>
          </a:p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41319" y="2863379"/>
            <a:ext cx="50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</a:p>
          <a:p>
            <a:r>
              <a:rPr lang="en-US" sz="2400" dirty="0" smtClean="0"/>
              <a:t>N</a:t>
            </a:r>
          </a:p>
          <a:p>
            <a:r>
              <a:rPr lang="en-US" sz="2400" dirty="0" smtClean="0"/>
              <a:t>U</a:t>
            </a:r>
          </a:p>
          <a:p>
            <a:r>
              <a:rPr lang="en-US" sz="2400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63023" y="2763108"/>
            <a:ext cx="722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</a:p>
          <a:p>
            <a:r>
              <a:rPr lang="en-US" sz="2400" dirty="0" smtClean="0"/>
              <a:t>E</a:t>
            </a:r>
          </a:p>
          <a:p>
            <a:r>
              <a:rPr lang="en-US" sz="2400" dirty="0" smtClean="0"/>
              <a:t>C</a:t>
            </a:r>
          </a:p>
          <a:p>
            <a:r>
              <a:rPr lang="en-US" sz="2400" dirty="0" smtClean="0"/>
              <a:t>I</a:t>
            </a:r>
          </a:p>
          <a:p>
            <a:r>
              <a:rPr lang="en-US" sz="2400" dirty="0" smtClean="0"/>
              <a:t>E</a:t>
            </a:r>
          </a:p>
          <a:p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652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system 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Species is the smallest category and includes all individuals who are capable of mating and producing viable offspring that can reproduce.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grizzly bears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level above species is genus. This would include all bear like creatures who resemble the grizzly bear.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272" y="3010281"/>
            <a:ext cx="1834140" cy="1205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32" y="5574411"/>
            <a:ext cx="1834140" cy="1205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796" y="5574411"/>
            <a:ext cx="1608875" cy="1205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295" y="5574411"/>
            <a:ext cx="1604891" cy="1202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2712" y="3182112"/>
            <a:ext cx="26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Ursus</a:t>
            </a:r>
            <a:r>
              <a:rPr lang="en-US" dirty="0" smtClean="0"/>
              <a:t> </a:t>
            </a:r>
            <a:r>
              <a:rPr lang="en-US" dirty="0" err="1" smtClean="0"/>
              <a:t>arctos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54810" y="5990804"/>
            <a:ext cx="199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Genus </a:t>
            </a:r>
            <a:r>
              <a:rPr lang="en-US" dirty="0" err="1" smtClean="0"/>
              <a:t>Ursus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3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 that share many characteristics are then grouped into the next taxon up – the family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88" y="3809619"/>
            <a:ext cx="1834140" cy="1205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716" y="3809619"/>
            <a:ext cx="1608875" cy="1205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058" y="3809619"/>
            <a:ext cx="1517713" cy="1214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879" y="3809619"/>
            <a:ext cx="1604891" cy="120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5288" y="3328416"/>
            <a:ext cx="518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- </a:t>
            </a:r>
            <a:r>
              <a:rPr lang="en-US" dirty="0" err="1" smtClean="0"/>
              <a:t>Ursidae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4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32601"/>
            <a:ext cx="9448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next level up is the order. An order is a broad taxonomic category composed of similar families.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604" y="3168310"/>
            <a:ext cx="1608875" cy="1205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946" y="3168310"/>
            <a:ext cx="1517713" cy="1214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67" y="3168310"/>
            <a:ext cx="1604891" cy="1202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824" y="3180302"/>
            <a:ext cx="1834140" cy="1205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1824" y="2532888"/>
            <a:ext cx="431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Order </a:t>
            </a:r>
            <a:r>
              <a:rPr lang="en-US" sz="2000" dirty="0" err="1" smtClean="0"/>
              <a:t>Carnivora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825" y="4485356"/>
            <a:ext cx="1836962" cy="137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604" y="4485357"/>
            <a:ext cx="1619691" cy="1198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767" y="4485356"/>
            <a:ext cx="1604891" cy="1198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0946" y="4485356"/>
            <a:ext cx="1517713" cy="11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3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35608"/>
            <a:ext cx="9448800" cy="47413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next level up is class. In the case of our example, order carnivore is placed in the Mammalia class.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44" y="2793406"/>
            <a:ext cx="1608875" cy="1205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86" y="2793406"/>
            <a:ext cx="1517713" cy="1214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607" y="2793406"/>
            <a:ext cx="1604891" cy="1202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664" y="2805398"/>
            <a:ext cx="1834140" cy="1205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665" y="4110452"/>
            <a:ext cx="1836962" cy="1375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444" y="4110453"/>
            <a:ext cx="1619691" cy="1198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607" y="4110452"/>
            <a:ext cx="1604891" cy="1198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786" y="4110452"/>
            <a:ext cx="1517713" cy="1198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3312" y="5441156"/>
            <a:ext cx="1625492" cy="1294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9444" y="5441156"/>
            <a:ext cx="1608875" cy="1294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4664" y="2414016"/>
            <a:ext cx="2417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Class Mammalia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8443" y="5423962"/>
            <a:ext cx="1625055" cy="1311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5135" y="5441156"/>
            <a:ext cx="1522166" cy="12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3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460</Words>
  <Application>Microsoft Macintosh PowerPoint</Application>
  <PresentationFormat>Custom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Finding Order in Diversity</vt:lpstr>
      <vt:lpstr>Why Classify?</vt:lpstr>
      <vt:lpstr>Linnaeus’s System of Classification</vt:lpstr>
      <vt:lpstr>PowerPoint Presentation</vt:lpstr>
      <vt:lpstr>Keep Pond Clean or Froggy Gets Sick</vt:lpstr>
      <vt:lpstr>How the system works</vt:lpstr>
      <vt:lpstr>The Family</vt:lpstr>
      <vt:lpstr>The Order</vt:lpstr>
      <vt:lpstr>Class</vt:lpstr>
      <vt:lpstr>Phylum</vt:lpstr>
      <vt:lpstr>Kingdom</vt:lpstr>
      <vt:lpstr>The 6 Kingdom Model</vt:lpstr>
      <vt:lpstr>The Problem With Taxonomy</vt:lpstr>
      <vt:lpstr>How do we classify wings?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Evolutionary Classification</dc:title>
  <dc:creator>Andrew McLean</dc:creator>
  <cp:lastModifiedBy>Andrew McLean</cp:lastModifiedBy>
  <cp:revision>15</cp:revision>
  <dcterms:created xsi:type="dcterms:W3CDTF">2014-03-13T17:30:40Z</dcterms:created>
  <dcterms:modified xsi:type="dcterms:W3CDTF">2014-04-03T11:09:32Z</dcterms:modified>
</cp:coreProperties>
</file>