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68" r:id="rId3"/>
    <p:sldId id="269" r:id="rId4"/>
    <p:sldId id="270" r:id="rId5"/>
    <p:sldId id="259" r:id="rId6"/>
    <p:sldId id="258" r:id="rId7"/>
    <p:sldId id="266" r:id="rId8"/>
    <p:sldId id="274" r:id="rId9"/>
    <p:sldId id="275" r:id="rId10"/>
    <p:sldId id="264" r:id="rId11"/>
    <p:sldId id="265" r:id="rId12"/>
    <p:sldId id="267" r:id="rId13"/>
    <p:sldId id="271" r:id="rId14"/>
    <p:sldId id="272" r:id="rId15"/>
    <p:sldId id="273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F4F3B-AF37-954E-BB34-180FC3CA28C5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61190-18CC-0F49-9889-80077475A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1412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6982544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565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14756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147565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701905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701905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3843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6" y="1535113"/>
            <a:ext cx="352839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656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8064" y="1535113"/>
            <a:ext cx="353873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8064" y="2174875"/>
            <a:ext cx="353873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6" y="1600200"/>
            <a:ext cx="72111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1C9D-79F2-4AB8-91B9-8E052A968B06}" type="datetimeFigureOut">
              <a:rPr lang="en-GB" smtClean="0"/>
              <a:pPr/>
              <a:t>24/11/2013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AA390-F547-4DD1-8D95-A0743EAA833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47565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276872"/>
            <a:ext cx="14756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581128"/>
            <a:ext cx="147565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and Life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8.1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11144" cy="1143000"/>
          </a:xfrm>
        </p:spPr>
        <p:txBody>
          <a:bodyPr/>
          <a:lstStyle/>
          <a:p>
            <a:r>
              <a:rPr lang="en-US" dirty="0" smtClean="0"/>
              <a:t>Energy Transfer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1124744"/>
            <a:ext cx="724264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Homo sapiens </a:t>
            </a:r>
            <a:r>
              <a:rPr lang="en-US" dirty="0" smtClean="0"/>
              <a:t>and Energy</a:t>
            </a:r>
            <a:endParaRPr lang="en-GB" dirty="0"/>
          </a:p>
        </p:txBody>
      </p:sp>
      <p:pic>
        <p:nvPicPr>
          <p:cNvPr id="4" name="Content Placeholder 3" descr="746px-Energy_and_life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3651" y="1600200"/>
            <a:ext cx="597587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Adenosine </a:t>
            </a:r>
            <a:r>
              <a:rPr lang="en-US" b="1" dirty="0" err="1" smtClean="0"/>
              <a:t>Triphosphate</a:t>
            </a:r>
            <a:endParaRPr lang="en-GB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6336704" cy="278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4869160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Energy in organisms is held in the form of adenosine </a:t>
            </a:r>
            <a:r>
              <a:rPr lang="en-US" sz="2000" dirty="0" err="1" smtClean="0"/>
              <a:t>triphosphate</a:t>
            </a:r>
            <a:r>
              <a:rPr lang="en-US" sz="2000" dirty="0" smtClean="0"/>
              <a:t> or </a:t>
            </a:r>
            <a:r>
              <a:rPr lang="en-US" sz="2000" b="1" dirty="0" smtClean="0"/>
              <a:t>ATP</a:t>
            </a:r>
            <a:r>
              <a:rPr lang="en-US" sz="2000" dirty="0" smtClean="0"/>
              <a:t>.  ATP consists of adenine (a base) , a 5-carbon sugar called ribose and 3 phosphate groups. </a:t>
            </a:r>
            <a:endParaRPr lang="en-US" dirty="0" smtClean="0"/>
          </a:p>
          <a:p>
            <a:endParaRPr lang="en-US" sz="1200" dirty="0"/>
          </a:p>
          <a:p>
            <a:r>
              <a:rPr lang="en-US" sz="2000" dirty="0" smtClean="0"/>
              <a:t>Energy is released from ATP when the covalent </a:t>
            </a:r>
            <a:r>
              <a:rPr lang="en-US" sz="2000" b="1" dirty="0" smtClean="0"/>
              <a:t>bonds</a:t>
            </a:r>
            <a:r>
              <a:rPr lang="en-US" sz="2000" dirty="0" smtClean="0"/>
              <a:t> joining a phosphate group are snapped off.  This leaves us with </a:t>
            </a:r>
            <a:r>
              <a:rPr lang="en-US" sz="2000" b="1" dirty="0" smtClean="0"/>
              <a:t>ADP + P</a:t>
            </a:r>
            <a:r>
              <a:rPr lang="en-US" sz="2000" dirty="0" smtClean="0"/>
              <a:t>.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Energy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Adenosine </a:t>
            </a:r>
            <a:r>
              <a:rPr lang="en-US" dirty="0" err="1" smtClean="0"/>
              <a:t>diphosphate</a:t>
            </a:r>
            <a:r>
              <a:rPr lang="en-US" dirty="0" smtClean="0"/>
              <a:t> or </a:t>
            </a:r>
            <a:r>
              <a:rPr lang="en-US" b="1" dirty="0" smtClean="0"/>
              <a:t>ADP</a:t>
            </a:r>
            <a:r>
              <a:rPr lang="en-US" dirty="0" smtClean="0"/>
              <a:t> is a compound that looks almost like ATP except that is only has two phosphate groups.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dirty="0" smtClean="0"/>
              <a:t>	This is the key to energy storage in cells. 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dirty="0" smtClean="0"/>
              <a:t>	When a cell has energy available it can store it by adding a phosphate group to ADP creating ATP.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3800" b="1" dirty="0" smtClean="0"/>
              <a:t>ADP + P</a:t>
            </a:r>
            <a:r>
              <a:rPr lang="en-US" sz="3800" b="1" i="1" dirty="0" smtClean="0"/>
              <a:t>i</a:t>
            </a:r>
            <a:r>
              <a:rPr lang="en-US" sz="3800" b="1" dirty="0" smtClean="0"/>
              <a:t> &gt;&gt;&gt;&gt;&gt;&gt;&gt; ATP</a:t>
            </a:r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Releasing Energy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Energy can be released by cells through the controlled </a:t>
            </a:r>
            <a:r>
              <a:rPr lang="en-US" b="1" dirty="0" smtClean="0"/>
              <a:t>breaking of the chemical bond</a:t>
            </a:r>
            <a:r>
              <a:rPr lang="en-US" dirty="0" smtClean="0"/>
              <a:t> between the second and third phosphate group.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dirty="0" smtClean="0"/>
              <a:t>	This makes ATP an exceptionally useful energy source for all cells.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b="1" dirty="0" smtClean="0"/>
              <a:t>ATP &gt;&gt;&gt;&gt;&gt;&gt;&gt; ADP + P</a:t>
            </a:r>
            <a:r>
              <a:rPr lang="en-US" b="1" i="1" dirty="0" smtClean="0"/>
              <a:t>i </a:t>
            </a:r>
            <a:r>
              <a:rPr lang="en-US" b="1" dirty="0" smtClean="0"/>
              <a:t>+ Energy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Biochemical Energy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340768"/>
            <a:ext cx="6851104" cy="51845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ATP</a:t>
            </a:r>
            <a:r>
              <a:rPr lang="en-US" dirty="0" smtClean="0"/>
              <a:t> can be used to power many different tasks.</a:t>
            </a:r>
          </a:p>
          <a:p>
            <a:pPr>
              <a:buNone/>
            </a:pPr>
            <a:endParaRPr lang="en-US" sz="1300" dirty="0"/>
          </a:p>
          <a:p>
            <a:pPr lvl="2"/>
            <a:r>
              <a:rPr lang="en-US" dirty="0" smtClean="0"/>
              <a:t>Active transport pumps</a:t>
            </a:r>
          </a:p>
          <a:p>
            <a:pPr lvl="2"/>
            <a:r>
              <a:rPr lang="en-US" dirty="0" smtClean="0"/>
              <a:t>Protein synthesis</a:t>
            </a:r>
          </a:p>
          <a:p>
            <a:pPr lvl="2"/>
            <a:r>
              <a:rPr lang="en-US" dirty="0" smtClean="0"/>
              <a:t>Power movement – contract muscle or cilia or flagella</a:t>
            </a:r>
          </a:p>
          <a:p>
            <a:endParaRPr lang="en-US" sz="1300" dirty="0" smtClean="0"/>
          </a:p>
          <a:p>
            <a:pPr>
              <a:buNone/>
            </a:pPr>
            <a:r>
              <a:rPr lang="en-US" dirty="0" smtClean="0"/>
              <a:t>	However most cells have only very limited stores of energy – enough for a few seconds work.  </a:t>
            </a:r>
          </a:p>
          <a:p>
            <a:pPr>
              <a:buNone/>
            </a:pPr>
            <a:endParaRPr lang="en-US" sz="1300" dirty="0"/>
          </a:p>
          <a:p>
            <a:pPr>
              <a:buNone/>
            </a:pPr>
            <a:r>
              <a:rPr lang="en-US" dirty="0" smtClean="0"/>
              <a:t>	It is more efficient to store molecules such as </a:t>
            </a:r>
            <a:r>
              <a:rPr lang="en-US" b="1" dirty="0" smtClean="0"/>
              <a:t>glucose</a:t>
            </a:r>
            <a:r>
              <a:rPr lang="en-US" dirty="0" smtClean="0"/>
              <a:t>, one molecule of which contain enough energy to add a phosphate group to ADP more that 90 times.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Glucose Storage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1915" r="-11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64662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Energy?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Simply put </a:t>
            </a:r>
            <a:r>
              <a:rPr lang="en-US" b="1" dirty="0" smtClean="0"/>
              <a:t>energy is the ability to do work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Nearly all activities depend on energy. For example cars need to burn gasoline, electrical appliances need electrical energy and organisms need chemical energy.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Energy can come in many forms including light, heat, and electricity.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Energy can also be stored in chemical compounds</a:t>
            </a:r>
            <a:r>
              <a:rPr lang="en-US" dirty="0" smtClean="0"/>
              <a:t>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Candle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A candle contains compounds that contain many </a:t>
            </a:r>
            <a:r>
              <a:rPr lang="en-US" b="1" dirty="0" smtClean="0"/>
              <a:t>chemical bonds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300" dirty="0"/>
          </a:p>
          <a:p>
            <a:pPr>
              <a:buNone/>
            </a:pPr>
            <a:r>
              <a:rPr lang="en-US" dirty="0" smtClean="0"/>
              <a:t>	These chemical bonds contain </a:t>
            </a:r>
            <a:r>
              <a:rPr lang="en-US" b="1" dirty="0" smtClean="0"/>
              <a:t>energy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300" dirty="0"/>
          </a:p>
          <a:p>
            <a:pPr>
              <a:buNone/>
            </a:pPr>
            <a:r>
              <a:rPr lang="en-US" dirty="0" smtClean="0"/>
              <a:t>	As the candle is burned the chemical bonds between the carbon and the hydrogen atoms in the wax are </a:t>
            </a:r>
            <a:r>
              <a:rPr lang="en-US" b="1" dirty="0" smtClean="0"/>
              <a:t>broken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300" dirty="0"/>
          </a:p>
          <a:p>
            <a:pPr>
              <a:buNone/>
            </a:pPr>
            <a:r>
              <a:rPr lang="en-US" dirty="0" smtClean="0"/>
              <a:t>	New bonds form between these atoms and Oxygen and create new compounds (CO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O).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dirty="0" smtClean="0"/>
              <a:t>	These new bonds are at a </a:t>
            </a:r>
            <a:r>
              <a:rPr lang="en-US" b="1" dirty="0" smtClean="0"/>
              <a:t>lower energy state </a:t>
            </a:r>
            <a:r>
              <a:rPr lang="en-US" dirty="0" smtClean="0"/>
              <a:t>than the original bonds as some energy was released as </a:t>
            </a:r>
            <a:r>
              <a:rPr lang="en-US" b="1" dirty="0" smtClean="0"/>
              <a:t>light and heat</a:t>
            </a:r>
            <a:r>
              <a:rPr lang="en-US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Energy States</a:t>
            </a:r>
            <a:endParaRPr lang="en-GB" dirty="0"/>
          </a:p>
        </p:txBody>
      </p:sp>
      <p:pic>
        <p:nvPicPr>
          <p:cNvPr id="4" name="Content Placeholder 3" descr="roda-dagu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6587" y="2339181"/>
            <a:ext cx="3810000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Law of Conservation of Energy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The first law of thermodynamics </a:t>
            </a:r>
            <a:r>
              <a:rPr lang="en-US" dirty="0"/>
              <a:t>states that </a:t>
            </a:r>
            <a:r>
              <a:rPr lang="en-US" b="1" dirty="0"/>
              <a:t>energy can be </a:t>
            </a:r>
            <a:r>
              <a:rPr lang="en-US" b="1" dirty="0" smtClean="0"/>
              <a:t>neither created </a:t>
            </a:r>
            <a:r>
              <a:rPr lang="en-US" b="1" dirty="0"/>
              <a:t>nor destroyed</a:t>
            </a:r>
            <a:r>
              <a:rPr lang="en-US" dirty="0"/>
              <a:t>. </a:t>
            </a:r>
            <a:endParaRPr lang="en-US" dirty="0" smtClean="0"/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r>
              <a:rPr lang="en-US" dirty="0" smtClean="0"/>
              <a:t>	However</a:t>
            </a:r>
            <a:r>
              <a:rPr lang="en-US" dirty="0"/>
              <a:t>, </a:t>
            </a:r>
            <a:r>
              <a:rPr lang="en-US" b="1" dirty="0"/>
              <a:t>energy can change forms, and energy can flow from one place to another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700" dirty="0"/>
          </a:p>
          <a:p>
            <a:pPr>
              <a:buNone/>
            </a:pPr>
            <a:r>
              <a:rPr lang="en-US" dirty="0" smtClean="0"/>
              <a:t>	When energy changes from one form to another some energy is always released as heat or light.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Cells need to maintain homeostasis, grow, develop and move materials or even move around environments.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The many jobs that a cell must complete all require energy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We need to know what powers all these activities and where this energy comes from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4968552" cy="397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19672" y="1628800"/>
            <a:ext cx="7668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Sun is the ultimate source of energy on our planet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Heterotrophy and Autotrophy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Cells are not born with a supply of energy. Energy comes from food.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dirty="0" smtClean="0"/>
              <a:t>	Organisms that obtain food by consuming other organisms are known as </a:t>
            </a:r>
            <a:r>
              <a:rPr lang="en-US" b="1" dirty="0" err="1" smtClean="0"/>
              <a:t>heterotrophs</a:t>
            </a:r>
            <a:r>
              <a:rPr lang="en-US" b="1" dirty="0" smtClean="0"/>
              <a:t>. </a:t>
            </a:r>
          </a:p>
          <a:p>
            <a:pPr>
              <a:buNone/>
            </a:pPr>
            <a:endParaRPr lang="en-US" sz="1900" b="1" dirty="0"/>
          </a:p>
          <a:p>
            <a:pPr>
              <a:buNone/>
            </a:pPr>
            <a:r>
              <a:rPr lang="en-US" dirty="0" smtClean="0"/>
              <a:t>	Some </a:t>
            </a:r>
            <a:r>
              <a:rPr lang="en-US" dirty="0" err="1" smtClean="0"/>
              <a:t>heterotrophs</a:t>
            </a:r>
            <a:r>
              <a:rPr lang="en-US" dirty="0" smtClean="0"/>
              <a:t> eat plans and some eat the organisms that feed off the plants.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Other types of </a:t>
            </a:r>
            <a:r>
              <a:rPr lang="en-US" dirty="0" err="1" smtClean="0"/>
              <a:t>heterotrophs</a:t>
            </a:r>
            <a:r>
              <a:rPr lang="en-US" dirty="0" smtClean="0"/>
              <a:t> feed by </a:t>
            </a:r>
            <a:r>
              <a:rPr lang="en-US" b="1" dirty="0" smtClean="0"/>
              <a:t>decomposing</a:t>
            </a:r>
            <a:r>
              <a:rPr lang="en-US" dirty="0" smtClean="0"/>
              <a:t> dead organisms and waste (i.e. </a:t>
            </a:r>
            <a:r>
              <a:rPr lang="en-US" b="1" dirty="0" smtClean="0"/>
              <a:t>bacteria and fungi</a:t>
            </a:r>
            <a:r>
              <a:rPr lang="en-US" dirty="0" smtClean="0"/>
              <a:t>).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Heterotrophy and Autotrophy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Originally the energy in food molecules comes from the Sun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dirty="0" smtClean="0"/>
              <a:t>	The organisms that make their own food using this energy are known as </a:t>
            </a:r>
            <a:r>
              <a:rPr lang="en-US" b="1" dirty="0" err="1" smtClean="0"/>
              <a:t>autotrophs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2100" dirty="0"/>
          </a:p>
          <a:p>
            <a:pPr>
              <a:buNone/>
            </a:pPr>
            <a:r>
              <a:rPr lang="en-US" dirty="0" smtClean="0"/>
              <a:t>	Ultimately nearly all life on earth depends on the ability of </a:t>
            </a:r>
            <a:r>
              <a:rPr lang="en-US" dirty="0" err="1" smtClean="0"/>
              <a:t>autotrophs</a:t>
            </a:r>
            <a:r>
              <a:rPr lang="en-US" dirty="0" smtClean="0"/>
              <a:t> to combine light energy and other molecules to form sugars and starches.</a:t>
            </a:r>
          </a:p>
          <a:p>
            <a:pPr>
              <a:buNone/>
            </a:pPr>
            <a:endParaRPr lang="en-US" sz="1900" dirty="0"/>
          </a:p>
          <a:p>
            <a:pPr>
              <a:buNone/>
            </a:pPr>
            <a:r>
              <a:rPr lang="en-US" dirty="0" smtClean="0"/>
              <a:t>	This process is known as </a:t>
            </a:r>
            <a:r>
              <a:rPr lang="en-US" b="1" dirty="0" smtClean="0"/>
              <a:t>photosynthesis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116</Words>
  <Application>Microsoft Office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Energy and Life</vt:lpstr>
      <vt:lpstr>What is Energy?</vt:lpstr>
      <vt:lpstr>Candle Example</vt:lpstr>
      <vt:lpstr>Lower Energy States</vt:lpstr>
      <vt:lpstr>The Law of Conservation of Energy</vt:lpstr>
      <vt:lpstr>Chemical Energy</vt:lpstr>
      <vt:lpstr>The Sun</vt:lpstr>
      <vt:lpstr>Heterotrophy and Autotrophy</vt:lpstr>
      <vt:lpstr>Heterotrophy and Autotrophy</vt:lpstr>
      <vt:lpstr>Energy Transfer</vt:lpstr>
      <vt:lpstr>Homo sapiens and Energy</vt:lpstr>
      <vt:lpstr>Adenosine Triphosphate</vt:lpstr>
      <vt:lpstr>Storing Energy</vt:lpstr>
      <vt:lpstr>Releasing Energy</vt:lpstr>
      <vt:lpstr>Using Biochemical Energy</vt:lpstr>
      <vt:lpstr>Glucose Storage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McLean</dc:creator>
  <cp:lastModifiedBy>Andrew McLean</cp:lastModifiedBy>
  <cp:revision>37</cp:revision>
  <cp:lastPrinted>2013-11-19T11:56:00Z</cp:lastPrinted>
  <dcterms:created xsi:type="dcterms:W3CDTF">2013-11-03T12:26:25Z</dcterms:created>
  <dcterms:modified xsi:type="dcterms:W3CDTF">2013-11-24T21:55:17Z</dcterms:modified>
</cp:coreProperties>
</file>